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3" r:id="rId1"/>
  </p:sldMasterIdLst>
  <p:sldIdLst>
    <p:sldId id="256" r:id="rId2"/>
    <p:sldId id="257" r:id="rId3"/>
    <p:sldId id="263" r:id="rId4"/>
    <p:sldId id="262" r:id="rId5"/>
    <p:sldId id="258" r:id="rId6"/>
    <p:sldId id="259" r:id="rId7"/>
    <p:sldId id="260" r:id="rId8"/>
    <p:sldId id="261" r:id="rId9"/>
    <p:sldId id="268" r:id="rId10"/>
    <p:sldId id="265" r:id="rId11"/>
    <p:sldId id="266" r:id="rId12"/>
    <p:sldId id="264"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82" d="100"/>
          <a:sy n="82" d="100"/>
        </p:scale>
        <p:origin x="7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2A92C-7F51-E852-B413-6A458FDF22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9F85E73-5929-B78A-A39A-3C772DF78A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D1E42FB-E0E7-AD6D-08DF-6FD6B80CED91}"/>
              </a:ext>
            </a:extLst>
          </p:cNvPr>
          <p:cNvSpPr>
            <a:spLocks noGrp="1"/>
          </p:cNvSpPr>
          <p:nvPr>
            <p:ph type="dt" sz="half" idx="10"/>
          </p:nvPr>
        </p:nvSpPr>
        <p:spPr/>
        <p:txBody>
          <a:bodyPr/>
          <a:lstStyle/>
          <a:p>
            <a:fld id="{4AAD347D-5ACD-4C99-B74B-A9C85AD731AF}" type="datetimeFigureOut">
              <a:rPr lang="en-US" smtClean="0"/>
              <a:t>5/30/2024</a:t>
            </a:fld>
            <a:endParaRPr lang="en-US" dirty="0"/>
          </a:p>
        </p:txBody>
      </p:sp>
      <p:sp>
        <p:nvSpPr>
          <p:cNvPr id="5" name="Footer Placeholder 4">
            <a:extLst>
              <a:ext uri="{FF2B5EF4-FFF2-40B4-BE49-F238E27FC236}">
                <a16:creationId xmlns:a16="http://schemas.microsoft.com/office/drawing/2014/main" id="{A0E8DFFA-E9CF-82AC-4469-9F7D6A29E7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64DCC23-C671-F776-9CEF-B08598B58628}"/>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33931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7466C-22B2-EE3A-34E2-356B58CEB24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F1532AF-3623-DD92-F718-41396012CF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61C609-A294-37C1-D834-E3319478C958}"/>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5" name="Footer Placeholder 4">
            <a:extLst>
              <a:ext uri="{FF2B5EF4-FFF2-40B4-BE49-F238E27FC236}">
                <a16:creationId xmlns:a16="http://schemas.microsoft.com/office/drawing/2014/main" id="{E6EA8DAF-A827-BAA9-0099-4810648607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32502E-C144-8D50-5AF0-80A09D79F9C0}"/>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03949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352459-1FE8-171C-2376-EEA9621D1A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E5B4C41-0BB6-A038-21D7-669FF9D06A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38541A-CFE0-8219-06DA-F5C6C9AF7D6B}"/>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5" name="Footer Placeholder 4">
            <a:extLst>
              <a:ext uri="{FF2B5EF4-FFF2-40B4-BE49-F238E27FC236}">
                <a16:creationId xmlns:a16="http://schemas.microsoft.com/office/drawing/2014/main" id="{C5BB91C5-2063-5195-6032-A99A23013EF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A4CDB9-CE25-C314-5A35-839C67A868B5}"/>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50706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76490-D0D3-AF52-CEA3-4036BFE0F2D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1BFBAA9-50AB-C6AC-EA0F-A2E5973EFC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F5A4C44-954E-9D23-D9C1-D2F0CF3C03D9}"/>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5" name="Footer Placeholder 4">
            <a:extLst>
              <a:ext uri="{FF2B5EF4-FFF2-40B4-BE49-F238E27FC236}">
                <a16:creationId xmlns:a16="http://schemas.microsoft.com/office/drawing/2014/main" id="{E2DFC8E4-7A47-1F1D-6B6E-9D0F762CC8E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32AD39-BE30-661D-02A9-E27596F7ABD4}"/>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77886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30DE-86AB-F477-5B25-5EDA3AF98E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AC2ECBD-4A24-B3C5-9A5B-C4D10955AB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B014E-3098-97C9-AD7D-16DE8926B8C8}"/>
              </a:ext>
            </a:extLst>
          </p:cNvPr>
          <p:cNvSpPr>
            <a:spLocks noGrp="1"/>
          </p:cNvSpPr>
          <p:nvPr>
            <p:ph type="dt" sz="half" idx="10"/>
          </p:nvPr>
        </p:nvSpPr>
        <p:spPr/>
        <p:txBody>
          <a:bodyPr/>
          <a:lstStyle/>
          <a:p>
            <a:fld id="{9796027F-7875-4030-9381-8BD8C4F21935}" type="datetimeFigureOut">
              <a:rPr lang="en-US" smtClean="0"/>
              <a:t>5/30/2024</a:t>
            </a:fld>
            <a:endParaRPr lang="en-US" dirty="0"/>
          </a:p>
        </p:txBody>
      </p:sp>
      <p:sp>
        <p:nvSpPr>
          <p:cNvPr id="5" name="Footer Placeholder 4">
            <a:extLst>
              <a:ext uri="{FF2B5EF4-FFF2-40B4-BE49-F238E27FC236}">
                <a16:creationId xmlns:a16="http://schemas.microsoft.com/office/drawing/2014/main" id="{D87C7211-9CA3-8E8D-C64C-6D894A89CB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C17898-FC76-137C-5C16-ED196CFB0970}"/>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99847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56ADD-1F90-6F93-9A91-50C04DF9FAF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B700B16-74C1-E003-C1E3-AB2EFC1130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E047595-4D80-AD63-6AA8-FD7DDAD7AF0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A2E893F-3A6B-837B-0CB9-7BF696499F1D}"/>
              </a:ext>
            </a:extLst>
          </p:cNvPr>
          <p:cNvSpPr>
            <a:spLocks noGrp="1"/>
          </p:cNvSpPr>
          <p:nvPr>
            <p:ph type="dt" sz="half" idx="10"/>
          </p:nvPr>
        </p:nvSpPr>
        <p:spPr/>
        <p:txBody>
          <a:bodyPr/>
          <a:lstStyle/>
          <a:p>
            <a:fld id="{9796027F-7875-4030-9381-8BD8C4F21935}" type="datetimeFigureOut">
              <a:rPr lang="en-US" smtClean="0"/>
              <a:t>5/30/2024</a:t>
            </a:fld>
            <a:endParaRPr lang="en-US" dirty="0"/>
          </a:p>
        </p:txBody>
      </p:sp>
      <p:sp>
        <p:nvSpPr>
          <p:cNvPr id="6" name="Footer Placeholder 5">
            <a:extLst>
              <a:ext uri="{FF2B5EF4-FFF2-40B4-BE49-F238E27FC236}">
                <a16:creationId xmlns:a16="http://schemas.microsoft.com/office/drawing/2014/main" id="{E5C0B663-026B-974C-D220-08544E9D957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A4DE57-73E6-2E1C-4BB1-D9D305222D70}"/>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36082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A8B09-7C72-178A-DD5B-0125FAB482C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2D1A703-6654-3B25-40DF-8DA0DE6724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30A507-9542-6D9B-EEF5-D0212421F6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48027A5-2062-CB96-4008-0E190B7B1B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B36641-C4C5-B058-B1AA-CE3E9677EF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AAA34F7-6FEA-17AB-351A-7BB0BF484B99}"/>
              </a:ext>
            </a:extLst>
          </p:cNvPr>
          <p:cNvSpPr>
            <a:spLocks noGrp="1"/>
          </p:cNvSpPr>
          <p:nvPr>
            <p:ph type="dt" sz="half" idx="10"/>
          </p:nvPr>
        </p:nvSpPr>
        <p:spPr/>
        <p:txBody>
          <a:bodyPr/>
          <a:lstStyle/>
          <a:p>
            <a:fld id="{9796027F-7875-4030-9381-8BD8C4F21935}" type="datetimeFigureOut">
              <a:rPr lang="en-US" smtClean="0"/>
              <a:t>5/30/2024</a:t>
            </a:fld>
            <a:endParaRPr lang="en-US" dirty="0"/>
          </a:p>
        </p:txBody>
      </p:sp>
      <p:sp>
        <p:nvSpPr>
          <p:cNvPr id="8" name="Footer Placeholder 7">
            <a:extLst>
              <a:ext uri="{FF2B5EF4-FFF2-40B4-BE49-F238E27FC236}">
                <a16:creationId xmlns:a16="http://schemas.microsoft.com/office/drawing/2014/main" id="{1A86CA3E-E727-3FF5-F7FF-B10D2FD4F50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F13AAAA-1D03-C683-EF71-389C4981EAA0}"/>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32762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C14C9-C0EA-4C96-1087-3938A6411BA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78455E2-6157-3D3F-FDEA-76E36214030D}"/>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4" name="Footer Placeholder 3">
            <a:extLst>
              <a:ext uri="{FF2B5EF4-FFF2-40B4-BE49-F238E27FC236}">
                <a16:creationId xmlns:a16="http://schemas.microsoft.com/office/drawing/2014/main" id="{30D23AE6-0B8C-B363-6B60-87DCE12350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1543937-53E9-4414-458B-DA1837A65428}"/>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8946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84562E-4752-806A-3DA6-B013BD5AB69A}"/>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3" name="Footer Placeholder 2">
            <a:extLst>
              <a:ext uri="{FF2B5EF4-FFF2-40B4-BE49-F238E27FC236}">
                <a16:creationId xmlns:a16="http://schemas.microsoft.com/office/drawing/2014/main" id="{B0A72F45-ACB2-80C7-8F47-31694A26EC6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F92620A-A598-0795-1C4E-50F5DA63DFD1}"/>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691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F7111-E115-E065-DF06-0DF6D2AA7D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6D88200-9C6E-5EEA-5174-F1229333C6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D421BC7-D56F-D0E9-C8A7-E414A19514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8C4AF9-C7A1-A0D6-31FC-F9CFE310B9EE}"/>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6" name="Footer Placeholder 5">
            <a:extLst>
              <a:ext uri="{FF2B5EF4-FFF2-40B4-BE49-F238E27FC236}">
                <a16:creationId xmlns:a16="http://schemas.microsoft.com/office/drawing/2014/main" id="{C8785838-FD59-AF6E-92F9-CAFFDF2BC38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012F1F7-03D9-E9EE-A687-242E36136C56}"/>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0012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A9259-AC01-59A6-3704-75172ED97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0007E15-336F-0E1C-31A1-BE3761C2C7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AC75F70-1EF9-9CA5-CD1B-28824735E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51FA59-B868-3998-9378-F7F5106539FE}"/>
              </a:ext>
            </a:extLst>
          </p:cNvPr>
          <p:cNvSpPr>
            <a:spLocks noGrp="1"/>
          </p:cNvSpPr>
          <p:nvPr>
            <p:ph type="dt" sz="half" idx="10"/>
          </p:nvPr>
        </p:nvSpPr>
        <p:spPr/>
        <p:txBody>
          <a:bodyPr/>
          <a:lstStyle/>
          <a:p>
            <a:fld id="{4509A250-FF31-4206-8172-F9D3106AACB1}" type="datetimeFigureOut">
              <a:rPr lang="en-US" smtClean="0"/>
              <a:t>5/30/2024</a:t>
            </a:fld>
            <a:endParaRPr lang="en-US" dirty="0"/>
          </a:p>
        </p:txBody>
      </p:sp>
      <p:sp>
        <p:nvSpPr>
          <p:cNvPr id="6" name="Footer Placeholder 5">
            <a:extLst>
              <a:ext uri="{FF2B5EF4-FFF2-40B4-BE49-F238E27FC236}">
                <a16:creationId xmlns:a16="http://schemas.microsoft.com/office/drawing/2014/main" id="{C169C90A-BD80-6117-64AE-5E7D7364921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B050AC-A399-DE1F-3B87-1C256E12C2BF}"/>
              </a:ext>
            </a:extLst>
          </p:cNvPr>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018952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693245-45BF-F5A1-633A-30A33C2145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5B98FCF-4D86-28E4-00ED-F46784A16F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C58006-60B6-19DA-9D9D-B489B89AE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D347D-5ACD-4C99-B74B-A9C85AD731AF}" type="datetimeFigureOut">
              <a:rPr lang="en-US" smtClean="0"/>
              <a:t>5/30/2024</a:t>
            </a:fld>
            <a:endParaRPr lang="en-US" dirty="0"/>
          </a:p>
        </p:txBody>
      </p:sp>
      <p:sp>
        <p:nvSpPr>
          <p:cNvPr id="5" name="Footer Placeholder 4">
            <a:extLst>
              <a:ext uri="{FF2B5EF4-FFF2-40B4-BE49-F238E27FC236}">
                <a16:creationId xmlns:a16="http://schemas.microsoft.com/office/drawing/2014/main" id="{16ED30BD-6778-32A6-E00B-E7DB2A60A1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3A09EFE-3726-61D5-0321-F0F1C16083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127672463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
            <a:extLst>
              <a:ext uri="{FF2B5EF4-FFF2-40B4-BE49-F238E27FC236}">
                <a16:creationId xmlns:a16="http://schemas.microsoft.com/office/drawing/2014/main" id="{98E209B2-FB90-F783-449E-DA9A39B2368C}"/>
              </a:ext>
            </a:extLst>
          </p:cNvPr>
          <p:cNvPicPr>
            <a:picLocks noGrp="1" noChangeAspect="1"/>
          </p:cNvPicPr>
          <p:nvPr>
            <p:ph idx="1"/>
          </p:nvPr>
        </p:nvPicPr>
        <p:blipFill>
          <a:blip r:embed="rId2"/>
          <a:stretch>
            <a:fillRect/>
          </a:stretch>
        </p:blipFill>
        <p:spPr>
          <a:xfrm>
            <a:off x="4301412" y="2251382"/>
            <a:ext cx="3144416" cy="2012708"/>
          </a:xfrm>
          <a:prstGeom prst="rect">
            <a:avLst/>
          </a:prstGeom>
        </p:spPr>
      </p:pic>
      <p:sp>
        <p:nvSpPr>
          <p:cNvPr id="5" name="Rectangle 4">
            <a:extLst>
              <a:ext uri="{FF2B5EF4-FFF2-40B4-BE49-F238E27FC236}">
                <a16:creationId xmlns:a16="http://schemas.microsoft.com/office/drawing/2014/main" id="{0D9B98AC-DA42-B9DE-AEFF-D277C7C7BB8F}"/>
              </a:ext>
            </a:extLst>
          </p:cNvPr>
          <p:cNvSpPr/>
          <p:nvPr/>
        </p:nvSpPr>
        <p:spPr>
          <a:xfrm>
            <a:off x="485191" y="382555"/>
            <a:ext cx="11299371" cy="12409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Department of Political Science, Paschim Guwahati  Mahavidyalaya</a:t>
            </a:r>
          </a:p>
        </p:txBody>
      </p:sp>
      <p:sp>
        <p:nvSpPr>
          <p:cNvPr id="7" name="Rectangle 6">
            <a:extLst>
              <a:ext uri="{FF2B5EF4-FFF2-40B4-BE49-F238E27FC236}">
                <a16:creationId xmlns:a16="http://schemas.microsoft.com/office/drawing/2014/main" id="{52628421-87E2-59F9-2E7D-FF7A29D057B0}"/>
              </a:ext>
            </a:extLst>
          </p:cNvPr>
          <p:cNvSpPr/>
          <p:nvPr/>
        </p:nvSpPr>
        <p:spPr>
          <a:xfrm>
            <a:off x="2452396" y="4460032"/>
            <a:ext cx="7287207" cy="132494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Nature of Qualitative Research</a:t>
            </a:r>
          </a:p>
        </p:txBody>
      </p:sp>
    </p:spTree>
    <p:extLst>
      <p:ext uri="{BB962C8B-B14F-4D97-AF65-F5344CB8AC3E}">
        <p14:creationId xmlns:p14="http://schemas.microsoft.com/office/powerpoint/2010/main" val="232507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CF0E365-B33B-48A1-D209-B35E23055F06}"/>
              </a:ext>
            </a:extLst>
          </p:cNvPr>
          <p:cNvSpPr>
            <a:spLocks noGrp="1"/>
          </p:cNvSpPr>
          <p:nvPr>
            <p:ph type="body" idx="1"/>
          </p:nvPr>
        </p:nvSpPr>
        <p:spPr>
          <a:xfrm>
            <a:off x="681135" y="1125537"/>
            <a:ext cx="5338668" cy="634482"/>
          </a:xfrm>
        </p:spPr>
        <p:txBody>
          <a:bodyPr/>
          <a:lstStyle/>
          <a:p>
            <a:r>
              <a:rPr lang="en-IN" dirty="0"/>
              <a:t>Quantitative</a:t>
            </a:r>
          </a:p>
        </p:txBody>
      </p:sp>
      <p:sp>
        <p:nvSpPr>
          <p:cNvPr id="4" name="Content Placeholder 3">
            <a:extLst>
              <a:ext uri="{FF2B5EF4-FFF2-40B4-BE49-F238E27FC236}">
                <a16:creationId xmlns:a16="http://schemas.microsoft.com/office/drawing/2014/main" id="{A4601200-1C72-6432-0AC5-4551EDF47285}"/>
              </a:ext>
            </a:extLst>
          </p:cNvPr>
          <p:cNvSpPr>
            <a:spLocks noGrp="1"/>
          </p:cNvSpPr>
          <p:nvPr>
            <p:ph sz="half" idx="2"/>
          </p:nvPr>
        </p:nvSpPr>
        <p:spPr>
          <a:xfrm>
            <a:off x="681135" y="1760019"/>
            <a:ext cx="5414865" cy="5023336"/>
          </a:xfrm>
        </p:spPr>
        <p:txBody>
          <a:bodyPr>
            <a:normAutofit fontScale="92500" lnSpcReduction="10000"/>
          </a:bodyPr>
          <a:lstStyle/>
          <a:p>
            <a:r>
              <a:rPr lang="en-IN" dirty="0"/>
              <a:t>Focus on numbers</a:t>
            </a:r>
          </a:p>
          <a:p>
            <a:r>
              <a:rPr lang="en-IN" dirty="0"/>
              <a:t>Point of view of researcher</a:t>
            </a:r>
          </a:p>
          <a:p>
            <a:r>
              <a:rPr lang="en-IN" dirty="0"/>
              <a:t>Researcher distant</a:t>
            </a:r>
          </a:p>
          <a:p>
            <a:r>
              <a:rPr lang="en-IN" dirty="0"/>
              <a:t>Theory distant</a:t>
            </a:r>
          </a:p>
          <a:p>
            <a:pPr marL="0" indent="0">
              <a:buNone/>
            </a:pPr>
            <a:r>
              <a:rPr lang="en-IN" dirty="0"/>
              <a:t>Static</a:t>
            </a:r>
          </a:p>
          <a:p>
            <a:r>
              <a:rPr lang="en-IN" dirty="0"/>
              <a:t>Structured</a:t>
            </a:r>
          </a:p>
          <a:p>
            <a:r>
              <a:rPr lang="en-IN" dirty="0"/>
              <a:t>Generalization</a:t>
            </a:r>
          </a:p>
          <a:p>
            <a:r>
              <a:rPr lang="en-IN" dirty="0"/>
              <a:t>Hard, reliable data</a:t>
            </a:r>
          </a:p>
          <a:p>
            <a:r>
              <a:rPr lang="en-IN" dirty="0"/>
              <a:t>Macro</a:t>
            </a:r>
          </a:p>
          <a:p>
            <a:r>
              <a:rPr lang="en-IN" dirty="0"/>
              <a:t>Behaviour</a:t>
            </a:r>
          </a:p>
          <a:p>
            <a:r>
              <a:rPr lang="en-IN" dirty="0"/>
              <a:t>Actual settings</a:t>
            </a:r>
          </a:p>
          <a:p>
            <a:endParaRPr lang="en-IN" dirty="0"/>
          </a:p>
          <a:p>
            <a:endParaRPr lang="en-IN" dirty="0"/>
          </a:p>
          <a:p>
            <a:endParaRPr lang="en-IN" dirty="0"/>
          </a:p>
          <a:p>
            <a:endParaRPr lang="en-IN" dirty="0"/>
          </a:p>
          <a:p>
            <a:endParaRPr lang="en-IN" dirty="0"/>
          </a:p>
        </p:txBody>
      </p:sp>
      <p:sp>
        <p:nvSpPr>
          <p:cNvPr id="5" name="Text Placeholder 4">
            <a:extLst>
              <a:ext uri="{FF2B5EF4-FFF2-40B4-BE49-F238E27FC236}">
                <a16:creationId xmlns:a16="http://schemas.microsoft.com/office/drawing/2014/main" id="{48111688-C9BF-0734-AD38-7E76DDF65504}"/>
              </a:ext>
            </a:extLst>
          </p:cNvPr>
          <p:cNvSpPr>
            <a:spLocks noGrp="1"/>
          </p:cNvSpPr>
          <p:nvPr>
            <p:ph type="body" sz="quarter" idx="3"/>
          </p:nvPr>
        </p:nvSpPr>
        <p:spPr>
          <a:xfrm>
            <a:off x="6141101" y="1231641"/>
            <a:ext cx="5008981" cy="528378"/>
          </a:xfrm>
        </p:spPr>
        <p:txBody>
          <a:bodyPr/>
          <a:lstStyle/>
          <a:p>
            <a:r>
              <a:rPr lang="en-IN" dirty="0"/>
              <a:t>Qualitative </a:t>
            </a:r>
          </a:p>
        </p:txBody>
      </p:sp>
      <p:sp>
        <p:nvSpPr>
          <p:cNvPr id="6" name="Content Placeholder 5">
            <a:extLst>
              <a:ext uri="{FF2B5EF4-FFF2-40B4-BE49-F238E27FC236}">
                <a16:creationId xmlns:a16="http://schemas.microsoft.com/office/drawing/2014/main" id="{4462E2A4-5024-BA59-52CA-46BF1DBFCD8E}"/>
              </a:ext>
            </a:extLst>
          </p:cNvPr>
          <p:cNvSpPr>
            <a:spLocks noGrp="1"/>
          </p:cNvSpPr>
          <p:nvPr>
            <p:ph sz="quarter" idx="4"/>
          </p:nvPr>
        </p:nvSpPr>
        <p:spPr>
          <a:xfrm>
            <a:off x="6096000" y="1760019"/>
            <a:ext cx="6096000" cy="5023336"/>
          </a:xfrm>
        </p:spPr>
        <p:txBody>
          <a:bodyPr>
            <a:normAutofit fontScale="92500" lnSpcReduction="10000"/>
          </a:bodyPr>
          <a:lstStyle/>
          <a:p>
            <a:r>
              <a:rPr lang="en-IN" dirty="0"/>
              <a:t>Focus on words</a:t>
            </a:r>
          </a:p>
          <a:p>
            <a:r>
              <a:rPr lang="en-IN" dirty="0"/>
              <a:t>Points of view of participants</a:t>
            </a:r>
          </a:p>
          <a:p>
            <a:r>
              <a:rPr lang="en-IN" dirty="0"/>
              <a:t>Researcher close</a:t>
            </a:r>
          </a:p>
          <a:p>
            <a:r>
              <a:rPr lang="en-IN" dirty="0"/>
              <a:t>Inductive/Theory Emerging Process</a:t>
            </a:r>
          </a:p>
          <a:p>
            <a:endParaRPr lang="en-IN" dirty="0"/>
          </a:p>
          <a:p>
            <a:r>
              <a:rPr lang="en-IN" dirty="0"/>
              <a:t>Unstructured</a:t>
            </a:r>
          </a:p>
          <a:p>
            <a:r>
              <a:rPr lang="en-IN" dirty="0"/>
              <a:t>Contextual Understanding</a:t>
            </a:r>
          </a:p>
          <a:p>
            <a:r>
              <a:rPr lang="en-IN" dirty="0"/>
              <a:t>Rich, deep data</a:t>
            </a:r>
          </a:p>
          <a:p>
            <a:r>
              <a:rPr lang="en-IN" dirty="0"/>
              <a:t>Micro</a:t>
            </a:r>
          </a:p>
          <a:p>
            <a:r>
              <a:rPr lang="en-IN" dirty="0"/>
              <a:t>Meaning</a:t>
            </a:r>
          </a:p>
          <a:p>
            <a:r>
              <a:rPr lang="en-IN" dirty="0"/>
              <a:t>Natural settings</a:t>
            </a:r>
          </a:p>
          <a:p>
            <a:endParaRPr lang="en-IN" dirty="0"/>
          </a:p>
          <a:p>
            <a:endParaRPr lang="en-IN" dirty="0"/>
          </a:p>
          <a:p>
            <a:endParaRPr lang="en-IN" dirty="0"/>
          </a:p>
        </p:txBody>
      </p:sp>
      <p:sp>
        <p:nvSpPr>
          <p:cNvPr id="8" name="Rectangle 7">
            <a:extLst>
              <a:ext uri="{FF2B5EF4-FFF2-40B4-BE49-F238E27FC236}">
                <a16:creationId xmlns:a16="http://schemas.microsoft.com/office/drawing/2014/main" id="{11C0CBC5-01C0-41D9-5247-F1E2DAD39AC9}"/>
              </a:ext>
            </a:extLst>
          </p:cNvPr>
          <p:cNvSpPr/>
          <p:nvPr/>
        </p:nvSpPr>
        <p:spPr>
          <a:xfrm>
            <a:off x="559837" y="211137"/>
            <a:ext cx="1073020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Contrasts between quantitative and qualitative research</a:t>
            </a:r>
            <a:r>
              <a:rPr lang="en-IN" sz="3600" dirty="0"/>
              <a:t>:</a:t>
            </a:r>
          </a:p>
        </p:txBody>
      </p:sp>
    </p:spTree>
    <p:extLst>
      <p:ext uri="{BB962C8B-B14F-4D97-AF65-F5344CB8AC3E}">
        <p14:creationId xmlns:p14="http://schemas.microsoft.com/office/powerpoint/2010/main" val="168668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F32117E-B17D-33EC-4164-428801E8FACF}"/>
              </a:ext>
            </a:extLst>
          </p:cNvPr>
          <p:cNvSpPr>
            <a:spLocks noGrp="1"/>
          </p:cNvSpPr>
          <p:nvPr>
            <p:ph idx="1"/>
          </p:nvPr>
        </p:nvSpPr>
        <p:spPr>
          <a:xfrm>
            <a:off x="838200" y="1825625"/>
            <a:ext cx="10514012" cy="4957730"/>
          </a:xfrm>
        </p:spPr>
        <p:txBody>
          <a:bodyPr/>
          <a:lstStyle/>
          <a:p>
            <a:r>
              <a:rPr lang="en-IN" dirty="0"/>
              <a:t>Both are concerned with data reduction</a:t>
            </a:r>
          </a:p>
          <a:p>
            <a:r>
              <a:rPr lang="en-IN" dirty="0"/>
              <a:t>Both are concerned with answering research questions</a:t>
            </a:r>
          </a:p>
          <a:p>
            <a:r>
              <a:rPr lang="en-IN" dirty="0"/>
              <a:t>Both are relating data analysis to the research literature</a:t>
            </a:r>
          </a:p>
          <a:p>
            <a:r>
              <a:rPr lang="en-IN" dirty="0"/>
              <a:t>Both are concerned with variation</a:t>
            </a:r>
          </a:p>
          <a:p>
            <a:r>
              <a:rPr lang="en-IN" dirty="0"/>
              <a:t>Both treat frequency as a springboard for analysis</a:t>
            </a:r>
          </a:p>
          <a:p>
            <a:r>
              <a:rPr lang="en-IN" dirty="0"/>
              <a:t>Both seek to ensure that deliberate distortion does not occur</a:t>
            </a:r>
          </a:p>
          <a:p>
            <a:r>
              <a:rPr lang="en-IN" dirty="0"/>
              <a:t>Both must address the question of error</a:t>
            </a:r>
          </a:p>
          <a:p>
            <a:r>
              <a:rPr lang="en-IN" dirty="0"/>
              <a:t>Research method should be appropriate to the research questions</a:t>
            </a:r>
          </a:p>
          <a:p>
            <a:endParaRPr lang="en-IN" dirty="0"/>
          </a:p>
          <a:p>
            <a:endParaRPr lang="en-IN" dirty="0"/>
          </a:p>
        </p:txBody>
      </p:sp>
      <p:sp>
        <p:nvSpPr>
          <p:cNvPr id="7" name="Rectangle 6">
            <a:extLst>
              <a:ext uri="{FF2B5EF4-FFF2-40B4-BE49-F238E27FC236}">
                <a16:creationId xmlns:a16="http://schemas.microsoft.com/office/drawing/2014/main" id="{742E2126-FA97-BD90-7686-3F1DB17F5289}"/>
              </a:ext>
            </a:extLst>
          </p:cNvPr>
          <p:cNvSpPr/>
          <p:nvPr/>
        </p:nvSpPr>
        <p:spPr>
          <a:xfrm>
            <a:off x="957910" y="176051"/>
            <a:ext cx="10514012" cy="10462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Similarities:</a:t>
            </a:r>
          </a:p>
        </p:txBody>
      </p:sp>
    </p:spTree>
    <p:extLst>
      <p:ext uri="{BB962C8B-B14F-4D97-AF65-F5344CB8AC3E}">
        <p14:creationId xmlns:p14="http://schemas.microsoft.com/office/powerpoint/2010/main" val="4199414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D877A4-E38F-9DF3-B23A-AEEFDEB303B4}"/>
              </a:ext>
            </a:extLst>
          </p:cNvPr>
          <p:cNvSpPr>
            <a:spLocks noGrp="1"/>
          </p:cNvSpPr>
          <p:nvPr>
            <p:ph idx="1"/>
          </p:nvPr>
        </p:nvSpPr>
        <p:spPr>
          <a:xfrm>
            <a:off x="623595" y="1492898"/>
            <a:ext cx="10909041" cy="4684065"/>
          </a:xfrm>
        </p:spPr>
        <p:txBody>
          <a:bodyPr/>
          <a:lstStyle/>
          <a:p>
            <a:r>
              <a:rPr lang="en-IN" dirty="0"/>
              <a:t>Qualitative research is too subjective</a:t>
            </a:r>
          </a:p>
          <a:p>
            <a:r>
              <a:rPr lang="en-IN" dirty="0"/>
              <a:t>Difficult to replicate</a:t>
            </a:r>
          </a:p>
          <a:p>
            <a:r>
              <a:rPr lang="en-IN" dirty="0"/>
              <a:t>Problems of generalization</a:t>
            </a:r>
          </a:p>
          <a:p>
            <a:r>
              <a:rPr lang="en-IN" dirty="0"/>
              <a:t>Lack of transparency</a:t>
            </a:r>
          </a:p>
          <a:p>
            <a:r>
              <a:rPr lang="en-IN" dirty="0"/>
              <a:t>           However, qualitative research is very useful to study about those phenomena which cannot be studied by quantitative methods and can only be studied properly with qualitative methods or mixed methods of both quantitative and qualitative. </a:t>
            </a:r>
          </a:p>
          <a:p>
            <a:endParaRPr lang="en-IN" dirty="0"/>
          </a:p>
        </p:txBody>
      </p:sp>
      <p:sp>
        <p:nvSpPr>
          <p:cNvPr id="4" name="Rectangle 3">
            <a:extLst>
              <a:ext uri="{FF2B5EF4-FFF2-40B4-BE49-F238E27FC236}">
                <a16:creationId xmlns:a16="http://schemas.microsoft.com/office/drawing/2014/main" id="{4801CF02-474A-0D3B-5C40-A11165E04D6F}"/>
              </a:ext>
            </a:extLst>
          </p:cNvPr>
          <p:cNvSpPr/>
          <p:nvPr/>
        </p:nvSpPr>
        <p:spPr>
          <a:xfrm>
            <a:off x="623595" y="262488"/>
            <a:ext cx="10909041" cy="10531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The critique of qualitative research</a:t>
            </a:r>
            <a:r>
              <a:rPr lang="en-IN" sz="3600" dirty="0"/>
              <a:t>:</a:t>
            </a:r>
          </a:p>
        </p:txBody>
      </p:sp>
    </p:spTree>
    <p:extLst>
      <p:ext uri="{BB962C8B-B14F-4D97-AF65-F5344CB8AC3E}">
        <p14:creationId xmlns:p14="http://schemas.microsoft.com/office/powerpoint/2010/main" val="1447422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D9A796F5-890F-7162-9B81-40FE7391CAD2}"/>
              </a:ext>
            </a:extLst>
          </p:cNvPr>
          <p:cNvSpPr/>
          <p:nvPr/>
        </p:nvSpPr>
        <p:spPr>
          <a:xfrm>
            <a:off x="2295330" y="1614195"/>
            <a:ext cx="7436497" cy="210405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200" dirty="0"/>
              <a:t>Source: Social Research Methods, 4</a:t>
            </a:r>
            <a:r>
              <a:rPr lang="en-IN" sz="3200" baseline="30000" dirty="0"/>
              <a:t>th</a:t>
            </a:r>
            <a:r>
              <a:rPr lang="en-IN" sz="3200" dirty="0"/>
              <a:t> Edition, Alan Bryman</a:t>
            </a:r>
          </a:p>
        </p:txBody>
      </p:sp>
    </p:spTree>
    <p:extLst>
      <p:ext uri="{BB962C8B-B14F-4D97-AF65-F5344CB8AC3E}">
        <p14:creationId xmlns:p14="http://schemas.microsoft.com/office/powerpoint/2010/main" val="4232795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22368-354F-8BCE-0797-9775BCB988DB}"/>
              </a:ext>
            </a:extLst>
          </p:cNvPr>
          <p:cNvSpPr>
            <a:spLocks noGrp="1"/>
          </p:cNvSpPr>
          <p:nvPr>
            <p:ph type="title"/>
          </p:nvPr>
        </p:nvSpPr>
        <p:spPr/>
        <p:txBody>
          <a:bodyPr/>
          <a:lstStyle/>
          <a:p>
            <a:r>
              <a:rPr lang="en-IN" b="1" dirty="0"/>
              <a:t>What is Qualitative Research</a:t>
            </a:r>
            <a:r>
              <a:rPr lang="en-IN" dirty="0"/>
              <a:t>?</a:t>
            </a:r>
          </a:p>
        </p:txBody>
      </p:sp>
      <p:sp>
        <p:nvSpPr>
          <p:cNvPr id="3" name="Content Placeholder 2">
            <a:extLst>
              <a:ext uri="{FF2B5EF4-FFF2-40B4-BE49-F238E27FC236}">
                <a16:creationId xmlns:a16="http://schemas.microsoft.com/office/drawing/2014/main" id="{888ECCFC-90B2-D56C-3740-BF4471D86B0E}"/>
              </a:ext>
            </a:extLst>
          </p:cNvPr>
          <p:cNvSpPr>
            <a:spLocks noGrp="1"/>
          </p:cNvSpPr>
          <p:nvPr>
            <p:ph idx="1"/>
          </p:nvPr>
        </p:nvSpPr>
        <p:spPr>
          <a:xfrm>
            <a:off x="838200" y="1455576"/>
            <a:ext cx="11021008" cy="5281126"/>
          </a:xfrm>
        </p:spPr>
        <p:txBody>
          <a:bodyPr>
            <a:normAutofit/>
          </a:bodyPr>
          <a:lstStyle/>
          <a:p>
            <a:r>
              <a:rPr lang="en-IN" dirty="0"/>
              <a:t>Qualitative research is a research strategy that usually emphasizes words rather than quantification in the collection and analysis of data.</a:t>
            </a:r>
          </a:p>
          <a:p>
            <a:r>
              <a:rPr lang="en-IN" dirty="0"/>
              <a:t>It is broadly inductivist, constructionist, and interpretivist</a:t>
            </a:r>
          </a:p>
          <a:p>
            <a:endParaRPr lang="en-IN" dirty="0"/>
          </a:p>
          <a:p>
            <a:pPr marL="0" indent="0">
              <a:buNone/>
            </a:pPr>
            <a:r>
              <a:rPr lang="en-IN" dirty="0"/>
              <a:t>        </a:t>
            </a:r>
          </a:p>
        </p:txBody>
      </p:sp>
      <p:sp>
        <p:nvSpPr>
          <p:cNvPr id="4" name="Rectangle 3">
            <a:extLst>
              <a:ext uri="{FF2B5EF4-FFF2-40B4-BE49-F238E27FC236}">
                <a16:creationId xmlns:a16="http://schemas.microsoft.com/office/drawing/2014/main" id="{202AF02A-7B46-BDDC-54C3-F9CCBFD445FF}"/>
              </a:ext>
            </a:extLst>
          </p:cNvPr>
          <p:cNvSpPr/>
          <p:nvPr/>
        </p:nvSpPr>
        <p:spPr>
          <a:xfrm>
            <a:off x="1463038" y="3262023"/>
            <a:ext cx="9803297" cy="9124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An inductive view of the relationship between theory and research, whereby the former is generated out of latter</a:t>
            </a:r>
          </a:p>
        </p:txBody>
      </p:sp>
      <p:sp>
        <p:nvSpPr>
          <p:cNvPr id="5" name="Rectangle 4">
            <a:extLst>
              <a:ext uri="{FF2B5EF4-FFF2-40B4-BE49-F238E27FC236}">
                <a16:creationId xmlns:a16="http://schemas.microsoft.com/office/drawing/2014/main" id="{628E0E97-68FB-D2F6-E412-F8F9B582B325}"/>
              </a:ext>
            </a:extLst>
          </p:cNvPr>
          <p:cNvSpPr/>
          <p:nvPr/>
        </p:nvSpPr>
        <p:spPr>
          <a:xfrm>
            <a:off x="1463037" y="4309373"/>
            <a:ext cx="9803297" cy="9124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An epistemological position described as interpretivist. The stress is on the understanding of the social world through an examination of the interpretation of that world by its participants.</a:t>
            </a:r>
          </a:p>
        </p:txBody>
      </p:sp>
      <p:sp>
        <p:nvSpPr>
          <p:cNvPr id="7" name="Rectangle 6">
            <a:extLst>
              <a:ext uri="{FF2B5EF4-FFF2-40B4-BE49-F238E27FC236}">
                <a16:creationId xmlns:a16="http://schemas.microsoft.com/office/drawing/2014/main" id="{074EFD17-67E3-6645-08FD-0DC48EF70B90}"/>
              </a:ext>
            </a:extLst>
          </p:cNvPr>
          <p:cNvSpPr/>
          <p:nvPr/>
        </p:nvSpPr>
        <p:spPr>
          <a:xfrm>
            <a:off x="1463038" y="5454596"/>
            <a:ext cx="9803296" cy="9780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An ontological position describes as constructionist which implies that, the social properties are outcomes of the interactions between individuals, rather than phenomena ‘out there’ and separate from those involved in its construction.</a:t>
            </a:r>
          </a:p>
        </p:txBody>
      </p:sp>
    </p:spTree>
    <p:extLst>
      <p:ext uri="{BB962C8B-B14F-4D97-AF65-F5344CB8AC3E}">
        <p14:creationId xmlns:p14="http://schemas.microsoft.com/office/powerpoint/2010/main" val="3809589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CB6DE-8302-1701-A8EC-80F50810D073}"/>
              </a:ext>
            </a:extLst>
          </p:cNvPr>
          <p:cNvSpPr>
            <a:spLocks noGrp="1"/>
          </p:cNvSpPr>
          <p:nvPr>
            <p:ph type="title"/>
          </p:nvPr>
        </p:nvSpPr>
        <p:spPr/>
        <p:txBody>
          <a:bodyPr/>
          <a:lstStyle/>
          <a:p>
            <a:r>
              <a:rPr lang="en-IN" b="1" dirty="0"/>
              <a:t>Major features of Qualitative Research: </a:t>
            </a:r>
          </a:p>
        </p:txBody>
      </p:sp>
      <p:sp>
        <p:nvSpPr>
          <p:cNvPr id="3" name="Content Placeholder 2">
            <a:extLst>
              <a:ext uri="{FF2B5EF4-FFF2-40B4-BE49-F238E27FC236}">
                <a16:creationId xmlns:a16="http://schemas.microsoft.com/office/drawing/2014/main" id="{903FF913-15CB-7A43-8ECE-957B042B2188}"/>
              </a:ext>
            </a:extLst>
          </p:cNvPr>
          <p:cNvSpPr>
            <a:spLocks noGrp="1"/>
          </p:cNvSpPr>
          <p:nvPr>
            <p:ph idx="1"/>
          </p:nvPr>
        </p:nvSpPr>
        <p:spPr/>
        <p:txBody>
          <a:bodyPr/>
          <a:lstStyle/>
          <a:p>
            <a:r>
              <a:rPr lang="en-IN" dirty="0"/>
              <a:t>Flexibility and limited structure</a:t>
            </a:r>
          </a:p>
          <a:p>
            <a:r>
              <a:rPr lang="en-IN" dirty="0"/>
              <a:t>Seeing through the eyes of the people being studied</a:t>
            </a:r>
          </a:p>
          <a:p>
            <a:r>
              <a:rPr lang="en-IN" dirty="0"/>
              <a:t>Focus on description and the emphasis on context</a:t>
            </a:r>
          </a:p>
          <a:p>
            <a:r>
              <a:rPr lang="en-IN" dirty="0"/>
              <a:t>Focus on subjective knowledge meaning that it accepts that there is no objective reality, reality may differ from context to context</a:t>
            </a:r>
          </a:p>
          <a:p>
            <a:endParaRPr lang="en-IN" dirty="0"/>
          </a:p>
        </p:txBody>
      </p:sp>
    </p:spTree>
    <p:extLst>
      <p:ext uri="{BB962C8B-B14F-4D97-AF65-F5344CB8AC3E}">
        <p14:creationId xmlns:p14="http://schemas.microsoft.com/office/powerpoint/2010/main" val="4205329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681403-F035-F768-7E23-27C9EB62B331}"/>
              </a:ext>
            </a:extLst>
          </p:cNvPr>
          <p:cNvSpPr/>
          <p:nvPr/>
        </p:nvSpPr>
        <p:spPr>
          <a:xfrm>
            <a:off x="373224" y="223837"/>
            <a:ext cx="1011438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t>Main steps in Qualitative Research</a:t>
            </a:r>
          </a:p>
        </p:txBody>
      </p:sp>
      <p:sp>
        <p:nvSpPr>
          <p:cNvPr id="5" name="Rectangle 4">
            <a:extLst>
              <a:ext uri="{FF2B5EF4-FFF2-40B4-BE49-F238E27FC236}">
                <a16:creationId xmlns:a16="http://schemas.microsoft.com/office/drawing/2014/main" id="{E9CD39FB-596B-83AF-517A-8B9CF0F1C4BB}"/>
              </a:ext>
            </a:extLst>
          </p:cNvPr>
          <p:cNvSpPr/>
          <p:nvPr/>
        </p:nvSpPr>
        <p:spPr>
          <a:xfrm>
            <a:off x="623596" y="1240971"/>
            <a:ext cx="5030755" cy="4758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dirty="0"/>
              <a:t>1. General Research Question(s)</a:t>
            </a:r>
          </a:p>
        </p:txBody>
      </p:sp>
      <p:sp>
        <p:nvSpPr>
          <p:cNvPr id="6" name="Rectangle 5">
            <a:extLst>
              <a:ext uri="{FF2B5EF4-FFF2-40B4-BE49-F238E27FC236}">
                <a16:creationId xmlns:a16="http://schemas.microsoft.com/office/drawing/2014/main" id="{8B920199-A4F6-1CD7-0391-C329E85DE451}"/>
              </a:ext>
            </a:extLst>
          </p:cNvPr>
          <p:cNvSpPr/>
          <p:nvPr/>
        </p:nvSpPr>
        <p:spPr>
          <a:xfrm>
            <a:off x="623596" y="1819567"/>
            <a:ext cx="5030755" cy="4758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2. Selection of relevant site(s) and subjects</a:t>
            </a:r>
          </a:p>
        </p:txBody>
      </p:sp>
      <p:sp>
        <p:nvSpPr>
          <p:cNvPr id="2" name="Rectangle 1">
            <a:extLst>
              <a:ext uri="{FF2B5EF4-FFF2-40B4-BE49-F238E27FC236}">
                <a16:creationId xmlns:a16="http://schemas.microsoft.com/office/drawing/2014/main" id="{A3E2EAD4-AB51-E0B2-04DF-69D6239D6377}"/>
              </a:ext>
            </a:extLst>
          </p:cNvPr>
          <p:cNvSpPr/>
          <p:nvPr/>
        </p:nvSpPr>
        <p:spPr>
          <a:xfrm>
            <a:off x="623596" y="2398163"/>
            <a:ext cx="5030754" cy="4758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3.0 Collection of relevant data</a:t>
            </a:r>
          </a:p>
        </p:txBody>
      </p:sp>
      <p:sp>
        <p:nvSpPr>
          <p:cNvPr id="3" name="Rectangle 2">
            <a:extLst>
              <a:ext uri="{FF2B5EF4-FFF2-40B4-BE49-F238E27FC236}">
                <a16:creationId xmlns:a16="http://schemas.microsoft.com/office/drawing/2014/main" id="{8CA7DC5D-E7CD-301F-F29B-1014692BCD02}"/>
              </a:ext>
            </a:extLst>
          </p:cNvPr>
          <p:cNvSpPr/>
          <p:nvPr/>
        </p:nvSpPr>
        <p:spPr>
          <a:xfrm>
            <a:off x="623596" y="2916110"/>
            <a:ext cx="5030754" cy="58753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4. Interpretation of data</a:t>
            </a:r>
          </a:p>
        </p:txBody>
      </p:sp>
      <p:sp>
        <p:nvSpPr>
          <p:cNvPr id="7" name="Rectangle 6">
            <a:extLst>
              <a:ext uri="{FF2B5EF4-FFF2-40B4-BE49-F238E27FC236}">
                <a16:creationId xmlns:a16="http://schemas.microsoft.com/office/drawing/2014/main" id="{804BE9BA-C8AD-EF54-310F-8DC08F68693A}"/>
              </a:ext>
            </a:extLst>
          </p:cNvPr>
          <p:cNvSpPr/>
          <p:nvPr/>
        </p:nvSpPr>
        <p:spPr>
          <a:xfrm>
            <a:off x="623595" y="3592579"/>
            <a:ext cx="5030754" cy="4758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5. Conceptual and theoretical work</a:t>
            </a:r>
          </a:p>
        </p:txBody>
      </p:sp>
      <p:sp>
        <p:nvSpPr>
          <p:cNvPr id="8" name="Rectangle 7">
            <a:extLst>
              <a:ext uri="{FF2B5EF4-FFF2-40B4-BE49-F238E27FC236}">
                <a16:creationId xmlns:a16="http://schemas.microsoft.com/office/drawing/2014/main" id="{6408B276-29C8-97E4-86AE-A05C5E7DCC31}"/>
              </a:ext>
            </a:extLst>
          </p:cNvPr>
          <p:cNvSpPr/>
          <p:nvPr/>
        </p:nvSpPr>
        <p:spPr>
          <a:xfrm>
            <a:off x="623595" y="4231629"/>
            <a:ext cx="5030754" cy="55526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6. Writing up findings/conclusions</a:t>
            </a:r>
          </a:p>
        </p:txBody>
      </p:sp>
      <p:cxnSp>
        <p:nvCxnSpPr>
          <p:cNvPr id="15" name="Straight Arrow Connector 14">
            <a:extLst>
              <a:ext uri="{FF2B5EF4-FFF2-40B4-BE49-F238E27FC236}">
                <a16:creationId xmlns:a16="http://schemas.microsoft.com/office/drawing/2014/main" id="{2D412404-273C-16F0-DC29-6491018450A8}"/>
              </a:ext>
            </a:extLst>
          </p:cNvPr>
          <p:cNvCxnSpPr>
            <a:cxnSpLocks/>
          </p:cNvCxnSpPr>
          <p:nvPr/>
        </p:nvCxnSpPr>
        <p:spPr>
          <a:xfrm>
            <a:off x="5654349" y="3816221"/>
            <a:ext cx="1166329" cy="2008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360D2E2C-8545-6AB4-3C63-E56FD6B01B10}"/>
              </a:ext>
            </a:extLst>
          </p:cNvPr>
          <p:cNvSpPr/>
          <p:nvPr/>
        </p:nvSpPr>
        <p:spPr>
          <a:xfrm>
            <a:off x="6867328" y="3839744"/>
            <a:ext cx="3984174" cy="47586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5a. Tighter specification of the research question(s)</a:t>
            </a:r>
          </a:p>
        </p:txBody>
      </p:sp>
      <p:sp>
        <p:nvSpPr>
          <p:cNvPr id="21" name="Rectangle 20">
            <a:extLst>
              <a:ext uri="{FF2B5EF4-FFF2-40B4-BE49-F238E27FC236}">
                <a16:creationId xmlns:a16="http://schemas.microsoft.com/office/drawing/2014/main" id="{C2EE6348-CFC4-1CF8-1F16-D1A6D35F29FD}"/>
              </a:ext>
            </a:extLst>
          </p:cNvPr>
          <p:cNvSpPr/>
          <p:nvPr/>
        </p:nvSpPr>
        <p:spPr>
          <a:xfrm>
            <a:off x="6960637" y="2584581"/>
            <a:ext cx="3890865" cy="68113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5b. Collection of further data</a:t>
            </a:r>
          </a:p>
        </p:txBody>
      </p:sp>
      <p:cxnSp>
        <p:nvCxnSpPr>
          <p:cNvPr id="23" name="Straight Arrow Connector 22">
            <a:extLst>
              <a:ext uri="{FF2B5EF4-FFF2-40B4-BE49-F238E27FC236}">
                <a16:creationId xmlns:a16="http://schemas.microsoft.com/office/drawing/2014/main" id="{DA986C3A-584B-6F5C-4BAF-4D893C309AF0}"/>
              </a:ext>
            </a:extLst>
          </p:cNvPr>
          <p:cNvCxnSpPr>
            <a:cxnSpLocks/>
            <a:stCxn id="19" idx="0"/>
            <a:endCxn id="21" idx="2"/>
          </p:cNvCxnSpPr>
          <p:nvPr/>
        </p:nvCxnSpPr>
        <p:spPr>
          <a:xfrm flipV="1">
            <a:off x="8859415" y="3265715"/>
            <a:ext cx="46655" cy="5740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2CF85F5-0A1E-C3C4-DE24-CDDD6E250FE5}"/>
              </a:ext>
            </a:extLst>
          </p:cNvPr>
          <p:cNvCxnSpPr>
            <a:cxnSpLocks/>
            <a:stCxn id="21" idx="1"/>
            <a:endCxn id="3" idx="3"/>
          </p:cNvCxnSpPr>
          <p:nvPr/>
        </p:nvCxnSpPr>
        <p:spPr>
          <a:xfrm flipH="1">
            <a:off x="5654350" y="2925148"/>
            <a:ext cx="1306287" cy="284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131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16E35-AB03-DB9A-D118-5B0D30244DF5}"/>
              </a:ext>
            </a:extLst>
          </p:cNvPr>
          <p:cNvSpPr>
            <a:spLocks noGrp="1"/>
          </p:cNvSpPr>
          <p:nvPr>
            <p:ph type="title"/>
          </p:nvPr>
        </p:nvSpPr>
        <p:spPr/>
        <p:txBody>
          <a:bodyPr/>
          <a:lstStyle/>
          <a:p>
            <a:r>
              <a:rPr lang="en-IN" b="1" dirty="0"/>
              <a:t>Main Research Methods of Qualitative Research</a:t>
            </a:r>
            <a:r>
              <a:rPr lang="en-IN" dirty="0"/>
              <a:t>:</a:t>
            </a:r>
          </a:p>
        </p:txBody>
      </p:sp>
      <p:sp>
        <p:nvSpPr>
          <p:cNvPr id="4" name="Rectangle: Rounded Corners 3">
            <a:extLst>
              <a:ext uri="{FF2B5EF4-FFF2-40B4-BE49-F238E27FC236}">
                <a16:creationId xmlns:a16="http://schemas.microsoft.com/office/drawing/2014/main" id="{FB9E2548-DF76-A4F4-1143-7DCB13866359}"/>
              </a:ext>
            </a:extLst>
          </p:cNvPr>
          <p:cNvSpPr/>
          <p:nvPr/>
        </p:nvSpPr>
        <p:spPr>
          <a:xfrm>
            <a:off x="838199" y="1825626"/>
            <a:ext cx="7261861" cy="852970"/>
          </a:xfrm>
          <a:prstGeom prst="roundRect">
            <a:avLst>
              <a:gd name="adj" fmla="val 2814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dirty="0"/>
              <a:t>Ethnography / Participant Observation</a:t>
            </a:r>
          </a:p>
        </p:txBody>
      </p:sp>
      <p:sp>
        <p:nvSpPr>
          <p:cNvPr id="5" name="Rectangle: Rounded Corners 4">
            <a:extLst>
              <a:ext uri="{FF2B5EF4-FFF2-40B4-BE49-F238E27FC236}">
                <a16:creationId xmlns:a16="http://schemas.microsoft.com/office/drawing/2014/main" id="{4334F0BC-EBAF-5072-19A0-D0E52AEF72F9}"/>
              </a:ext>
            </a:extLst>
          </p:cNvPr>
          <p:cNvSpPr/>
          <p:nvPr/>
        </p:nvSpPr>
        <p:spPr>
          <a:xfrm>
            <a:off x="838197" y="2753585"/>
            <a:ext cx="7230055" cy="8265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dirty="0">
                <a:solidFill>
                  <a:schemeClr val="bg1"/>
                </a:solidFill>
              </a:rPr>
              <a:t>Qualitative Interviewing</a:t>
            </a:r>
          </a:p>
        </p:txBody>
      </p:sp>
      <p:sp>
        <p:nvSpPr>
          <p:cNvPr id="7" name="Rectangle: Rounded Corners 6">
            <a:extLst>
              <a:ext uri="{FF2B5EF4-FFF2-40B4-BE49-F238E27FC236}">
                <a16:creationId xmlns:a16="http://schemas.microsoft.com/office/drawing/2014/main" id="{420D2C7B-C90A-C778-BD5A-AAFE08EDECF4}"/>
              </a:ext>
            </a:extLst>
          </p:cNvPr>
          <p:cNvSpPr/>
          <p:nvPr/>
        </p:nvSpPr>
        <p:spPr>
          <a:xfrm>
            <a:off x="822294" y="3522478"/>
            <a:ext cx="7261861" cy="8265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dirty="0"/>
              <a:t>Focus Groups</a:t>
            </a:r>
          </a:p>
        </p:txBody>
      </p:sp>
      <p:sp>
        <p:nvSpPr>
          <p:cNvPr id="8" name="Rectangle: Rounded Corners 7">
            <a:extLst>
              <a:ext uri="{FF2B5EF4-FFF2-40B4-BE49-F238E27FC236}">
                <a16:creationId xmlns:a16="http://schemas.microsoft.com/office/drawing/2014/main" id="{0805A1C2-32ED-16E9-29F3-4918B8C919FE}"/>
              </a:ext>
            </a:extLst>
          </p:cNvPr>
          <p:cNvSpPr/>
          <p:nvPr/>
        </p:nvSpPr>
        <p:spPr>
          <a:xfrm>
            <a:off x="822294" y="4508115"/>
            <a:ext cx="7230055" cy="61739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dirty="0"/>
              <a:t>Discourse Analysis</a:t>
            </a:r>
          </a:p>
        </p:txBody>
      </p:sp>
      <p:sp>
        <p:nvSpPr>
          <p:cNvPr id="9" name="Rectangle: Rounded Corners 8">
            <a:extLst>
              <a:ext uri="{FF2B5EF4-FFF2-40B4-BE49-F238E27FC236}">
                <a16:creationId xmlns:a16="http://schemas.microsoft.com/office/drawing/2014/main" id="{D9CB4358-32B8-F0C1-96D0-BC2FA2ABEFF4}"/>
              </a:ext>
            </a:extLst>
          </p:cNvPr>
          <p:cNvSpPr/>
          <p:nvPr/>
        </p:nvSpPr>
        <p:spPr>
          <a:xfrm>
            <a:off x="822294" y="5110667"/>
            <a:ext cx="7230055" cy="6838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800" dirty="0"/>
              <a:t>Analysis of texts and documents</a:t>
            </a:r>
          </a:p>
        </p:txBody>
      </p:sp>
    </p:spTree>
    <p:extLst>
      <p:ext uri="{BB962C8B-B14F-4D97-AF65-F5344CB8AC3E}">
        <p14:creationId xmlns:p14="http://schemas.microsoft.com/office/powerpoint/2010/main" val="3250067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A9E1D9-13D0-E522-CF6E-1002B195957D}"/>
              </a:ext>
            </a:extLst>
          </p:cNvPr>
          <p:cNvSpPr>
            <a:spLocks noGrp="1"/>
          </p:cNvSpPr>
          <p:nvPr>
            <p:ph idx="1"/>
          </p:nvPr>
        </p:nvSpPr>
        <p:spPr/>
        <p:txBody>
          <a:bodyPr/>
          <a:lstStyle/>
          <a:p>
            <a:pPr marL="0" indent="0">
              <a:buNone/>
            </a:pPr>
            <a:r>
              <a:rPr lang="en-IN" dirty="0"/>
              <a:t>        Researcher is immersed in a social setting for some time in order to observe and listen with a view to gaining an appreciation of the culture of a social group.</a:t>
            </a:r>
          </a:p>
          <a:p>
            <a:pPr marL="0" indent="0">
              <a:buNone/>
            </a:pPr>
            <a:endParaRPr lang="en-IN" dirty="0"/>
          </a:p>
          <a:p>
            <a:pPr marL="0" indent="0">
              <a:buNone/>
            </a:pPr>
            <a:r>
              <a:rPr lang="en-IN" dirty="0"/>
              <a:t>   For instance, a researcher wants to study about the culture of Mishing Community, then he/she may collect data by using ethnography/participant observation.</a:t>
            </a:r>
          </a:p>
        </p:txBody>
      </p:sp>
      <p:sp>
        <p:nvSpPr>
          <p:cNvPr id="4" name="Rectangle 3">
            <a:extLst>
              <a:ext uri="{FF2B5EF4-FFF2-40B4-BE49-F238E27FC236}">
                <a16:creationId xmlns:a16="http://schemas.microsoft.com/office/drawing/2014/main" id="{385574C4-D12A-07B2-5153-CFF08E0A3304}"/>
              </a:ext>
            </a:extLst>
          </p:cNvPr>
          <p:cNvSpPr/>
          <p:nvPr/>
        </p:nvSpPr>
        <p:spPr>
          <a:xfrm>
            <a:off x="297025" y="309141"/>
            <a:ext cx="10515600" cy="13255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Ethnography/Participant Observation</a:t>
            </a:r>
          </a:p>
        </p:txBody>
      </p:sp>
    </p:spTree>
    <p:extLst>
      <p:ext uri="{BB962C8B-B14F-4D97-AF65-F5344CB8AC3E}">
        <p14:creationId xmlns:p14="http://schemas.microsoft.com/office/powerpoint/2010/main" val="720108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E8B52F-1674-B2DA-8F21-C47B8171C6B0}"/>
              </a:ext>
            </a:extLst>
          </p:cNvPr>
          <p:cNvSpPr>
            <a:spLocks noGrp="1"/>
          </p:cNvSpPr>
          <p:nvPr>
            <p:ph idx="1"/>
          </p:nvPr>
        </p:nvSpPr>
        <p:spPr/>
        <p:txBody>
          <a:bodyPr/>
          <a:lstStyle/>
          <a:p>
            <a:r>
              <a:rPr lang="en-IN" dirty="0"/>
              <a:t>Qualitative Interviews are conducted to gain qualitative data from the researched population.</a:t>
            </a:r>
          </a:p>
          <a:p>
            <a:r>
              <a:rPr lang="en-IN" dirty="0"/>
              <a:t>The interviews are unstructured or semi-structured. Such interviews embraces- in-depth interviews, Focus Group interviews, Interviews for gaining knowledge on Oral History, Narratives etc.</a:t>
            </a:r>
          </a:p>
          <a:p>
            <a:r>
              <a:rPr lang="en-IN" dirty="0"/>
              <a:t>Focus group is a setting of interviewing or discussion with a group researcher think useful to provide best of his/her data</a:t>
            </a:r>
          </a:p>
        </p:txBody>
      </p:sp>
      <p:sp>
        <p:nvSpPr>
          <p:cNvPr id="4" name="Rectangle 3">
            <a:extLst>
              <a:ext uri="{FF2B5EF4-FFF2-40B4-BE49-F238E27FC236}">
                <a16:creationId xmlns:a16="http://schemas.microsoft.com/office/drawing/2014/main" id="{C8AA1F21-CEBB-0BC5-ABBF-DE6B04164536}"/>
              </a:ext>
            </a:extLst>
          </p:cNvPr>
          <p:cNvSpPr/>
          <p:nvPr/>
        </p:nvSpPr>
        <p:spPr>
          <a:xfrm>
            <a:off x="623597" y="318472"/>
            <a:ext cx="10515600" cy="130413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FF00"/>
                </a:solidFill>
              </a:rPr>
              <a:t>Qualitative Interviewing, Focus Group</a:t>
            </a:r>
          </a:p>
        </p:txBody>
      </p:sp>
    </p:spTree>
    <p:extLst>
      <p:ext uri="{BB962C8B-B14F-4D97-AF65-F5344CB8AC3E}">
        <p14:creationId xmlns:p14="http://schemas.microsoft.com/office/powerpoint/2010/main" val="2131258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6BCAF6-3780-2160-3BFD-D4D592E1E717}"/>
              </a:ext>
            </a:extLst>
          </p:cNvPr>
          <p:cNvSpPr>
            <a:spLocks noGrp="1"/>
          </p:cNvSpPr>
          <p:nvPr>
            <p:ph idx="1"/>
          </p:nvPr>
        </p:nvSpPr>
        <p:spPr>
          <a:xfrm>
            <a:off x="838200" y="1690688"/>
            <a:ext cx="10515600" cy="4486275"/>
          </a:xfrm>
        </p:spPr>
        <p:txBody>
          <a:bodyPr/>
          <a:lstStyle/>
          <a:p>
            <a:pPr>
              <a:buFont typeface="Wingdings" panose="05000000000000000000" pitchFamily="2" charset="2"/>
              <a:buChar char="§"/>
            </a:pPr>
            <a:r>
              <a:rPr lang="en-IN" dirty="0"/>
              <a:t>Discourse analysis means the analysis of language, dialects to gain knowledge of the researched people.</a:t>
            </a:r>
          </a:p>
          <a:p>
            <a:pPr>
              <a:buFont typeface="Wingdings" panose="05000000000000000000" pitchFamily="2" charset="2"/>
              <a:buChar char="§"/>
            </a:pPr>
            <a:r>
              <a:rPr lang="en-IN" dirty="0"/>
              <a:t>Likewise analysis of conversations between the researcher and the researched group or among the researched group is also can be an important method of qualitative research.</a:t>
            </a:r>
          </a:p>
          <a:p>
            <a:pPr marL="0" indent="0">
              <a:buNone/>
            </a:pPr>
            <a:endParaRPr lang="en-IN" dirty="0"/>
          </a:p>
        </p:txBody>
      </p:sp>
      <p:sp>
        <p:nvSpPr>
          <p:cNvPr id="4" name="Rectangle 3">
            <a:extLst>
              <a:ext uri="{FF2B5EF4-FFF2-40B4-BE49-F238E27FC236}">
                <a16:creationId xmlns:a16="http://schemas.microsoft.com/office/drawing/2014/main" id="{16D6ADF0-A936-3C49-FFBD-8243C50E8468}"/>
              </a:ext>
            </a:extLst>
          </p:cNvPr>
          <p:cNvSpPr/>
          <p:nvPr/>
        </p:nvSpPr>
        <p:spPr>
          <a:xfrm>
            <a:off x="455644" y="5589"/>
            <a:ext cx="11058331" cy="13100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Discourse Analysis , Conversation Analysis  </a:t>
            </a:r>
          </a:p>
        </p:txBody>
      </p:sp>
    </p:spTree>
    <p:extLst>
      <p:ext uri="{BB962C8B-B14F-4D97-AF65-F5344CB8AC3E}">
        <p14:creationId xmlns:p14="http://schemas.microsoft.com/office/powerpoint/2010/main" val="2996998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47C869-E843-81C2-C853-6D777241CFFD}"/>
              </a:ext>
            </a:extLst>
          </p:cNvPr>
          <p:cNvSpPr>
            <a:spLocks noGrp="1"/>
          </p:cNvSpPr>
          <p:nvPr>
            <p:ph idx="1"/>
          </p:nvPr>
        </p:nvSpPr>
        <p:spPr/>
        <p:txBody>
          <a:bodyPr/>
          <a:lstStyle/>
          <a:p>
            <a:r>
              <a:rPr lang="en-IN" dirty="0"/>
              <a:t>The collection of qualitative analysis of texts and documents is another important method under qualitative research strategy.</a:t>
            </a:r>
          </a:p>
        </p:txBody>
      </p:sp>
      <p:sp>
        <p:nvSpPr>
          <p:cNvPr id="4" name="Rectangle 3">
            <a:extLst>
              <a:ext uri="{FF2B5EF4-FFF2-40B4-BE49-F238E27FC236}">
                <a16:creationId xmlns:a16="http://schemas.microsoft.com/office/drawing/2014/main" id="{E4C340AF-EE86-829D-4F4C-BA722AA2FDB7}"/>
              </a:ext>
            </a:extLst>
          </p:cNvPr>
          <p:cNvSpPr/>
          <p:nvPr/>
        </p:nvSpPr>
        <p:spPr>
          <a:xfrm>
            <a:off x="765110" y="205273"/>
            <a:ext cx="10515600" cy="12223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dirty="0">
                <a:solidFill>
                  <a:srgbClr val="FFC000"/>
                </a:solidFill>
              </a:rPr>
              <a:t>Content analysis/ Analysis of texts and documents </a:t>
            </a:r>
          </a:p>
        </p:txBody>
      </p:sp>
    </p:spTree>
    <p:extLst>
      <p:ext uri="{BB962C8B-B14F-4D97-AF65-F5344CB8AC3E}">
        <p14:creationId xmlns:p14="http://schemas.microsoft.com/office/powerpoint/2010/main" val="4045140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TotalTime>
  <Words>669</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PowerPoint Presentation</vt:lpstr>
      <vt:lpstr>What is Qualitative Research?</vt:lpstr>
      <vt:lpstr>Major features of Qualitative Research: </vt:lpstr>
      <vt:lpstr>PowerPoint Presentation</vt:lpstr>
      <vt:lpstr>Main Research Methods of Qualitative Research: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Nature of Qualitative Research</dc:title>
  <dc:creator>Rashmi Saikia</dc:creator>
  <cp:lastModifiedBy>Rashmi Saikia</cp:lastModifiedBy>
  <cp:revision>20</cp:revision>
  <dcterms:created xsi:type="dcterms:W3CDTF">2023-12-01T05:40:30Z</dcterms:created>
  <dcterms:modified xsi:type="dcterms:W3CDTF">2024-05-30T06:19:27Z</dcterms:modified>
</cp:coreProperties>
</file>