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1" r:id="rId1"/>
  </p:sldMasterIdLst>
  <p:sldIdLst>
    <p:sldId id="256" r:id="rId2"/>
    <p:sldId id="257" r:id="rId3"/>
    <p:sldId id="258" r:id="rId4"/>
    <p:sldId id="259" r:id="rId5"/>
    <p:sldId id="267" r:id="rId6"/>
    <p:sldId id="260" r:id="rId7"/>
    <p:sldId id="265" r:id="rId8"/>
    <p:sldId id="266" r:id="rId9"/>
    <p:sldId id="261" r:id="rId10"/>
    <p:sldId id="262" r:id="rId11"/>
    <p:sldId id="263"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13EE0E6-7CA7-4A07-9119-40BF0BEADC84}">
          <p14:sldIdLst>
            <p14:sldId id="256"/>
            <p14:sldId id="257"/>
            <p14:sldId id="258"/>
            <p14:sldId id="259"/>
            <p14:sldId id="267"/>
            <p14:sldId id="260"/>
            <p14:sldId id="265"/>
            <p14:sldId id="266"/>
            <p14:sldId id="261"/>
            <p14:sldId id="262"/>
            <p14:sldId id="263"/>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2" d="100"/>
          <a:sy n="82" d="100"/>
        </p:scale>
        <p:origin x="6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5A0011-1CAD-4950-94F7-9E53A29A3E24}" type="datetimeFigureOut">
              <a:rPr lang="en-IN" smtClean="0"/>
              <a:t>30-05-2024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2434214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5A0011-1CAD-4950-94F7-9E53A29A3E24}" type="datetimeFigureOut">
              <a:rPr lang="en-IN" smtClean="0"/>
              <a:t>30-05-2024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3899306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5A0011-1CAD-4950-94F7-9E53A29A3E24}" type="datetimeFigureOut">
              <a:rPr lang="en-IN" smtClean="0"/>
              <a:t>30-05-2024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502A5A1-BF55-4F4C-A042-13816206F929}"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514674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5A0011-1CAD-4950-94F7-9E53A29A3E24}" type="datetimeFigureOut">
              <a:rPr lang="en-IN" smtClean="0"/>
              <a:t>30-05-2024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626199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5A0011-1CAD-4950-94F7-9E53A29A3E24}" type="datetimeFigureOut">
              <a:rPr lang="en-IN" smtClean="0"/>
              <a:t>30-05-2024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502A5A1-BF55-4F4C-A042-13816206F929}"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331980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5A0011-1CAD-4950-94F7-9E53A29A3E24}" type="datetimeFigureOut">
              <a:rPr lang="en-IN" smtClean="0"/>
              <a:t>30-05-2024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29516139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5A0011-1CAD-4950-94F7-9E53A29A3E24}" type="datetimeFigureOut">
              <a:rPr lang="en-IN" smtClean="0"/>
              <a:t>30-05-2024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39694823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5A0011-1CAD-4950-94F7-9E53A29A3E24}" type="datetimeFigureOut">
              <a:rPr lang="en-IN" smtClean="0"/>
              <a:t>30-05-2024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1820349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5A0011-1CAD-4950-94F7-9E53A29A3E24}" type="datetimeFigureOut">
              <a:rPr lang="en-IN" smtClean="0"/>
              <a:t>30-05-2024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3267569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5A0011-1CAD-4950-94F7-9E53A29A3E24}" type="datetimeFigureOut">
              <a:rPr lang="en-IN" smtClean="0"/>
              <a:t>30-05-2024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968204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5A0011-1CAD-4950-94F7-9E53A29A3E24}" type="datetimeFigureOut">
              <a:rPr lang="en-IN" smtClean="0"/>
              <a:t>30-05-2024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412099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5A0011-1CAD-4950-94F7-9E53A29A3E24}" type="datetimeFigureOut">
              <a:rPr lang="en-IN" smtClean="0"/>
              <a:t>30-05-2024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306790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5A0011-1CAD-4950-94F7-9E53A29A3E24}" type="datetimeFigureOut">
              <a:rPr lang="en-IN" smtClean="0"/>
              <a:t>30-05-2024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861000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5A0011-1CAD-4950-94F7-9E53A29A3E24}" type="datetimeFigureOut">
              <a:rPr lang="en-IN" smtClean="0"/>
              <a:t>30-05-2024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2578360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5A0011-1CAD-4950-94F7-9E53A29A3E24}" type="datetimeFigureOut">
              <a:rPr lang="en-IN" smtClean="0"/>
              <a:t>30-05-2024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2643732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D5A0011-1CAD-4950-94F7-9E53A29A3E24}" type="datetimeFigureOut">
              <a:rPr lang="en-IN" smtClean="0"/>
              <a:t>30-05-2024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502A5A1-BF55-4F4C-A042-13816206F929}" type="slidenum">
              <a:rPr lang="en-IN" smtClean="0"/>
              <a:t>‹#›</a:t>
            </a:fld>
            <a:endParaRPr lang="en-IN"/>
          </a:p>
        </p:txBody>
      </p:sp>
    </p:spTree>
    <p:extLst>
      <p:ext uri="{BB962C8B-B14F-4D97-AF65-F5344CB8AC3E}">
        <p14:creationId xmlns:p14="http://schemas.microsoft.com/office/powerpoint/2010/main" val="678565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5A0011-1CAD-4950-94F7-9E53A29A3E24}" type="datetimeFigureOut">
              <a:rPr lang="en-IN" smtClean="0"/>
              <a:t>30-05-2024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502A5A1-BF55-4F4C-A042-13816206F929}" type="slidenum">
              <a:rPr lang="en-IN" smtClean="0"/>
              <a:t>‹#›</a:t>
            </a:fld>
            <a:endParaRPr lang="en-IN"/>
          </a:p>
        </p:txBody>
      </p:sp>
    </p:spTree>
    <p:extLst>
      <p:ext uri="{BB962C8B-B14F-4D97-AF65-F5344CB8AC3E}">
        <p14:creationId xmlns:p14="http://schemas.microsoft.com/office/powerpoint/2010/main" val="1841185010"/>
      </p:ext>
    </p:extLst>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 id="2147483863" r:id="rId12"/>
    <p:sldLayoutId id="2147483864" r:id="rId13"/>
    <p:sldLayoutId id="2147483865" r:id="rId14"/>
    <p:sldLayoutId id="2147483866" r:id="rId15"/>
    <p:sldLayoutId id="214748386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7A618-BCDF-6AC4-4B80-5CB325780DAD}"/>
              </a:ext>
            </a:extLst>
          </p:cNvPr>
          <p:cNvSpPr>
            <a:spLocks noGrp="1"/>
          </p:cNvSpPr>
          <p:nvPr>
            <p:ph type="title"/>
          </p:nvPr>
        </p:nvSpPr>
        <p:spPr>
          <a:xfrm>
            <a:off x="1856792" y="4777273"/>
            <a:ext cx="7455159" cy="1502229"/>
          </a:xfrm>
        </p:spPr>
        <p:txBody>
          <a:bodyPr>
            <a:normAutofit fontScale="90000"/>
          </a:bodyPr>
          <a:lstStyle/>
          <a:p>
            <a:r>
              <a:rPr lang="en-IN" sz="3600" i="1" dirty="0"/>
              <a:t>        </a:t>
            </a:r>
            <a:br>
              <a:rPr lang="en-IN" sz="4400" dirty="0"/>
            </a:br>
            <a:r>
              <a:rPr lang="en-IN" sz="4400" dirty="0">
                <a:solidFill>
                  <a:srgbClr val="FF0000"/>
                </a:solidFill>
              </a:rPr>
              <a:t>Nature of Quantitative                       Research</a:t>
            </a:r>
          </a:p>
        </p:txBody>
      </p:sp>
      <p:pic>
        <p:nvPicPr>
          <p:cNvPr id="10" name="Picture Placeholder 9">
            <a:extLst>
              <a:ext uri="{FF2B5EF4-FFF2-40B4-BE49-F238E27FC236}">
                <a16:creationId xmlns:a16="http://schemas.microsoft.com/office/drawing/2014/main" id="{E2A7B5C7-A421-32F5-73DE-9B4FC46DDF36}"/>
              </a:ext>
            </a:extLst>
          </p:cNvPr>
          <p:cNvPicPr>
            <a:picLocks noGrp="1" noChangeAspect="1"/>
          </p:cNvPicPr>
          <p:nvPr>
            <p:ph type="pic" idx="1"/>
          </p:nvPr>
        </p:nvPicPr>
        <p:blipFill>
          <a:blip r:embed="rId2"/>
          <a:srcRect t="48" b="48"/>
          <a:stretch>
            <a:fillRect/>
          </a:stretch>
        </p:blipFill>
        <p:spPr>
          <a:xfrm>
            <a:off x="3835400" y="252413"/>
            <a:ext cx="1930400" cy="1958975"/>
          </a:xfrm>
          <a:prstGeom prst="rect">
            <a:avLst/>
          </a:prstGeom>
        </p:spPr>
      </p:pic>
      <p:sp>
        <p:nvSpPr>
          <p:cNvPr id="7" name="Rectangle 6">
            <a:extLst>
              <a:ext uri="{FF2B5EF4-FFF2-40B4-BE49-F238E27FC236}">
                <a16:creationId xmlns:a16="http://schemas.microsoft.com/office/drawing/2014/main" id="{DA52043B-6046-43AE-9CEB-F6AEDBA52FB8}"/>
              </a:ext>
            </a:extLst>
          </p:cNvPr>
          <p:cNvSpPr/>
          <p:nvPr/>
        </p:nvSpPr>
        <p:spPr>
          <a:xfrm>
            <a:off x="307911" y="102638"/>
            <a:ext cx="8976049" cy="108235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200" dirty="0"/>
              <a:t>Department of Political Science, Paschim Guwahati Mahavidyalaya</a:t>
            </a:r>
          </a:p>
        </p:txBody>
      </p:sp>
      <p:pic>
        <p:nvPicPr>
          <p:cNvPr id="12" name="Picture 11">
            <a:extLst>
              <a:ext uri="{FF2B5EF4-FFF2-40B4-BE49-F238E27FC236}">
                <a16:creationId xmlns:a16="http://schemas.microsoft.com/office/drawing/2014/main" id="{171718B0-81F0-E6C2-A9A9-8396228B665D}"/>
              </a:ext>
            </a:extLst>
          </p:cNvPr>
          <p:cNvPicPr>
            <a:picLocks noChangeAspect="1"/>
          </p:cNvPicPr>
          <p:nvPr/>
        </p:nvPicPr>
        <p:blipFill>
          <a:blip r:embed="rId3"/>
          <a:stretch>
            <a:fillRect/>
          </a:stretch>
        </p:blipFill>
        <p:spPr>
          <a:xfrm>
            <a:off x="4145075" y="2211388"/>
            <a:ext cx="2127688" cy="1950889"/>
          </a:xfrm>
          <a:prstGeom prst="rect">
            <a:avLst/>
          </a:prstGeom>
        </p:spPr>
      </p:pic>
    </p:spTree>
    <p:extLst>
      <p:ext uri="{BB962C8B-B14F-4D97-AF65-F5344CB8AC3E}">
        <p14:creationId xmlns:p14="http://schemas.microsoft.com/office/powerpoint/2010/main" val="3145547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5AA944-6BE1-DA64-AE30-4235F1D5401C}"/>
              </a:ext>
            </a:extLst>
          </p:cNvPr>
          <p:cNvSpPr>
            <a:spLocks noGrp="1"/>
          </p:cNvSpPr>
          <p:nvPr>
            <p:ph sz="half" idx="1"/>
          </p:nvPr>
        </p:nvSpPr>
        <p:spPr>
          <a:xfrm>
            <a:off x="677334" y="572494"/>
            <a:ext cx="4184035" cy="5468867"/>
          </a:xfrm>
        </p:spPr>
        <p:txBody>
          <a:bodyPr/>
          <a:lstStyle/>
          <a:p>
            <a:r>
              <a:rPr lang="en-IN" dirty="0"/>
              <a:t>Qualitative Research is reliable and objective.</a:t>
            </a:r>
          </a:p>
          <a:p>
            <a:r>
              <a:rPr lang="en-IN" dirty="0"/>
              <a:t>Subjects variables to frequency distribution, cross tabulations  or other statistical procedures.</a:t>
            </a:r>
          </a:p>
          <a:p>
            <a:r>
              <a:rPr lang="en-IN" dirty="0"/>
              <a:t>Quantitative Researchers tend to be more prescriptive.</a:t>
            </a:r>
          </a:p>
        </p:txBody>
      </p:sp>
      <p:sp>
        <p:nvSpPr>
          <p:cNvPr id="4" name="Content Placeholder 3">
            <a:extLst>
              <a:ext uri="{FF2B5EF4-FFF2-40B4-BE49-F238E27FC236}">
                <a16:creationId xmlns:a16="http://schemas.microsoft.com/office/drawing/2014/main" id="{CBE5667B-0222-B4E4-8E37-DDCC5FD2D4E8}"/>
              </a:ext>
            </a:extLst>
          </p:cNvPr>
          <p:cNvSpPr>
            <a:spLocks noGrp="1"/>
          </p:cNvSpPr>
          <p:nvPr>
            <p:ph sz="half" idx="2"/>
          </p:nvPr>
        </p:nvSpPr>
        <p:spPr>
          <a:xfrm>
            <a:off x="5238615" y="572494"/>
            <a:ext cx="4350657" cy="5468867"/>
          </a:xfrm>
        </p:spPr>
        <p:txBody>
          <a:bodyPr/>
          <a:lstStyle/>
          <a:p>
            <a:r>
              <a:rPr lang="en-IN" dirty="0"/>
              <a:t>Qualitative Research is less reliable and subjective.</a:t>
            </a:r>
          </a:p>
          <a:p>
            <a:r>
              <a:rPr lang="en-IN" dirty="0"/>
              <a:t>Subject responses, narratives or observation data to identification of themes and describes these.</a:t>
            </a:r>
          </a:p>
          <a:p>
            <a:r>
              <a:rPr lang="en-IN" dirty="0"/>
              <a:t>Qualitative researchers operate with few prescriptions or no prescriptions at all.</a:t>
            </a:r>
          </a:p>
        </p:txBody>
      </p:sp>
    </p:spTree>
    <p:extLst>
      <p:ext uri="{BB962C8B-B14F-4D97-AF65-F5344CB8AC3E}">
        <p14:creationId xmlns:p14="http://schemas.microsoft.com/office/powerpoint/2010/main" val="1178520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BE654BD-56C4-3E3D-3E8C-FEF2AD44FDCB}"/>
              </a:ext>
            </a:extLst>
          </p:cNvPr>
          <p:cNvSpPr>
            <a:spLocks noGrp="1"/>
          </p:cNvSpPr>
          <p:nvPr>
            <p:ph type="title"/>
          </p:nvPr>
        </p:nvSpPr>
        <p:spPr/>
        <p:txBody>
          <a:bodyPr/>
          <a:lstStyle/>
          <a:p>
            <a:r>
              <a:rPr lang="en-IN" dirty="0"/>
              <a:t>Merits of Quantitative Research</a:t>
            </a:r>
          </a:p>
        </p:txBody>
      </p:sp>
      <p:sp>
        <p:nvSpPr>
          <p:cNvPr id="6" name="Content Placeholder 5">
            <a:extLst>
              <a:ext uri="{FF2B5EF4-FFF2-40B4-BE49-F238E27FC236}">
                <a16:creationId xmlns:a16="http://schemas.microsoft.com/office/drawing/2014/main" id="{71B45F66-0B6B-E35D-EBA2-F324CEB3D4DE}"/>
              </a:ext>
            </a:extLst>
          </p:cNvPr>
          <p:cNvSpPr>
            <a:spLocks noGrp="1"/>
          </p:cNvSpPr>
          <p:nvPr>
            <p:ph idx="1"/>
          </p:nvPr>
        </p:nvSpPr>
        <p:spPr>
          <a:xfrm>
            <a:off x="531845" y="1567543"/>
            <a:ext cx="8742157" cy="4473819"/>
          </a:xfrm>
        </p:spPr>
        <p:txBody>
          <a:bodyPr>
            <a:normAutofit/>
          </a:bodyPr>
          <a:lstStyle/>
          <a:p>
            <a:r>
              <a:rPr lang="en-IN" sz="2000" dirty="0"/>
              <a:t>Quantitative Research provides an opportunity to collect data from a larger population and helps in conducting broader study as well as generalization of results to a larger population.</a:t>
            </a:r>
          </a:p>
          <a:p>
            <a:r>
              <a:rPr lang="en-IN" sz="2000" dirty="0"/>
              <a:t>It helps the researcher to attain reliable, objective results.</a:t>
            </a:r>
          </a:p>
          <a:p>
            <a:r>
              <a:rPr lang="en-IN" sz="2000" dirty="0"/>
              <a:t>It provides an opportunity to replicate and design similar studies.</a:t>
            </a:r>
          </a:p>
          <a:p>
            <a:r>
              <a:rPr lang="en-IN" sz="2000" dirty="0"/>
              <a:t>It uses close-ended and structured questions which provide responses free from personal biases.</a:t>
            </a:r>
          </a:p>
          <a:p>
            <a:r>
              <a:rPr lang="en-IN" sz="2000" dirty="0"/>
              <a:t>Analysing numerical data is easier.</a:t>
            </a:r>
          </a:p>
          <a:p>
            <a:r>
              <a:rPr lang="en-IN" sz="2000" dirty="0"/>
              <a:t>Quantitative Research requires much less time and effort when compared to the qualitative research.</a:t>
            </a:r>
          </a:p>
          <a:p>
            <a:endParaRPr lang="en-IN" dirty="0"/>
          </a:p>
        </p:txBody>
      </p:sp>
    </p:spTree>
    <p:extLst>
      <p:ext uri="{BB962C8B-B14F-4D97-AF65-F5344CB8AC3E}">
        <p14:creationId xmlns:p14="http://schemas.microsoft.com/office/powerpoint/2010/main" val="1449653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FC67E-326B-EC93-3F0E-D091ECB14295}"/>
              </a:ext>
            </a:extLst>
          </p:cNvPr>
          <p:cNvSpPr>
            <a:spLocks noGrp="1"/>
          </p:cNvSpPr>
          <p:nvPr>
            <p:ph type="title"/>
          </p:nvPr>
        </p:nvSpPr>
        <p:spPr/>
        <p:txBody>
          <a:bodyPr/>
          <a:lstStyle/>
          <a:p>
            <a:r>
              <a:rPr lang="en-IN" dirty="0"/>
              <a:t>Demerits of Quantitative Research</a:t>
            </a:r>
          </a:p>
        </p:txBody>
      </p:sp>
      <p:sp>
        <p:nvSpPr>
          <p:cNvPr id="3" name="Content Placeholder 2">
            <a:extLst>
              <a:ext uri="{FF2B5EF4-FFF2-40B4-BE49-F238E27FC236}">
                <a16:creationId xmlns:a16="http://schemas.microsoft.com/office/drawing/2014/main" id="{9F18B45B-5C5B-6480-F24B-72DA9739DC3C}"/>
              </a:ext>
            </a:extLst>
          </p:cNvPr>
          <p:cNvSpPr>
            <a:spLocks noGrp="1"/>
          </p:cNvSpPr>
          <p:nvPr>
            <p:ph idx="1"/>
          </p:nvPr>
        </p:nvSpPr>
        <p:spPr/>
        <p:txBody>
          <a:bodyPr>
            <a:normAutofit/>
          </a:bodyPr>
          <a:lstStyle/>
          <a:p>
            <a:r>
              <a:rPr lang="en-IN" dirty="0"/>
              <a:t>The research might not yield natural and original responses of individuals.</a:t>
            </a:r>
          </a:p>
          <a:p>
            <a:r>
              <a:rPr lang="en-IN" dirty="0"/>
              <a:t>Quantitative research does not involve interview or in-depth perceptions of individuals, so it does not provide complete insight of the real world.</a:t>
            </a:r>
          </a:p>
          <a:p>
            <a:r>
              <a:rPr lang="en-IN" dirty="0"/>
              <a:t>Results might not provide complete insight of the real world.</a:t>
            </a:r>
          </a:p>
          <a:p>
            <a:r>
              <a:rPr lang="en-IN" dirty="0"/>
              <a:t>Results might provide much narrower and sometimes superficial data set.</a:t>
            </a:r>
          </a:p>
          <a:p>
            <a:r>
              <a:rPr lang="en-IN" dirty="0"/>
              <a:t>The closed-ended or structured questions might reflect a limited and incomplete information. It does not have much scope to interpret as it does not allow the researcher to get answers to ‘why’ question.</a:t>
            </a:r>
          </a:p>
          <a:p>
            <a:r>
              <a:rPr lang="en-IN" dirty="0"/>
              <a:t>The research is limited to statistical approach and hence lacks the grounds for the process of discovery.</a:t>
            </a:r>
          </a:p>
        </p:txBody>
      </p:sp>
    </p:spTree>
    <p:extLst>
      <p:ext uri="{BB962C8B-B14F-4D97-AF65-F5344CB8AC3E}">
        <p14:creationId xmlns:p14="http://schemas.microsoft.com/office/powerpoint/2010/main" val="843653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ACB14-AA56-45ED-2E65-73FB3F4F7FEA}"/>
              </a:ext>
            </a:extLst>
          </p:cNvPr>
          <p:cNvSpPr>
            <a:spLocks noGrp="1"/>
          </p:cNvSpPr>
          <p:nvPr>
            <p:ph type="title"/>
          </p:nvPr>
        </p:nvSpPr>
        <p:spPr/>
        <p:txBody>
          <a:bodyPr/>
          <a:lstStyle/>
          <a:p>
            <a:r>
              <a:rPr lang="en-IN" dirty="0"/>
              <a:t>What is Quantitative Research?</a:t>
            </a:r>
          </a:p>
        </p:txBody>
      </p:sp>
      <p:sp>
        <p:nvSpPr>
          <p:cNvPr id="3" name="Content Placeholder 2">
            <a:extLst>
              <a:ext uri="{FF2B5EF4-FFF2-40B4-BE49-F238E27FC236}">
                <a16:creationId xmlns:a16="http://schemas.microsoft.com/office/drawing/2014/main" id="{B5A9BCD0-C1B1-08AC-156B-FD036A33A88A}"/>
              </a:ext>
            </a:extLst>
          </p:cNvPr>
          <p:cNvSpPr>
            <a:spLocks noGrp="1"/>
          </p:cNvSpPr>
          <p:nvPr>
            <p:ph idx="1"/>
          </p:nvPr>
        </p:nvSpPr>
        <p:spPr>
          <a:xfrm>
            <a:off x="437322" y="1930400"/>
            <a:ext cx="10554690" cy="3842101"/>
          </a:xfrm>
        </p:spPr>
        <p:txBody>
          <a:bodyPr>
            <a:normAutofit/>
          </a:bodyPr>
          <a:lstStyle/>
          <a:p>
            <a:r>
              <a:rPr lang="en-IN" sz="2400" dirty="0"/>
              <a:t>Quantitative research is that type of research which focuses on collection and analysis of quantifiable data through some quantitative methods.</a:t>
            </a:r>
          </a:p>
          <a:p>
            <a:r>
              <a:rPr lang="en-IN" sz="2400" dirty="0"/>
              <a:t>It is applicable to phenomena that can be expressed in terms of quantities or numbers.</a:t>
            </a:r>
          </a:p>
          <a:p>
            <a:r>
              <a:rPr lang="en-IN" sz="2400" dirty="0"/>
              <a:t>Quantitative research focuses on gathering numerical data and generalizing its findings beyond a particular situation or setting.</a:t>
            </a:r>
          </a:p>
          <a:p>
            <a:pPr marL="0" indent="0">
              <a:buNone/>
            </a:pPr>
            <a:endParaRPr lang="en-IN" sz="2400" dirty="0"/>
          </a:p>
          <a:p>
            <a:pPr marL="0" indent="0">
              <a:buNone/>
            </a:pPr>
            <a:endParaRPr lang="en-IN" dirty="0"/>
          </a:p>
          <a:p>
            <a:endParaRPr lang="en-IN" sz="2400" dirty="0"/>
          </a:p>
        </p:txBody>
      </p:sp>
    </p:spTree>
    <p:extLst>
      <p:ext uri="{BB962C8B-B14F-4D97-AF65-F5344CB8AC3E}">
        <p14:creationId xmlns:p14="http://schemas.microsoft.com/office/powerpoint/2010/main" val="880021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915D9-2074-19A3-5F94-A1FDB248EE3F}"/>
              </a:ext>
            </a:extLst>
          </p:cNvPr>
          <p:cNvSpPr>
            <a:spLocks noGrp="1"/>
          </p:cNvSpPr>
          <p:nvPr>
            <p:ph type="title" idx="4294967295"/>
          </p:nvPr>
        </p:nvSpPr>
        <p:spPr>
          <a:xfrm>
            <a:off x="0" y="982663"/>
            <a:ext cx="9601200" cy="1303337"/>
          </a:xfrm>
        </p:spPr>
        <p:txBody>
          <a:bodyPr/>
          <a:lstStyle/>
          <a:p>
            <a:r>
              <a:rPr lang="en-IN" dirty="0"/>
              <a:t>   Features of Quantitative Research</a:t>
            </a:r>
          </a:p>
        </p:txBody>
      </p:sp>
      <p:sp>
        <p:nvSpPr>
          <p:cNvPr id="3" name="Content Placeholder 2">
            <a:extLst>
              <a:ext uri="{FF2B5EF4-FFF2-40B4-BE49-F238E27FC236}">
                <a16:creationId xmlns:a16="http://schemas.microsoft.com/office/drawing/2014/main" id="{B84A9249-BE54-CD69-002F-FDF405D7B4AA}"/>
              </a:ext>
            </a:extLst>
          </p:cNvPr>
          <p:cNvSpPr>
            <a:spLocks noGrp="1"/>
          </p:cNvSpPr>
          <p:nvPr>
            <p:ph idx="4294967295"/>
          </p:nvPr>
        </p:nvSpPr>
        <p:spPr>
          <a:xfrm>
            <a:off x="0" y="1916113"/>
            <a:ext cx="11768138" cy="4857750"/>
          </a:xfrm>
        </p:spPr>
        <p:txBody>
          <a:bodyPr>
            <a:normAutofit/>
          </a:bodyPr>
          <a:lstStyle/>
          <a:p>
            <a:r>
              <a:rPr lang="en-IN" sz="2000" b="1" dirty="0"/>
              <a:t>Reliability:</a:t>
            </a:r>
            <a:r>
              <a:rPr lang="en-IN" sz="2000" dirty="0"/>
              <a:t> Quantitative Research focuses on reliability which means consistency of measurement. Reliable simply means something which is able to ‘rely upon’ to understand or apply in similar circumstances. As quantitative research is usually more free of bias, reliability of research increased.</a:t>
            </a:r>
          </a:p>
          <a:p>
            <a:r>
              <a:rPr lang="en-IN" sz="2000" b="1" dirty="0"/>
              <a:t>Validity: </a:t>
            </a:r>
            <a:r>
              <a:rPr lang="en-IN" sz="2000" dirty="0"/>
              <a:t>In quantitative research, data are collected with the help of standard and structured instrument which makes them more valid. However, validity of a research is closely interlinked with reliability. If a research is reliable, then only that research can be valid.</a:t>
            </a:r>
          </a:p>
          <a:p>
            <a:r>
              <a:rPr lang="en-IN" sz="2000" b="1" dirty="0"/>
              <a:t>Measurability: </a:t>
            </a:r>
            <a:r>
              <a:rPr lang="en-IN" sz="2000" dirty="0"/>
              <a:t>Due to its quantitative nature, the data gathered through quantitative methods are easily measurable.</a:t>
            </a:r>
          </a:p>
          <a:p>
            <a:r>
              <a:rPr lang="en-IN" sz="2000" b="1" dirty="0"/>
              <a:t>Numerical Outcome: </a:t>
            </a:r>
            <a:r>
              <a:rPr lang="en-IN" sz="2000" dirty="0"/>
              <a:t>The outcome of quantitative research is always in numerical form. It can be represented in percentage, numbers, graphs, tables etc.</a:t>
            </a:r>
          </a:p>
          <a:p>
            <a:r>
              <a:rPr lang="en-IN" sz="2000" b="1" dirty="0"/>
              <a:t>Generalization: </a:t>
            </a:r>
            <a:r>
              <a:rPr lang="en-IN" sz="2000" dirty="0"/>
              <a:t>The outcome of quantitative research can be generalised easily for the whole population. </a:t>
            </a:r>
          </a:p>
          <a:p>
            <a:endParaRPr lang="en-IN" sz="2000" b="1" dirty="0"/>
          </a:p>
          <a:p>
            <a:endParaRPr lang="en-IN" sz="2000" dirty="0"/>
          </a:p>
          <a:p>
            <a:endParaRPr lang="en-IN" dirty="0"/>
          </a:p>
          <a:p>
            <a:endParaRPr lang="en-IN" dirty="0"/>
          </a:p>
          <a:p>
            <a:endParaRPr lang="en-IN" dirty="0"/>
          </a:p>
          <a:p>
            <a:pPr marL="0" indent="0">
              <a:buNone/>
            </a:pPr>
            <a:endParaRPr lang="en-IN" dirty="0"/>
          </a:p>
          <a:p>
            <a:endParaRPr lang="en-IN" b="1" dirty="0"/>
          </a:p>
          <a:p>
            <a:endParaRPr lang="en-IN" b="1" dirty="0"/>
          </a:p>
          <a:p>
            <a:endParaRPr lang="en-IN" b="1" dirty="0"/>
          </a:p>
          <a:p>
            <a:endParaRPr lang="en-IN" b="1" dirty="0"/>
          </a:p>
          <a:p>
            <a:endParaRPr lang="en-IN" b="1" dirty="0"/>
          </a:p>
          <a:p>
            <a:pPr marL="0" indent="0">
              <a:buNone/>
            </a:pPr>
            <a:endParaRPr lang="en-IN" b="1" dirty="0"/>
          </a:p>
        </p:txBody>
      </p:sp>
    </p:spTree>
    <p:extLst>
      <p:ext uri="{BB962C8B-B14F-4D97-AF65-F5344CB8AC3E}">
        <p14:creationId xmlns:p14="http://schemas.microsoft.com/office/powerpoint/2010/main" val="3409982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5B1993-B1F8-5F9D-3733-6BDCC2AF4A5A}"/>
              </a:ext>
            </a:extLst>
          </p:cNvPr>
          <p:cNvSpPr>
            <a:spLocks noGrp="1"/>
          </p:cNvSpPr>
          <p:nvPr>
            <p:ph idx="1"/>
          </p:nvPr>
        </p:nvSpPr>
        <p:spPr>
          <a:xfrm>
            <a:off x="453224" y="930303"/>
            <a:ext cx="9239415" cy="4707172"/>
          </a:xfrm>
        </p:spPr>
        <p:txBody>
          <a:bodyPr>
            <a:normAutofit/>
          </a:bodyPr>
          <a:lstStyle/>
          <a:p>
            <a:r>
              <a:rPr lang="en-IN" sz="2000" b="1" dirty="0"/>
              <a:t>Causality:</a:t>
            </a:r>
            <a:r>
              <a:rPr lang="en-IN" sz="2000" dirty="0"/>
              <a:t> Quantitative research focuses more on examining causes. Such research deals with variables as per the requirement, the research manipulates and even controls the controlled variables and then examine the causes of a phenomenon, observing the impact of controlled variables on dependent variables.</a:t>
            </a:r>
          </a:p>
          <a:p>
            <a:r>
              <a:rPr lang="en-IN" sz="2000" b="1" dirty="0"/>
              <a:t>Replication: </a:t>
            </a:r>
            <a:r>
              <a:rPr lang="en-IN" sz="2000" dirty="0"/>
              <a:t>The outcome of quantitative research can be replicated or repeated multiple time, and usually replications gives similar results.</a:t>
            </a:r>
          </a:p>
          <a:p>
            <a:r>
              <a:rPr lang="en-IN" sz="2000" b="1" dirty="0"/>
              <a:t>Objective and Free of Bias:</a:t>
            </a:r>
            <a:r>
              <a:rPr lang="en-IN" sz="2000" dirty="0"/>
              <a:t> Reporting the results of quantitative research almost always occurs in a standard, fixed format. The results are reported in an extremely objective and free from bias of the researcher.</a:t>
            </a:r>
            <a:endParaRPr lang="en-IN" sz="2000" b="1" dirty="0"/>
          </a:p>
        </p:txBody>
      </p:sp>
    </p:spTree>
    <p:extLst>
      <p:ext uri="{BB962C8B-B14F-4D97-AF65-F5344CB8AC3E}">
        <p14:creationId xmlns:p14="http://schemas.microsoft.com/office/powerpoint/2010/main" val="3016218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917A61-203B-0441-C5DF-DFEB6D7E1DD1}"/>
              </a:ext>
            </a:extLst>
          </p:cNvPr>
          <p:cNvSpPr/>
          <p:nvPr/>
        </p:nvSpPr>
        <p:spPr>
          <a:xfrm>
            <a:off x="2614903" y="1385598"/>
            <a:ext cx="5085184" cy="4105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2. Hypotheses</a:t>
            </a:r>
          </a:p>
        </p:txBody>
      </p:sp>
      <p:sp>
        <p:nvSpPr>
          <p:cNvPr id="5" name="Rectangle 4">
            <a:extLst>
              <a:ext uri="{FF2B5EF4-FFF2-40B4-BE49-F238E27FC236}">
                <a16:creationId xmlns:a16="http://schemas.microsoft.com/office/drawing/2014/main" id="{9D1C21AE-4666-CFF0-A4C4-37B34F520179}"/>
              </a:ext>
            </a:extLst>
          </p:cNvPr>
          <p:cNvSpPr/>
          <p:nvPr/>
        </p:nvSpPr>
        <p:spPr>
          <a:xfrm>
            <a:off x="2631232" y="846755"/>
            <a:ext cx="5085184" cy="4105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1. Theory</a:t>
            </a:r>
          </a:p>
        </p:txBody>
      </p:sp>
      <p:sp>
        <p:nvSpPr>
          <p:cNvPr id="6" name="Rectangle 5">
            <a:extLst>
              <a:ext uri="{FF2B5EF4-FFF2-40B4-BE49-F238E27FC236}">
                <a16:creationId xmlns:a16="http://schemas.microsoft.com/office/drawing/2014/main" id="{5DCA41DB-AE02-14F3-1C62-64051694298A}"/>
              </a:ext>
            </a:extLst>
          </p:cNvPr>
          <p:cNvSpPr/>
          <p:nvPr/>
        </p:nvSpPr>
        <p:spPr>
          <a:xfrm>
            <a:off x="2631232" y="2963053"/>
            <a:ext cx="5068853" cy="4659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5. Select research site (s)</a:t>
            </a:r>
          </a:p>
        </p:txBody>
      </p:sp>
      <p:sp>
        <p:nvSpPr>
          <p:cNvPr id="7" name="Rectangle 6">
            <a:extLst>
              <a:ext uri="{FF2B5EF4-FFF2-40B4-BE49-F238E27FC236}">
                <a16:creationId xmlns:a16="http://schemas.microsoft.com/office/drawing/2014/main" id="{F92FC868-537F-10EB-F0AD-339F86397A94}"/>
              </a:ext>
            </a:extLst>
          </p:cNvPr>
          <p:cNvSpPr/>
          <p:nvPr/>
        </p:nvSpPr>
        <p:spPr>
          <a:xfrm>
            <a:off x="2614902" y="2401467"/>
            <a:ext cx="5085183" cy="4105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4. Devise measures of concepts</a:t>
            </a:r>
          </a:p>
        </p:txBody>
      </p:sp>
      <p:sp>
        <p:nvSpPr>
          <p:cNvPr id="8" name="Rectangle 7">
            <a:extLst>
              <a:ext uri="{FF2B5EF4-FFF2-40B4-BE49-F238E27FC236}">
                <a16:creationId xmlns:a16="http://schemas.microsoft.com/office/drawing/2014/main" id="{5EBD545B-925E-9AB0-88EC-CFFF76DAC09C}"/>
              </a:ext>
            </a:extLst>
          </p:cNvPr>
          <p:cNvSpPr/>
          <p:nvPr/>
        </p:nvSpPr>
        <p:spPr>
          <a:xfrm>
            <a:off x="2663893" y="4099637"/>
            <a:ext cx="5085184" cy="55517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7. Administer research instruments/collect data</a:t>
            </a:r>
          </a:p>
        </p:txBody>
      </p:sp>
      <p:sp>
        <p:nvSpPr>
          <p:cNvPr id="9" name="Rectangle 8">
            <a:extLst>
              <a:ext uri="{FF2B5EF4-FFF2-40B4-BE49-F238E27FC236}">
                <a16:creationId xmlns:a16="http://schemas.microsoft.com/office/drawing/2014/main" id="{8571B88C-6DD9-1ADB-062C-7E1F11159ACA}"/>
              </a:ext>
            </a:extLst>
          </p:cNvPr>
          <p:cNvSpPr/>
          <p:nvPr/>
        </p:nvSpPr>
        <p:spPr>
          <a:xfrm>
            <a:off x="2614903" y="1873121"/>
            <a:ext cx="5085184" cy="4105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3. Research Design</a:t>
            </a:r>
          </a:p>
        </p:txBody>
      </p:sp>
      <p:sp>
        <p:nvSpPr>
          <p:cNvPr id="10" name="Rectangle 9">
            <a:extLst>
              <a:ext uri="{FF2B5EF4-FFF2-40B4-BE49-F238E27FC236}">
                <a16:creationId xmlns:a16="http://schemas.microsoft.com/office/drawing/2014/main" id="{6CE1C8A3-CB13-D0D4-4AAE-9E1B918A05E5}"/>
              </a:ext>
            </a:extLst>
          </p:cNvPr>
          <p:cNvSpPr/>
          <p:nvPr/>
        </p:nvSpPr>
        <p:spPr>
          <a:xfrm>
            <a:off x="2614901" y="3551464"/>
            <a:ext cx="5101515" cy="4105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6. Select research subjects/respondents</a:t>
            </a:r>
          </a:p>
        </p:txBody>
      </p:sp>
      <p:sp>
        <p:nvSpPr>
          <p:cNvPr id="11" name="Oval 10">
            <a:extLst>
              <a:ext uri="{FF2B5EF4-FFF2-40B4-BE49-F238E27FC236}">
                <a16:creationId xmlns:a16="http://schemas.microsoft.com/office/drawing/2014/main" id="{7641917E-180B-9E34-48D7-C7E9CADA8A94}"/>
              </a:ext>
            </a:extLst>
          </p:cNvPr>
          <p:cNvSpPr/>
          <p:nvPr/>
        </p:nvSpPr>
        <p:spPr>
          <a:xfrm>
            <a:off x="1987420" y="121298"/>
            <a:ext cx="6340151" cy="58783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Steps in Quantitative Research</a:t>
            </a:r>
          </a:p>
        </p:txBody>
      </p:sp>
      <p:sp>
        <p:nvSpPr>
          <p:cNvPr id="12" name="Rectangle 11">
            <a:extLst>
              <a:ext uri="{FF2B5EF4-FFF2-40B4-BE49-F238E27FC236}">
                <a16:creationId xmlns:a16="http://schemas.microsoft.com/office/drawing/2014/main" id="{A771B19E-B77F-8232-2F4A-6BD31F6B3BEC}"/>
              </a:ext>
            </a:extLst>
          </p:cNvPr>
          <p:cNvSpPr/>
          <p:nvPr/>
        </p:nvSpPr>
        <p:spPr>
          <a:xfrm>
            <a:off x="2663893" y="5256631"/>
            <a:ext cx="5036192" cy="457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9. Analyse data</a:t>
            </a:r>
          </a:p>
        </p:txBody>
      </p:sp>
      <p:sp>
        <p:nvSpPr>
          <p:cNvPr id="13" name="Rectangle 12">
            <a:extLst>
              <a:ext uri="{FF2B5EF4-FFF2-40B4-BE49-F238E27FC236}">
                <a16:creationId xmlns:a16="http://schemas.microsoft.com/office/drawing/2014/main" id="{5F7AB25E-7720-C4F9-89B5-1ABE5FE14980}"/>
              </a:ext>
            </a:extLst>
          </p:cNvPr>
          <p:cNvSpPr/>
          <p:nvPr/>
        </p:nvSpPr>
        <p:spPr>
          <a:xfrm>
            <a:off x="2680223" y="5786143"/>
            <a:ext cx="5068853" cy="457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10. Findings/ conclusions</a:t>
            </a:r>
          </a:p>
        </p:txBody>
      </p:sp>
      <p:sp>
        <p:nvSpPr>
          <p:cNvPr id="14" name="Rectangle 13">
            <a:extLst>
              <a:ext uri="{FF2B5EF4-FFF2-40B4-BE49-F238E27FC236}">
                <a16:creationId xmlns:a16="http://schemas.microsoft.com/office/drawing/2014/main" id="{8D94F787-AED4-4108-6AFA-E0E7684EA702}"/>
              </a:ext>
            </a:extLst>
          </p:cNvPr>
          <p:cNvSpPr/>
          <p:nvPr/>
        </p:nvSpPr>
        <p:spPr>
          <a:xfrm>
            <a:off x="2663893" y="4727119"/>
            <a:ext cx="5036192" cy="457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8. Process data </a:t>
            </a:r>
          </a:p>
        </p:txBody>
      </p:sp>
      <p:sp>
        <p:nvSpPr>
          <p:cNvPr id="15" name="Rectangle 14">
            <a:extLst>
              <a:ext uri="{FF2B5EF4-FFF2-40B4-BE49-F238E27FC236}">
                <a16:creationId xmlns:a16="http://schemas.microsoft.com/office/drawing/2014/main" id="{9EE13E38-8C06-C702-B0DD-E0C2E7AE2732}"/>
              </a:ext>
            </a:extLst>
          </p:cNvPr>
          <p:cNvSpPr/>
          <p:nvPr/>
        </p:nvSpPr>
        <p:spPr>
          <a:xfrm>
            <a:off x="2680224" y="6315654"/>
            <a:ext cx="5068852" cy="3918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dirty="0"/>
              <a:t>11. Write up findings/ conclusions</a:t>
            </a:r>
          </a:p>
        </p:txBody>
      </p:sp>
      <p:cxnSp>
        <p:nvCxnSpPr>
          <p:cNvPr id="17" name="Straight Arrow Connector 16">
            <a:extLst>
              <a:ext uri="{FF2B5EF4-FFF2-40B4-BE49-F238E27FC236}">
                <a16:creationId xmlns:a16="http://schemas.microsoft.com/office/drawing/2014/main" id="{9A9E7B85-F17A-BE12-8AD4-0C7D28BCD126}"/>
              </a:ext>
            </a:extLst>
          </p:cNvPr>
          <p:cNvCxnSpPr>
            <a:cxnSpLocks/>
          </p:cNvCxnSpPr>
          <p:nvPr/>
        </p:nvCxnSpPr>
        <p:spPr>
          <a:xfrm>
            <a:off x="1922105" y="1040366"/>
            <a:ext cx="741788" cy="116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E9F27B9F-CED9-1DBD-374D-43D8F58ABF89}"/>
              </a:ext>
            </a:extLst>
          </p:cNvPr>
          <p:cNvCxnSpPr/>
          <p:nvPr/>
        </p:nvCxnSpPr>
        <p:spPr>
          <a:xfrm>
            <a:off x="1922105" y="1040366"/>
            <a:ext cx="65315" cy="5535384"/>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AFE1A8B0-D3F3-0F67-2510-4238CB75FBA1}"/>
              </a:ext>
            </a:extLst>
          </p:cNvPr>
          <p:cNvCxnSpPr>
            <a:cxnSpLocks/>
          </p:cNvCxnSpPr>
          <p:nvPr/>
        </p:nvCxnSpPr>
        <p:spPr>
          <a:xfrm>
            <a:off x="1987420" y="6572248"/>
            <a:ext cx="692804" cy="1"/>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45686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5B4A1-7EC8-754C-94D7-9C28766E6C3F}"/>
              </a:ext>
            </a:extLst>
          </p:cNvPr>
          <p:cNvSpPr>
            <a:spLocks noGrp="1"/>
          </p:cNvSpPr>
          <p:nvPr>
            <p:ph type="title"/>
          </p:nvPr>
        </p:nvSpPr>
        <p:spPr>
          <a:xfrm>
            <a:off x="677334" y="609600"/>
            <a:ext cx="8596668" cy="985935"/>
          </a:xfrm>
        </p:spPr>
        <p:txBody>
          <a:bodyPr>
            <a:normAutofit fontScale="90000"/>
          </a:bodyPr>
          <a:lstStyle/>
          <a:p>
            <a:r>
              <a:rPr lang="en-IN" dirty="0"/>
              <a:t>Quantitative Research methodology is popularly used in following types of research:</a:t>
            </a:r>
          </a:p>
        </p:txBody>
      </p:sp>
      <p:sp>
        <p:nvSpPr>
          <p:cNvPr id="5" name="Content Placeholder 4">
            <a:extLst>
              <a:ext uri="{FF2B5EF4-FFF2-40B4-BE49-F238E27FC236}">
                <a16:creationId xmlns:a16="http://schemas.microsoft.com/office/drawing/2014/main" id="{AFBFD24D-E4BE-191B-CE78-6FE919745F03}"/>
              </a:ext>
            </a:extLst>
          </p:cNvPr>
          <p:cNvSpPr>
            <a:spLocks noGrp="1"/>
          </p:cNvSpPr>
          <p:nvPr>
            <p:ph idx="1"/>
          </p:nvPr>
        </p:nvSpPr>
        <p:spPr>
          <a:xfrm>
            <a:off x="677334" y="1838131"/>
            <a:ext cx="9007842" cy="4203231"/>
          </a:xfrm>
        </p:spPr>
        <p:txBody>
          <a:bodyPr>
            <a:normAutofit fontScale="92500" lnSpcReduction="10000"/>
          </a:bodyPr>
          <a:lstStyle/>
          <a:p>
            <a:r>
              <a:rPr lang="en-IN" dirty="0"/>
              <a:t>1. Experimental Research: Experimental Research is conducted in a controlled environment. Experimental research seeks to determine a relationship between two variables- dependent and independent variable. In order to conduct a true experiment, it is necessary to manipulate the independent variable in order to determine whether it has any influence on the dependent variable or not. It is important for an experimental research to establish cause and effect of a phenomenon.</a:t>
            </a:r>
          </a:p>
          <a:p>
            <a:r>
              <a:rPr lang="en-IN" dirty="0"/>
              <a:t>2. Descriptive Research: This research describes the characteristics of a problem and answers the what, when, where of a problem. However, it doesn’t answer the why of the problem and doesn’t explore the cause-and-effect relationships between variables.</a:t>
            </a:r>
          </a:p>
          <a:p>
            <a:r>
              <a:rPr lang="en-IN" dirty="0"/>
              <a:t>3. Correlational Research: This quantitative research method is used to establish a relationship between two variables using statistical analysis and analyse how one affects the other. The research is non-experimental because the researcher doesn’t control or manipulate any of the variables. </a:t>
            </a:r>
            <a:r>
              <a:rPr lang="en-IN" dirty="0" err="1"/>
              <a:t>Atleast</a:t>
            </a:r>
            <a:r>
              <a:rPr lang="en-IN" dirty="0"/>
              <a:t>, two separate sample groups are needed for this research. </a:t>
            </a:r>
          </a:p>
          <a:p>
            <a:endParaRPr lang="en-IN" dirty="0"/>
          </a:p>
        </p:txBody>
      </p:sp>
    </p:spTree>
    <p:extLst>
      <p:ext uri="{BB962C8B-B14F-4D97-AF65-F5344CB8AC3E}">
        <p14:creationId xmlns:p14="http://schemas.microsoft.com/office/powerpoint/2010/main" val="2354188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2F2FBB-09BD-4F5D-24AA-DCFCE1931A9E}"/>
              </a:ext>
            </a:extLst>
          </p:cNvPr>
          <p:cNvSpPr>
            <a:spLocks noGrp="1"/>
          </p:cNvSpPr>
          <p:nvPr>
            <p:ph idx="1"/>
          </p:nvPr>
        </p:nvSpPr>
        <p:spPr>
          <a:xfrm>
            <a:off x="546705" y="574385"/>
            <a:ext cx="8830560" cy="4557452"/>
          </a:xfrm>
        </p:spPr>
        <p:txBody>
          <a:bodyPr/>
          <a:lstStyle/>
          <a:p>
            <a:r>
              <a:rPr lang="en-IN" dirty="0"/>
              <a:t>4. Causal-comparative Research: This type of quantitative research examines the cause-effect relationships in retrospect between a dependent and independent variable and determines the causes of the already existing differences between groups of people. For example, to study the wage  differences between men and women in the same role. For this already existing wage information is analysed to understand the relationship. </a:t>
            </a:r>
          </a:p>
        </p:txBody>
      </p:sp>
    </p:spTree>
    <p:extLst>
      <p:ext uri="{BB962C8B-B14F-4D97-AF65-F5344CB8AC3E}">
        <p14:creationId xmlns:p14="http://schemas.microsoft.com/office/powerpoint/2010/main" val="1303061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E0D6F-4E19-D7BA-1C19-0CBA6851BC9A}"/>
              </a:ext>
            </a:extLst>
          </p:cNvPr>
          <p:cNvSpPr>
            <a:spLocks noGrp="1"/>
          </p:cNvSpPr>
          <p:nvPr>
            <p:ph type="title"/>
          </p:nvPr>
        </p:nvSpPr>
        <p:spPr/>
        <p:txBody>
          <a:bodyPr/>
          <a:lstStyle/>
          <a:p>
            <a:r>
              <a:rPr lang="en-IN" dirty="0"/>
              <a:t>Major Data Collection Methods in Quantitative Research:</a:t>
            </a:r>
          </a:p>
        </p:txBody>
      </p:sp>
      <p:sp>
        <p:nvSpPr>
          <p:cNvPr id="3" name="Content Placeholder 2">
            <a:extLst>
              <a:ext uri="{FF2B5EF4-FFF2-40B4-BE49-F238E27FC236}">
                <a16:creationId xmlns:a16="http://schemas.microsoft.com/office/drawing/2014/main" id="{A398F928-D726-1E88-66A2-978D077960E7}"/>
              </a:ext>
            </a:extLst>
          </p:cNvPr>
          <p:cNvSpPr>
            <a:spLocks noGrp="1"/>
          </p:cNvSpPr>
          <p:nvPr>
            <p:ph idx="1"/>
          </p:nvPr>
        </p:nvSpPr>
        <p:spPr>
          <a:xfrm>
            <a:off x="677334" y="1828800"/>
            <a:ext cx="8596668" cy="4581331"/>
          </a:xfrm>
        </p:spPr>
        <p:txBody>
          <a:bodyPr/>
          <a:lstStyle/>
          <a:p>
            <a:r>
              <a:rPr lang="en-IN" dirty="0"/>
              <a:t>Structured Interviews</a:t>
            </a:r>
          </a:p>
          <a:p>
            <a:r>
              <a:rPr lang="en-IN" dirty="0"/>
              <a:t>Interview Schedule</a:t>
            </a:r>
          </a:p>
          <a:p>
            <a:r>
              <a:rPr lang="en-IN" dirty="0"/>
              <a:t>Survey and questionnaires</a:t>
            </a:r>
          </a:p>
          <a:p>
            <a:r>
              <a:rPr lang="en-IN" dirty="0"/>
              <a:t> Secondary Data Collection</a:t>
            </a:r>
          </a:p>
          <a:p>
            <a:pPr marL="0" indent="0">
              <a:buNone/>
            </a:pPr>
            <a:endParaRPr lang="en-IN" dirty="0"/>
          </a:p>
        </p:txBody>
      </p:sp>
    </p:spTree>
    <p:extLst>
      <p:ext uri="{BB962C8B-B14F-4D97-AF65-F5344CB8AC3E}">
        <p14:creationId xmlns:p14="http://schemas.microsoft.com/office/powerpoint/2010/main" val="2437935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9D7E9-E924-1DD8-F875-BA876A006E34}"/>
              </a:ext>
            </a:extLst>
          </p:cNvPr>
          <p:cNvSpPr>
            <a:spLocks noGrp="1"/>
          </p:cNvSpPr>
          <p:nvPr>
            <p:ph type="title"/>
          </p:nvPr>
        </p:nvSpPr>
        <p:spPr/>
        <p:txBody>
          <a:bodyPr>
            <a:normAutofit/>
          </a:bodyPr>
          <a:lstStyle/>
          <a:p>
            <a:r>
              <a:rPr lang="en-IN" dirty="0"/>
              <a:t>Quantitative Research vs. Qualitative Research</a:t>
            </a:r>
          </a:p>
        </p:txBody>
      </p:sp>
      <p:sp>
        <p:nvSpPr>
          <p:cNvPr id="4" name="Content Placeholder 3">
            <a:extLst>
              <a:ext uri="{FF2B5EF4-FFF2-40B4-BE49-F238E27FC236}">
                <a16:creationId xmlns:a16="http://schemas.microsoft.com/office/drawing/2014/main" id="{7A022858-44A7-7DA0-26E8-9D243AFA7068}"/>
              </a:ext>
            </a:extLst>
          </p:cNvPr>
          <p:cNvSpPr>
            <a:spLocks noGrp="1"/>
          </p:cNvSpPr>
          <p:nvPr>
            <p:ph sz="half" idx="1"/>
          </p:nvPr>
        </p:nvSpPr>
        <p:spPr/>
        <p:txBody>
          <a:bodyPr>
            <a:normAutofit fontScale="92500" lnSpcReduction="20000"/>
          </a:bodyPr>
          <a:lstStyle/>
          <a:p>
            <a:r>
              <a:rPr lang="en-IN" dirty="0"/>
              <a:t>Quantitative research deals with objective knowledge</a:t>
            </a:r>
          </a:p>
          <a:p>
            <a:r>
              <a:rPr lang="en-IN" dirty="0"/>
              <a:t>Quantitative Research deals with numerical data</a:t>
            </a:r>
          </a:p>
          <a:p>
            <a:r>
              <a:rPr lang="en-IN" dirty="0"/>
              <a:t>The approach to inquiry is structured/rigid/pre-determined methodology</a:t>
            </a:r>
          </a:p>
          <a:p>
            <a:r>
              <a:rPr lang="en-IN" dirty="0"/>
              <a:t>The main purpose of investigation is to quantify the extent of variation in a phenomenon, situation etc.</a:t>
            </a:r>
          </a:p>
          <a:p>
            <a:r>
              <a:rPr lang="en-IN" dirty="0"/>
              <a:t>Quantitative Research emphasize on some form of either measurement or classification of variables</a:t>
            </a:r>
          </a:p>
          <a:p>
            <a:r>
              <a:rPr lang="en-IN" dirty="0"/>
              <a:t>Gives emphasis on greater sample size.</a:t>
            </a:r>
          </a:p>
        </p:txBody>
      </p:sp>
      <p:sp>
        <p:nvSpPr>
          <p:cNvPr id="5" name="Content Placeholder 4">
            <a:extLst>
              <a:ext uri="{FF2B5EF4-FFF2-40B4-BE49-F238E27FC236}">
                <a16:creationId xmlns:a16="http://schemas.microsoft.com/office/drawing/2014/main" id="{588BB1ED-C0ED-1DC9-474C-9B6143900155}"/>
              </a:ext>
            </a:extLst>
          </p:cNvPr>
          <p:cNvSpPr>
            <a:spLocks noGrp="1"/>
          </p:cNvSpPr>
          <p:nvPr>
            <p:ph sz="half" idx="2"/>
          </p:nvPr>
        </p:nvSpPr>
        <p:spPr/>
        <p:txBody>
          <a:bodyPr>
            <a:normAutofit fontScale="92500" lnSpcReduction="20000"/>
          </a:bodyPr>
          <a:lstStyle/>
          <a:p>
            <a:r>
              <a:rPr lang="en-IN" dirty="0"/>
              <a:t>Qualitative Research focuses  on getting subjective knowledge</a:t>
            </a:r>
          </a:p>
          <a:p>
            <a:r>
              <a:rPr lang="en-IN" dirty="0"/>
              <a:t>Qualitative Research usually deals with non-numerical data</a:t>
            </a:r>
          </a:p>
          <a:p>
            <a:r>
              <a:rPr lang="en-IN" dirty="0"/>
              <a:t>The approach to inquiry is unstructured/flexible </a:t>
            </a:r>
          </a:p>
          <a:p>
            <a:r>
              <a:rPr lang="en-IN" dirty="0"/>
              <a:t>The main purpose of investigation is to describe variation in a phenomenon, situation, issue etc.</a:t>
            </a:r>
          </a:p>
          <a:p>
            <a:r>
              <a:rPr lang="en-IN" dirty="0"/>
              <a:t>Emphasize on description of variables.</a:t>
            </a:r>
          </a:p>
          <a:p>
            <a:r>
              <a:rPr lang="en-IN" dirty="0"/>
              <a:t>Gives emphasis on comparatively smaller sample size than Quantitative Research.</a:t>
            </a:r>
          </a:p>
        </p:txBody>
      </p:sp>
    </p:spTree>
    <p:extLst>
      <p:ext uri="{BB962C8B-B14F-4D97-AF65-F5344CB8AC3E}">
        <p14:creationId xmlns:p14="http://schemas.microsoft.com/office/powerpoint/2010/main" val="50022540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288</TotalTime>
  <Words>1079</Words>
  <Application>Microsoft Office PowerPoint</Application>
  <PresentationFormat>Widescreen</PresentationFormat>
  <Paragraphs>81</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Trebuchet MS</vt:lpstr>
      <vt:lpstr>Wingdings 3</vt:lpstr>
      <vt:lpstr>Facet</vt:lpstr>
      <vt:lpstr>         Nature of Quantitative                       Research</vt:lpstr>
      <vt:lpstr>What is Quantitative Research?</vt:lpstr>
      <vt:lpstr>   Features of Quantitative Research</vt:lpstr>
      <vt:lpstr>PowerPoint Presentation</vt:lpstr>
      <vt:lpstr>PowerPoint Presentation</vt:lpstr>
      <vt:lpstr>Quantitative Research methodology is popularly used in following types of research:</vt:lpstr>
      <vt:lpstr>PowerPoint Presentation</vt:lpstr>
      <vt:lpstr>Major Data Collection Methods in Quantitative Research:</vt:lpstr>
      <vt:lpstr>Quantitative Research vs. Qualitative Research</vt:lpstr>
      <vt:lpstr>PowerPoint Presentation</vt:lpstr>
      <vt:lpstr>Merits of Quantitative Research</vt:lpstr>
      <vt:lpstr>Demerits of Quantitative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Nature of Quantitative                     Research</dc:title>
  <dc:creator>Rashmi Saikia</dc:creator>
  <cp:lastModifiedBy>Rashmi Saikia</cp:lastModifiedBy>
  <cp:revision>11</cp:revision>
  <dcterms:created xsi:type="dcterms:W3CDTF">2023-11-29T05:38:14Z</dcterms:created>
  <dcterms:modified xsi:type="dcterms:W3CDTF">2024-05-30T07:04:23Z</dcterms:modified>
</cp:coreProperties>
</file>