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4" r:id="rId6"/>
    <p:sldId id="259" r:id="rId7"/>
    <p:sldId id="260" r:id="rId8"/>
    <p:sldId id="261"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88D3-17CF-13F2-69DD-26212AFEF3B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639A29F-CE3D-2AF8-703D-20567CC3A6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6B7E93C-0EE6-EB19-B32B-C690AED1F8A8}"/>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3FAE3223-F0DD-590B-CD0B-2AB9D587F75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5CC04D-A94C-308C-9F04-97F5E3E641F2}"/>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2997943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C166-837B-5F0D-7FB5-B6C5059E7C8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468F97B-7C0E-EA3C-BDFB-75BDF93207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611045E-2E52-DC35-E0E0-303355BBE30B}"/>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122AECE7-632D-5569-4598-DEA50E361A7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CA3A858-CC9D-5886-441C-85B506382482}"/>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4212365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656D00-6CCD-AD30-8CC6-E77C9DF947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27ACDE0-FCF5-1018-4AAB-BB39EA6EFB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E6E23A0-977E-E8BF-CA9E-E70DDC76E6A7}"/>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A357E1C7-E600-275F-0EBA-8D421F9601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85F767-440D-CB41-C600-6782E3AB6E32}"/>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209284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11B98-81D9-CD10-2DCF-26C209DC39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C49E34E-E7FD-A96D-A325-A177DFEED4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F8213AF-6219-982A-4B89-98384264B30B}"/>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94C7B586-20D4-033C-67AB-E77A0E9E40A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4BE642-CF1D-D8D0-2A85-7D26F0AEB407}"/>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1770393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AB017-5C55-15A1-8FA8-4A7B0993C4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F02C092-4B75-F1AE-77BE-C66E89AA55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8F4FC8-79EA-E2EA-5AF6-46AB88F68E6D}"/>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2D67DB70-A145-42F8-98A9-00E5ADD6483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9F79B4-0F34-D31A-FE77-3FC3B70F68BD}"/>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3816757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5B05-28BA-E162-BC38-30BF1020C29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63E7003-35B6-D0E4-586D-60F5CE09A6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6A7B0E4-2A20-0E57-8964-2DE492800B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F4F5E48-3A0D-24E9-4E86-AF17407DE49A}"/>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6" name="Footer Placeholder 5">
            <a:extLst>
              <a:ext uri="{FF2B5EF4-FFF2-40B4-BE49-F238E27FC236}">
                <a16:creationId xmlns:a16="http://schemas.microsoft.com/office/drawing/2014/main" id="{AE3E8D33-0765-6C93-5523-C89238FEB9A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4FCC38-8A15-5F69-CBC7-99B1C197A720}"/>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1272090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F9599-355C-08BD-2AD7-B301A502523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16C13E5-4A9A-1944-9FA1-EE3027BE9C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8B0EB9-CCC2-0166-ED83-DC4DDC7EBA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7A562B1-62DF-EFA6-3EDF-3A2A2D1E0B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5E96FB-7BAD-042C-B962-E79E0F4841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4987156-E0B7-EB25-FC0C-2E9B48C7AD92}"/>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8" name="Footer Placeholder 7">
            <a:extLst>
              <a:ext uri="{FF2B5EF4-FFF2-40B4-BE49-F238E27FC236}">
                <a16:creationId xmlns:a16="http://schemas.microsoft.com/office/drawing/2014/main" id="{C333F35F-5615-8DB4-C280-9B2900C2B2B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5D45C1E-17FF-63E5-F964-31A2170797CC}"/>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219353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88FA5-3F58-D7FD-BB28-7B84DC8079E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CE96D70-8C3C-BC62-005A-4B619AE63112}"/>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4" name="Footer Placeholder 3">
            <a:extLst>
              <a:ext uri="{FF2B5EF4-FFF2-40B4-BE49-F238E27FC236}">
                <a16:creationId xmlns:a16="http://schemas.microsoft.com/office/drawing/2014/main" id="{64AE0670-1192-54A9-8C11-049036A7C79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8416282-FFEE-09AB-D3F6-A85AF3D2B9C2}"/>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133564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88630D-9A8A-3868-9611-C431B461CBB7}"/>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3" name="Footer Placeholder 2">
            <a:extLst>
              <a:ext uri="{FF2B5EF4-FFF2-40B4-BE49-F238E27FC236}">
                <a16:creationId xmlns:a16="http://schemas.microsoft.com/office/drawing/2014/main" id="{91AA8263-5E2B-A173-C198-DD1C9383F77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9A46DF5-63EB-3EE9-1138-0D66033D1FCB}"/>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322808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0ED4-CCE1-8747-B45C-E2F9D77C32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829EA5E-5B09-7E9F-3E48-0705F1192F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597946C-D3FE-E926-44F1-48A1F3B455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21A962-5F89-DD2D-7D59-BCA7B4D5973F}"/>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6" name="Footer Placeholder 5">
            <a:extLst>
              <a:ext uri="{FF2B5EF4-FFF2-40B4-BE49-F238E27FC236}">
                <a16:creationId xmlns:a16="http://schemas.microsoft.com/office/drawing/2014/main" id="{C8D751CA-5D3D-83CA-6AFD-731EFB30055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27CEF22-0B05-CDF9-3E2C-4686E6E2419B}"/>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4218286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B5717-BE12-1DAA-8AF6-911B0C7B2C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4E6E2CA-E819-19AD-8527-CD401BF324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F2518D1-C492-F45C-7176-B0EE8E99C6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1D46C8-5C8C-3E41-52A1-C23F7AFC2CF2}"/>
              </a:ext>
            </a:extLst>
          </p:cNvPr>
          <p:cNvSpPr>
            <a:spLocks noGrp="1"/>
          </p:cNvSpPr>
          <p:nvPr>
            <p:ph type="dt" sz="half" idx="10"/>
          </p:nvPr>
        </p:nvSpPr>
        <p:spPr/>
        <p:txBody>
          <a:bodyPr/>
          <a:lstStyle/>
          <a:p>
            <a:fld id="{37F3938A-D085-4938-8AC2-8EC7717CADEB}" type="datetimeFigureOut">
              <a:rPr lang="en-IN" smtClean="0"/>
              <a:t>30-05-2024</a:t>
            </a:fld>
            <a:endParaRPr lang="en-IN"/>
          </a:p>
        </p:txBody>
      </p:sp>
      <p:sp>
        <p:nvSpPr>
          <p:cNvPr id="6" name="Footer Placeholder 5">
            <a:extLst>
              <a:ext uri="{FF2B5EF4-FFF2-40B4-BE49-F238E27FC236}">
                <a16:creationId xmlns:a16="http://schemas.microsoft.com/office/drawing/2014/main" id="{7E7C0698-AAA2-5A80-E20C-136BA538C2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1838CCA-1A27-F006-6C9F-621D7486F5C8}"/>
              </a:ext>
            </a:extLst>
          </p:cNvPr>
          <p:cNvSpPr>
            <a:spLocks noGrp="1"/>
          </p:cNvSpPr>
          <p:nvPr>
            <p:ph type="sldNum" sz="quarter" idx="12"/>
          </p:nvPr>
        </p:nvSpPr>
        <p:spPr/>
        <p:txBody>
          <a:bodyPr/>
          <a:lstStyle/>
          <a:p>
            <a:fld id="{8DD64D5E-FE14-4609-9DD3-2D3481505447}" type="slidenum">
              <a:rPr lang="en-IN" smtClean="0"/>
              <a:t>‹#›</a:t>
            </a:fld>
            <a:endParaRPr lang="en-IN"/>
          </a:p>
        </p:txBody>
      </p:sp>
    </p:spTree>
    <p:extLst>
      <p:ext uri="{BB962C8B-B14F-4D97-AF65-F5344CB8AC3E}">
        <p14:creationId xmlns:p14="http://schemas.microsoft.com/office/powerpoint/2010/main" val="2479054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3639BE-85F1-6E11-561E-46855881FA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1D47CFD-C884-0AF7-40E4-2C11D5849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5ACE9E7-B2F0-A2F7-5EA2-C8C1268AC0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3938A-D085-4938-8AC2-8EC7717CADEB}" type="datetimeFigureOut">
              <a:rPr lang="en-IN" smtClean="0"/>
              <a:t>30-05-2024</a:t>
            </a:fld>
            <a:endParaRPr lang="en-IN"/>
          </a:p>
        </p:txBody>
      </p:sp>
      <p:sp>
        <p:nvSpPr>
          <p:cNvPr id="5" name="Footer Placeholder 4">
            <a:extLst>
              <a:ext uri="{FF2B5EF4-FFF2-40B4-BE49-F238E27FC236}">
                <a16:creationId xmlns:a16="http://schemas.microsoft.com/office/drawing/2014/main" id="{BBF953D3-0483-318F-D2B0-2BFE77A9AB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348329A-B339-B8BF-C89F-54584695DE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64D5E-FE14-4609-9DD3-2D3481505447}" type="slidenum">
              <a:rPr lang="en-IN" smtClean="0"/>
              <a:t>‹#›</a:t>
            </a:fld>
            <a:endParaRPr lang="en-IN"/>
          </a:p>
        </p:txBody>
      </p:sp>
    </p:spTree>
    <p:extLst>
      <p:ext uri="{BB962C8B-B14F-4D97-AF65-F5344CB8AC3E}">
        <p14:creationId xmlns:p14="http://schemas.microsoft.com/office/powerpoint/2010/main" val="4182127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CA6B006-2972-7408-8C52-9F7A5372C40C}"/>
              </a:ext>
            </a:extLst>
          </p:cNvPr>
          <p:cNvPicPr>
            <a:picLocks noChangeAspect="1"/>
          </p:cNvPicPr>
          <p:nvPr/>
        </p:nvPicPr>
        <p:blipFill>
          <a:blip r:embed="rId2"/>
          <a:stretch>
            <a:fillRect/>
          </a:stretch>
        </p:blipFill>
        <p:spPr>
          <a:xfrm>
            <a:off x="627153" y="-25902"/>
            <a:ext cx="11092095" cy="1681899"/>
          </a:xfrm>
          <a:prstGeom prst="rect">
            <a:avLst/>
          </a:prstGeom>
        </p:spPr>
      </p:pic>
      <p:pic>
        <p:nvPicPr>
          <p:cNvPr id="3" name="Picture 2">
            <a:extLst>
              <a:ext uri="{FF2B5EF4-FFF2-40B4-BE49-F238E27FC236}">
                <a16:creationId xmlns:a16="http://schemas.microsoft.com/office/drawing/2014/main" id="{6733E374-4FDC-2A9D-8414-56426FB7A560}"/>
              </a:ext>
            </a:extLst>
          </p:cNvPr>
          <p:cNvPicPr>
            <a:picLocks noChangeAspect="1"/>
          </p:cNvPicPr>
          <p:nvPr/>
        </p:nvPicPr>
        <p:blipFill>
          <a:blip r:embed="rId3"/>
          <a:stretch>
            <a:fillRect/>
          </a:stretch>
        </p:blipFill>
        <p:spPr>
          <a:xfrm>
            <a:off x="4395516" y="1981485"/>
            <a:ext cx="3139712" cy="2017951"/>
          </a:xfrm>
          <a:prstGeom prst="rect">
            <a:avLst/>
          </a:prstGeom>
        </p:spPr>
      </p:pic>
      <p:sp>
        <p:nvSpPr>
          <p:cNvPr id="4" name="Rectangle 3">
            <a:extLst>
              <a:ext uri="{FF2B5EF4-FFF2-40B4-BE49-F238E27FC236}">
                <a16:creationId xmlns:a16="http://schemas.microsoft.com/office/drawing/2014/main" id="{01FFE801-4264-C653-3F62-39695E7B5E24}"/>
              </a:ext>
            </a:extLst>
          </p:cNvPr>
          <p:cNvSpPr/>
          <p:nvPr/>
        </p:nvSpPr>
        <p:spPr>
          <a:xfrm>
            <a:off x="2351314" y="5010539"/>
            <a:ext cx="8061649"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Mixed Methods of Research- </a:t>
            </a:r>
            <a:r>
              <a:rPr lang="en-IN" sz="2400" dirty="0"/>
              <a:t>Combining Quantitative and Qualitative Research</a:t>
            </a:r>
          </a:p>
        </p:txBody>
      </p:sp>
    </p:spTree>
    <p:extLst>
      <p:ext uri="{BB962C8B-B14F-4D97-AF65-F5344CB8AC3E}">
        <p14:creationId xmlns:p14="http://schemas.microsoft.com/office/powerpoint/2010/main" val="379115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EAF55-91BA-ADC9-4885-F05DA05C7E63}"/>
              </a:ext>
            </a:extLst>
          </p:cNvPr>
          <p:cNvSpPr>
            <a:spLocks noGrp="1"/>
          </p:cNvSpPr>
          <p:nvPr>
            <p:ph idx="1"/>
          </p:nvPr>
        </p:nvSpPr>
        <p:spPr>
          <a:xfrm>
            <a:off x="363894" y="1287624"/>
            <a:ext cx="9834466" cy="5346539"/>
          </a:xfrm>
        </p:spPr>
        <p:txBody>
          <a:bodyPr/>
          <a:lstStyle/>
          <a:p>
            <a:pPr marL="0" indent="0">
              <a:buNone/>
            </a:pPr>
            <a:endParaRPr lang="en-IN" dirty="0"/>
          </a:p>
          <a:p>
            <a:r>
              <a:rPr lang="en-IN" dirty="0"/>
              <a:t>Mixed Method Research combines elements of both quantitative research and qualitative research.</a:t>
            </a:r>
          </a:p>
          <a:p>
            <a:pPr marL="0" indent="0">
              <a:buNone/>
            </a:pPr>
            <a:r>
              <a:rPr lang="en-IN" dirty="0"/>
              <a:t>                             </a:t>
            </a:r>
          </a:p>
          <a:p>
            <a:pPr marL="0" indent="0">
              <a:buNone/>
            </a:pPr>
            <a:r>
              <a:rPr lang="en-IN" dirty="0"/>
              <a:t>                               +                                  =</a:t>
            </a:r>
          </a:p>
        </p:txBody>
      </p:sp>
      <p:sp>
        <p:nvSpPr>
          <p:cNvPr id="4" name="Rectangle 3">
            <a:extLst>
              <a:ext uri="{FF2B5EF4-FFF2-40B4-BE49-F238E27FC236}">
                <a16:creationId xmlns:a16="http://schemas.microsoft.com/office/drawing/2014/main" id="{E1DA17EB-0DD0-D5BA-00BF-10EC2501F1A0}"/>
              </a:ext>
            </a:extLst>
          </p:cNvPr>
          <p:cNvSpPr/>
          <p:nvPr/>
        </p:nvSpPr>
        <p:spPr>
          <a:xfrm>
            <a:off x="2052735" y="223837"/>
            <a:ext cx="787503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Mixed Method Research</a:t>
            </a:r>
          </a:p>
        </p:txBody>
      </p:sp>
      <p:sp>
        <p:nvSpPr>
          <p:cNvPr id="2" name="Oval 1">
            <a:extLst>
              <a:ext uri="{FF2B5EF4-FFF2-40B4-BE49-F238E27FC236}">
                <a16:creationId xmlns:a16="http://schemas.microsoft.com/office/drawing/2014/main" id="{6A205261-87D4-EA45-9C99-C938DE869D58}"/>
              </a:ext>
            </a:extLst>
          </p:cNvPr>
          <p:cNvSpPr/>
          <p:nvPr/>
        </p:nvSpPr>
        <p:spPr>
          <a:xfrm>
            <a:off x="629817" y="2971800"/>
            <a:ext cx="2155372"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Qualitative Method</a:t>
            </a:r>
            <a:endParaRPr lang="en-IN" dirty="0"/>
          </a:p>
        </p:txBody>
      </p:sp>
      <p:sp>
        <p:nvSpPr>
          <p:cNvPr id="5" name="Oval 4">
            <a:extLst>
              <a:ext uri="{FF2B5EF4-FFF2-40B4-BE49-F238E27FC236}">
                <a16:creationId xmlns:a16="http://schemas.microsoft.com/office/drawing/2014/main" id="{F0ADD694-7AD1-93CB-BA28-8CA665E96D31}"/>
              </a:ext>
            </a:extLst>
          </p:cNvPr>
          <p:cNvSpPr/>
          <p:nvPr/>
        </p:nvSpPr>
        <p:spPr>
          <a:xfrm>
            <a:off x="3340359" y="2971800"/>
            <a:ext cx="2239347"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Quantitative Method</a:t>
            </a:r>
            <a:endParaRPr lang="en-IN" dirty="0"/>
          </a:p>
        </p:txBody>
      </p:sp>
      <p:sp>
        <p:nvSpPr>
          <p:cNvPr id="6" name="Oval 5">
            <a:extLst>
              <a:ext uri="{FF2B5EF4-FFF2-40B4-BE49-F238E27FC236}">
                <a16:creationId xmlns:a16="http://schemas.microsoft.com/office/drawing/2014/main" id="{05021187-A7C6-EB24-F172-3D0A5AEDE002}"/>
              </a:ext>
            </a:extLst>
          </p:cNvPr>
          <p:cNvSpPr/>
          <p:nvPr/>
        </p:nvSpPr>
        <p:spPr>
          <a:xfrm>
            <a:off x="6204856" y="2971800"/>
            <a:ext cx="2696547"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Mixed Method</a:t>
            </a:r>
            <a:endParaRPr lang="en-IN" dirty="0"/>
          </a:p>
        </p:txBody>
      </p:sp>
    </p:spTree>
    <p:extLst>
      <p:ext uri="{BB962C8B-B14F-4D97-AF65-F5344CB8AC3E}">
        <p14:creationId xmlns:p14="http://schemas.microsoft.com/office/powerpoint/2010/main" val="416453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79DACF-EE3C-2949-BDE3-D83FA8204DE5}"/>
              </a:ext>
            </a:extLst>
          </p:cNvPr>
          <p:cNvSpPr>
            <a:spLocks noGrp="1"/>
          </p:cNvSpPr>
          <p:nvPr>
            <p:ph idx="1"/>
          </p:nvPr>
        </p:nvSpPr>
        <p:spPr>
          <a:xfrm>
            <a:off x="1595535" y="1212981"/>
            <a:ext cx="8724122" cy="4898570"/>
          </a:xfrm>
        </p:spPr>
        <p:txBody>
          <a:bodyPr/>
          <a:lstStyle/>
          <a:p>
            <a:r>
              <a:rPr lang="en-IN" dirty="0"/>
              <a:t>Mixed Methods Research can be classified on the basis of</a:t>
            </a:r>
          </a:p>
          <a:p>
            <a:pPr marL="0" indent="0">
              <a:buNone/>
            </a:pPr>
            <a:r>
              <a:rPr lang="en-IN" dirty="0"/>
              <a:t>    * To what extent the Quantitative or Qualitative method is used as the main data-collection tool or equal weightage is given is given?</a:t>
            </a:r>
          </a:p>
          <a:p>
            <a:pPr marL="0" indent="0">
              <a:buNone/>
            </a:pPr>
            <a:r>
              <a:rPr lang="en-IN" dirty="0"/>
              <a:t>   * Sequence of method, or which method is given more priority</a:t>
            </a:r>
          </a:p>
        </p:txBody>
      </p:sp>
      <p:sp>
        <p:nvSpPr>
          <p:cNvPr id="4" name="Rectangle 3">
            <a:extLst>
              <a:ext uri="{FF2B5EF4-FFF2-40B4-BE49-F238E27FC236}">
                <a16:creationId xmlns:a16="http://schemas.microsoft.com/office/drawing/2014/main" id="{F08385DA-E206-9D86-0FBC-644BCA185A27}"/>
              </a:ext>
            </a:extLst>
          </p:cNvPr>
          <p:cNvSpPr/>
          <p:nvPr/>
        </p:nvSpPr>
        <p:spPr>
          <a:xfrm>
            <a:off x="1474236" y="74645"/>
            <a:ext cx="9004041" cy="9423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Types of Mixed Methods Research</a:t>
            </a:r>
          </a:p>
        </p:txBody>
      </p:sp>
    </p:spTree>
    <p:extLst>
      <p:ext uri="{BB962C8B-B14F-4D97-AF65-F5344CB8AC3E}">
        <p14:creationId xmlns:p14="http://schemas.microsoft.com/office/powerpoint/2010/main" val="307592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B55A7E8C-0B35-364B-5E93-17D7183B7435}"/>
              </a:ext>
            </a:extLst>
          </p:cNvPr>
          <p:cNvSpPr/>
          <p:nvPr/>
        </p:nvSpPr>
        <p:spPr>
          <a:xfrm>
            <a:off x="3253272" y="187198"/>
            <a:ext cx="5635690" cy="70912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400" dirty="0"/>
              <a:t>Mixed Methods Research</a:t>
            </a:r>
          </a:p>
        </p:txBody>
      </p:sp>
      <p:cxnSp>
        <p:nvCxnSpPr>
          <p:cNvPr id="8" name="Straight Arrow Connector 7">
            <a:extLst>
              <a:ext uri="{FF2B5EF4-FFF2-40B4-BE49-F238E27FC236}">
                <a16:creationId xmlns:a16="http://schemas.microsoft.com/office/drawing/2014/main" id="{AD8C5C95-F1D6-AB6E-FB03-58E92FAB3755}"/>
              </a:ext>
            </a:extLst>
          </p:cNvPr>
          <p:cNvCxnSpPr>
            <a:cxnSpLocks/>
            <a:endCxn id="12" idx="0"/>
          </p:cNvCxnSpPr>
          <p:nvPr/>
        </p:nvCxnSpPr>
        <p:spPr>
          <a:xfrm>
            <a:off x="6234404" y="830425"/>
            <a:ext cx="1" cy="88174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91D404C8-45B6-6121-AC68-96D127CD7845}"/>
              </a:ext>
            </a:extLst>
          </p:cNvPr>
          <p:cNvSpPr/>
          <p:nvPr/>
        </p:nvSpPr>
        <p:spPr>
          <a:xfrm>
            <a:off x="5534615" y="1712170"/>
            <a:ext cx="1399579" cy="54117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Qualitative</a:t>
            </a:r>
          </a:p>
        </p:txBody>
      </p:sp>
      <p:cxnSp>
        <p:nvCxnSpPr>
          <p:cNvPr id="14" name="Straight Arrow Connector 13">
            <a:extLst>
              <a:ext uri="{FF2B5EF4-FFF2-40B4-BE49-F238E27FC236}">
                <a16:creationId xmlns:a16="http://schemas.microsoft.com/office/drawing/2014/main" id="{8FFA79C8-3229-969F-6D06-3D30E304BE17}"/>
              </a:ext>
            </a:extLst>
          </p:cNvPr>
          <p:cNvCxnSpPr>
            <a:cxnSpLocks/>
          </p:cNvCxnSpPr>
          <p:nvPr/>
        </p:nvCxnSpPr>
        <p:spPr>
          <a:xfrm>
            <a:off x="6241125" y="922646"/>
            <a:ext cx="2895640" cy="91774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5E140DC9-B3A3-9057-E3C0-6E4BADA1B03B}"/>
              </a:ext>
            </a:extLst>
          </p:cNvPr>
          <p:cNvSpPr/>
          <p:nvPr/>
        </p:nvSpPr>
        <p:spPr>
          <a:xfrm>
            <a:off x="8818205" y="1818014"/>
            <a:ext cx="1399578" cy="54117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Equal weight</a:t>
            </a:r>
          </a:p>
        </p:txBody>
      </p:sp>
      <p:sp>
        <p:nvSpPr>
          <p:cNvPr id="21" name="Rectangle 20">
            <a:extLst>
              <a:ext uri="{FF2B5EF4-FFF2-40B4-BE49-F238E27FC236}">
                <a16:creationId xmlns:a16="http://schemas.microsoft.com/office/drawing/2014/main" id="{87FBDAFD-9DBB-001D-E0B9-9E4DB166E460}"/>
              </a:ext>
            </a:extLst>
          </p:cNvPr>
          <p:cNvSpPr/>
          <p:nvPr/>
        </p:nvSpPr>
        <p:spPr>
          <a:xfrm>
            <a:off x="11056017" y="1873706"/>
            <a:ext cx="998374" cy="41054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400" dirty="0"/>
              <a:t>Priority</a:t>
            </a:r>
          </a:p>
        </p:txBody>
      </p:sp>
      <p:sp>
        <p:nvSpPr>
          <p:cNvPr id="22" name="Rectangle 21">
            <a:extLst>
              <a:ext uri="{FF2B5EF4-FFF2-40B4-BE49-F238E27FC236}">
                <a16:creationId xmlns:a16="http://schemas.microsoft.com/office/drawing/2014/main" id="{F9CD6294-AFB0-BE7D-F418-5A042162D90D}"/>
              </a:ext>
            </a:extLst>
          </p:cNvPr>
          <p:cNvSpPr/>
          <p:nvPr/>
        </p:nvSpPr>
        <p:spPr>
          <a:xfrm>
            <a:off x="1770868" y="1712170"/>
            <a:ext cx="1421363" cy="54117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Quantitative</a:t>
            </a:r>
          </a:p>
        </p:txBody>
      </p:sp>
      <p:cxnSp>
        <p:nvCxnSpPr>
          <p:cNvPr id="25" name="Straight Arrow Connector 24">
            <a:extLst>
              <a:ext uri="{FF2B5EF4-FFF2-40B4-BE49-F238E27FC236}">
                <a16:creationId xmlns:a16="http://schemas.microsoft.com/office/drawing/2014/main" id="{34E21758-C3AB-D5CD-B795-7E982D222D0B}"/>
              </a:ext>
            </a:extLst>
          </p:cNvPr>
          <p:cNvCxnSpPr>
            <a:cxnSpLocks/>
          </p:cNvCxnSpPr>
          <p:nvPr/>
        </p:nvCxnSpPr>
        <p:spPr>
          <a:xfrm flipH="1">
            <a:off x="2910058" y="920387"/>
            <a:ext cx="3303494" cy="7917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9F9C2BFE-C9EF-A08C-FEE7-AEFE36860FC4}"/>
              </a:ext>
            </a:extLst>
          </p:cNvPr>
          <p:cNvCxnSpPr>
            <a:cxnSpLocks/>
          </p:cNvCxnSpPr>
          <p:nvPr/>
        </p:nvCxnSpPr>
        <p:spPr>
          <a:xfrm flipH="1">
            <a:off x="2140842" y="2239348"/>
            <a:ext cx="1" cy="60648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F5D8B7D1-0282-2227-537D-B0BD81B7C9D0}"/>
              </a:ext>
            </a:extLst>
          </p:cNvPr>
          <p:cNvSpPr/>
          <p:nvPr/>
        </p:nvSpPr>
        <p:spPr>
          <a:xfrm>
            <a:off x="1419030" y="2855169"/>
            <a:ext cx="1243299" cy="87707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Qualitative</a:t>
            </a:r>
          </a:p>
          <a:p>
            <a:pPr algn="ctr"/>
            <a:r>
              <a:rPr lang="en-IN" sz="1400" dirty="0"/>
              <a:t>qual-QUAN</a:t>
            </a:r>
          </a:p>
        </p:txBody>
      </p:sp>
      <p:cxnSp>
        <p:nvCxnSpPr>
          <p:cNvPr id="34" name="Straight Arrow Connector 33">
            <a:extLst>
              <a:ext uri="{FF2B5EF4-FFF2-40B4-BE49-F238E27FC236}">
                <a16:creationId xmlns:a16="http://schemas.microsoft.com/office/drawing/2014/main" id="{F5FB29C0-1AF0-F7E1-6859-F02F46B286FC}"/>
              </a:ext>
            </a:extLst>
          </p:cNvPr>
          <p:cNvCxnSpPr>
            <a:cxnSpLocks/>
            <a:endCxn id="40" idx="0"/>
          </p:cNvCxnSpPr>
          <p:nvPr/>
        </p:nvCxnSpPr>
        <p:spPr>
          <a:xfrm>
            <a:off x="2164554" y="2262677"/>
            <a:ext cx="1157529" cy="5924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12591F61-689B-DB7A-7099-76A5F6A992B8}"/>
              </a:ext>
            </a:extLst>
          </p:cNvPr>
          <p:cNvCxnSpPr>
            <a:cxnSpLocks/>
          </p:cNvCxnSpPr>
          <p:nvPr/>
        </p:nvCxnSpPr>
        <p:spPr>
          <a:xfrm flipH="1">
            <a:off x="789255" y="2262677"/>
            <a:ext cx="1316206" cy="6251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9A2CC244-9D7E-6FA5-81E5-BA2EBE774339}"/>
              </a:ext>
            </a:extLst>
          </p:cNvPr>
          <p:cNvSpPr/>
          <p:nvPr/>
        </p:nvSpPr>
        <p:spPr>
          <a:xfrm>
            <a:off x="87731" y="2887822"/>
            <a:ext cx="1219388" cy="83509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Quantitative</a:t>
            </a:r>
          </a:p>
          <a:p>
            <a:pPr algn="ctr"/>
            <a:r>
              <a:rPr lang="en-IN" sz="1400" dirty="0"/>
              <a:t>QUAN-qual</a:t>
            </a:r>
          </a:p>
        </p:txBody>
      </p:sp>
      <p:sp>
        <p:nvSpPr>
          <p:cNvPr id="40" name="Rectangle 39">
            <a:extLst>
              <a:ext uri="{FF2B5EF4-FFF2-40B4-BE49-F238E27FC236}">
                <a16:creationId xmlns:a16="http://schemas.microsoft.com/office/drawing/2014/main" id="{737F2CA7-1F78-2128-1D7D-868804D47B18}"/>
              </a:ext>
            </a:extLst>
          </p:cNvPr>
          <p:cNvSpPr/>
          <p:nvPr/>
        </p:nvSpPr>
        <p:spPr>
          <a:xfrm>
            <a:off x="2734639" y="2855166"/>
            <a:ext cx="1174887" cy="8934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Concurrent</a:t>
            </a:r>
          </a:p>
          <a:p>
            <a:pPr algn="ctr"/>
            <a:r>
              <a:rPr lang="en-IN" sz="1400" dirty="0"/>
              <a:t>QUAN+ qual</a:t>
            </a:r>
          </a:p>
        </p:txBody>
      </p:sp>
      <p:cxnSp>
        <p:nvCxnSpPr>
          <p:cNvPr id="50" name="Straight Arrow Connector 49">
            <a:extLst>
              <a:ext uri="{FF2B5EF4-FFF2-40B4-BE49-F238E27FC236}">
                <a16:creationId xmlns:a16="http://schemas.microsoft.com/office/drawing/2014/main" id="{56F65759-474A-02D3-B768-4F3A2C6F61AF}"/>
              </a:ext>
            </a:extLst>
          </p:cNvPr>
          <p:cNvCxnSpPr>
            <a:cxnSpLocks/>
          </p:cNvCxnSpPr>
          <p:nvPr/>
        </p:nvCxnSpPr>
        <p:spPr>
          <a:xfrm>
            <a:off x="6071118" y="2262677"/>
            <a:ext cx="0" cy="62514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F3E9D783-87B0-6891-7D92-5FB7488F40CA}"/>
              </a:ext>
            </a:extLst>
          </p:cNvPr>
          <p:cNvSpPr/>
          <p:nvPr/>
        </p:nvSpPr>
        <p:spPr>
          <a:xfrm>
            <a:off x="3981837" y="2852839"/>
            <a:ext cx="1262234" cy="87007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Quantitative</a:t>
            </a:r>
          </a:p>
          <a:p>
            <a:pPr algn="ctr"/>
            <a:r>
              <a:rPr lang="en-IN" sz="1400" dirty="0"/>
              <a:t>Quan-QUAL</a:t>
            </a:r>
          </a:p>
        </p:txBody>
      </p:sp>
      <p:sp>
        <p:nvSpPr>
          <p:cNvPr id="54" name="Rectangle 53">
            <a:extLst>
              <a:ext uri="{FF2B5EF4-FFF2-40B4-BE49-F238E27FC236}">
                <a16:creationId xmlns:a16="http://schemas.microsoft.com/office/drawing/2014/main" id="{055247C1-A06F-500C-8D26-EAABE5E0DDC9}"/>
              </a:ext>
            </a:extLst>
          </p:cNvPr>
          <p:cNvSpPr/>
          <p:nvPr/>
        </p:nvSpPr>
        <p:spPr>
          <a:xfrm>
            <a:off x="5312189" y="2844671"/>
            <a:ext cx="1157529" cy="8782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Qualitative</a:t>
            </a:r>
          </a:p>
          <a:p>
            <a:pPr algn="ctr"/>
            <a:r>
              <a:rPr lang="en-IN" sz="1400" dirty="0"/>
              <a:t>QUAL-</a:t>
            </a:r>
            <a:r>
              <a:rPr lang="en-IN" sz="1400" dirty="0" err="1"/>
              <a:t>quan</a:t>
            </a:r>
            <a:endParaRPr lang="en-IN" sz="1400" dirty="0"/>
          </a:p>
        </p:txBody>
      </p:sp>
      <p:sp>
        <p:nvSpPr>
          <p:cNvPr id="55" name="Rectangle 54">
            <a:extLst>
              <a:ext uri="{FF2B5EF4-FFF2-40B4-BE49-F238E27FC236}">
                <a16:creationId xmlns:a16="http://schemas.microsoft.com/office/drawing/2014/main" id="{65107EBF-9D6F-39D7-6E5C-F9F832A7BB90}"/>
              </a:ext>
            </a:extLst>
          </p:cNvPr>
          <p:cNvSpPr/>
          <p:nvPr/>
        </p:nvSpPr>
        <p:spPr>
          <a:xfrm>
            <a:off x="6537836" y="2844670"/>
            <a:ext cx="1271886" cy="8782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Concurrent</a:t>
            </a:r>
          </a:p>
          <a:p>
            <a:pPr algn="ctr"/>
            <a:r>
              <a:rPr lang="en-IN" sz="1400" dirty="0" err="1"/>
              <a:t>QUAL+quan</a:t>
            </a:r>
            <a:endParaRPr lang="en-IN" sz="1400" dirty="0"/>
          </a:p>
        </p:txBody>
      </p:sp>
      <p:cxnSp>
        <p:nvCxnSpPr>
          <p:cNvPr id="59" name="Straight Arrow Connector 58">
            <a:extLst>
              <a:ext uri="{FF2B5EF4-FFF2-40B4-BE49-F238E27FC236}">
                <a16:creationId xmlns:a16="http://schemas.microsoft.com/office/drawing/2014/main" id="{776A783C-584F-DC8B-BF76-02691684EF57}"/>
              </a:ext>
            </a:extLst>
          </p:cNvPr>
          <p:cNvCxnSpPr>
            <a:cxnSpLocks/>
          </p:cNvCxnSpPr>
          <p:nvPr/>
        </p:nvCxnSpPr>
        <p:spPr>
          <a:xfrm>
            <a:off x="6079104" y="2284252"/>
            <a:ext cx="1102661" cy="5819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D0D833D9-E8CA-51FD-7B70-8B32821DC884}"/>
              </a:ext>
            </a:extLst>
          </p:cNvPr>
          <p:cNvCxnSpPr>
            <a:cxnSpLocks/>
            <a:endCxn id="53" idx="0"/>
          </p:cNvCxnSpPr>
          <p:nvPr/>
        </p:nvCxnSpPr>
        <p:spPr>
          <a:xfrm flipH="1">
            <a:off x="4612954" y="2267343"/>
            <a:ext cx="1458163" cy="58549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B1E4EE08-7956-45FA-3799-F09AE6C9A201}"/>
              </a:ext>
            </a:extLst>
          </p:cNvPr>
          <p:cNvSpPr/>
          <p:nvPr/>
        </p:nvSpPr>
        <p:spPr>
          <a:xfrm>
            <a:off x="7845116" y="2834176"/>
            <a:ext cx="1157529"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Quantitative</a:t>
            </a:r>
          </a:p>
          <a:p>
            <a:pPr algn="ctr"/>
            <a:r>
              <a:rPr lang="en-IN" sz="1400" dirty="0"/>
              <a:t>QUAN-QUAL</a:t>
            </a:r>
          </a:p>
        </p:txBody>
      </p:sp>
      <p:sp>
        <p:nvSpPr>
          <p:cNvPr id="71" name="Rectangle 70">
            <a:extLst>
              <a:ext uri="{FF2B5EF4-FFF2-40B4-BE49-F238E27FC236}">
                <a16:creationId xmlns:a16="http://schemas.microsoft.com/office/drawing/2014/main" id="{9870D21F-98B0-F357-1E29-CDA7E0AE4DEA}"/>
              </a:ext>
            </a:extLst>
          </p:cNvPr>
          <p:cNvSpPr/>
          <p:nvPr/>
        </p:nvSpPr>
        <p:spPr>
          <a:xfrm>
            <a:off x="9094384" y="2844671"/>
            <a:ext cx="1020225"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Qualitative</a:t>
            </a:r>
          </a:p>
          <a:p>
            <a:pPr algn="ctr"/>
            <a:r>
              <a:rPr lang="en-IN" sz="1400" dirty="0"/>
              <a:t>QUAL-QUAN</a:t>
            </a:r>
          </a:p>
        </p:txBody>
      </p:sp>
      <p:sp>
        <p:nvSpPr>
          <p:cNvPr id="72" name="Rectangle 71">
            <a:extLst>
              <a:ext uri="{FF2B5EF4-FFF2-40B4-BE49-F238E27FC236}">
                <a16:creationId xmlns:a16="http://schemas.microsoft.com/office/drawing/2014/main" id="{A87B3855-8193-E93C-7F3A-4D7CB7F552CB}"/>
              </a:ext>
            </a:extLst>
          </p:cNvPr>
          <p:cNvSpPr/>
          <p:nvPr/>
        </p:nvSpPr>
        <p:spPr>
          <a:xfrm>
            <a:off x="10171660" y="2853127"/>
            <a:ext cx="1020225"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t>Concurrent</a:t>
            </a:r>
          </a:p>
          <a:p>
            <a:pPr algn="ctr"/>
            <a:r>
              <a:rPr lang="en-IN" sz="1400" dirty="0"/>
              <a:t>QUAN+QUAL</a:t>
            </a:r>
          </a:p>
        </p:txBody>
      </p:sp>
      <p:sp>
        <p:nvSpPr>
          <p:cNvPr id="73" name="Rectangle 72">
            <a:extLst>
              <a:ext uri="{FF2B5EF4-FFF2-40B4-BE49-F238E27FC236}">
                <a16:creationId xmlns:a16="http://schemas.microsoft.com/office/drawing/2014/main" id="{9B9A58AD-6FAB-E03E-4A27-0E2E3855EE02}"/>
              </a:ext>
            </a:extLst>
          </p:cNvPr>
          <p:cNvSpPr/>
          <p:nvPr/>
        </p:nvSpPr>
        <p:spPr>
          <a:xfrm>
            <a:off x="11240659" y="3096598"/>
            <a:ext cx="914400" cy="41054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400" dirty="0"/>
              <a:t>Sequence</a:t>
            </a:r>
          </a:p>
        </p:txBody>
      </p:sp>
      <p:cxnSp>
        <p:nvCxnSpPr>
          <p:cNvPr id="75" name="Straight Arrow Connector 74">
            <a:extLst>
              <a:ext uri="{FF2B5EF4-FFF2-40B4-BE49-F238E27FC236}">
                <a16:creationId xmlns:a16="http://schemas.microsoft.com/office/drawing/2014/main" id="{671503E9-C306-01AB-F859-377E5E8440F5}"/>
              </a:ext>
            </a:extLst>
          </p:cNvPr>
          <p:cNvCxnSpPr>
            <a:cxnSpLocks/>
            <a:endCxn id="71" idx="0"/>
          </p:cNvCxnSpPr>
          <p:nvPr/>
        </p:nvCxnSpPr>
        <p:spPr>
          <a:xfrm flipH="1">
            <a:off x="9604497" y="2284252"/>
            <a:ext cx="9330" cy="5604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C3AC113E-D3A1-51CD-9EF1-138589CAD753}"/>
              </a:ext>
            </a:extLst>
          </p:cNvPr>
          <p:cNvCxnSpPr>
            <a:cxnSpLocks/>
          </p:cNvCxnSpPr>
          <p:nvPr/>
        </p:nvCxnSpPr>
        <p:spPr>
          <a:xfrm flipH="1">
            <a:off x="8513502" y="2359189"/>
            <a:ext cx="1125633" cy="46536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E5D8D0F3-C75C-78CE-691F-667E5C93757C}"/>
              </a:ext>
            </a:extLst>
          </p:cNvPr>
          <p:cNvCxnSpPr>
            <a:cxnSpLocks/>
          </p:cNvCxnSpPr>
          <p:nvPr/>
        </p:nvCxnSpPr>
        <p:spPr>
          <a:xfrm>
            <a:off x="9613827" y="2351315"/>
            <a:ext cx="949086" cy="49277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90" name="Content Placeholder 89">
            <a:extLst>
              <a:ext uri="{FF2B5EF4-FFF2-40B4-BE49-F238E27FC236}">
                <a16:creationId xmlns:a16="http://schemas.microsoft.com/office/drawing/2014/main" id="{F38F9E1D-0C05-4302-B2FE-76DFCBD7358F}"/>
              </a:ext>
            </a:extLst>
          </p:cNvPr>
          <p:cNvSpPr>
            <a:spLocks noGrp="1"/>
          </p:cNvSpPr>
          <p:nvPr>
            <p:ph idx="1"/>
          </p:nvPr>
        </p:nvSpPr>
        <p:spPr>
          <a:xfrm>
            <a:off x="838200" y="4535259"/>
            <a:ext cx="10685106" cy="1641703"/>
          </a:xfrm>
        </p:spPr>
        <p:txBody>
          <a:bodyPr>
            <a:normAutofit/>
          </a:bodyPr>
          <a:lstStyle/>
          <a:p>
            <a:r>
              <a:rPr lang="en-IN" sz="1600" dirty="0"/>
              <a:t>Note: Capital and lower case indicate priority; “-” indicates sequence, + indicates concurrent.</a:t>
            </a:r>
          </a:p>
          <a:p>
            <a:endParaRPr lang="en-IN" sz="1600" dirty="0"/>
          </a:p>
          <a:p>
            <a:pPr marL="0" indent="0">
              <a:buNone/>
            </a:pPr>
            <a:r>
              <a:rPr lang="en-IN" sz="2400" b="1" dirty="0"/>
              <a:t>Figure 1: Classifying Mixed Method Research in terms of priority and sequence</a:t>
            </a:r>
          </a:p>
        </p:txBody>
      </p:sp>
    </p:spTree>
    <p:extLst>
      <p:ext uri="{BB962C8B-B14F-4D97-AF65-F5344CB8AC3E}">
        <p14:creationId xmlns:p14="http://schemas.microsoft.com/office/powerpoint/2010/main" val="3867228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620FB14-74FC-AD75-0154-EB1A5361D8F8}"/>
              </a:ext>
            </a:extLst>
          </p:cNvPr>
          <p:cNvSpPr/>
          <p:nvPr/>
        </p:nvSpPr>
        <p:spPr>
          <a:xfrm>
            <a:off x="597159" y="681135"/>
            <a:ext cx="1894113" cy="103569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Quantitative Data Collection and Analysis</a:t>
            </a:r>
            <a:endParaRPr lang="en-IN" dirty="0"/>
          </a:p>
        </p:txBody>
      </p:sp>
      <p:sp>
        <p:nvSpPr>
          <p:cNvPr id="5" name="Rectangle 4">
            <a:extLst>
              <a:ext uri="{FF2B5EF4-FFF2-40B4-BE49-F238E27FC236}">
                <a16:creationId xmlns:a16="http://schemas.microsoft.com/office/drawing/2014/main" id="{D9990A8E-5841-275B-1858-0DEB36733736}"/>
              </a:ext>
            </a:extLst>
          </p:cNvPr>
          <p:cNvSpPr/>
          <p:nvPr/>
        </p:nvSpPr>
        <p:spPr>
          <a:xfrm>
            <a:off x="597159" y="1923409"/>
            <a:ext cx="1894113"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Qualitative Data Collection and Analysis</a:t>
            </a:r>
            <a:endParaRPr lang="en-IN" dirty="0"/>
          </a:p>
        </p:txBody>
      </p:sp>
      <p:sp>
        <p:nvSpPr>
          <p:cNvPr id="6" name="Rectangle 5">
            <a:extLst>
              <a:ext uri="{FF2B5EF4-FFF2-40B4-BE49-F238E27FC236}">
                <a16:creationId xmlns:a16="http://schemas.microsoft.com/office/drawing/2014/main" id="{DBAB457C-BCE5-D33A-79A0-DC5217FED449}"/>
              </a:ext>
            </a:extLst>
          </p:cNvPr>
          <p:cNvSpPr/>
          <p:nvPr/>
        </p:nvSpPr>
        <p:spPr>
          <a:xfrm>
            <a:off x="597159" y="3429000"/>
            <a:ext cx="1894113"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Quantitative Data Collection and Analysis</a:t>
            </a:r>
            <a:endParaRPr lang="en-IN" dirty="0"/>
          </a:p>
        </p:txBody>
      </p:sp>
      <p:sp>
        <p:nvSpPr>
          <p:cNvPr id="7" name="Rectangle 6">
            <a:extLst>
              <a:ext uri="{FF2B5EF4-FFF2-40B4-BE49-F238E27FC236}">
                <a16:creationId xmlns:a16="http://schemas.microsoft.com/office/drawing/2014/main" id="{BAA40FE9-BCF1-06D0-1127-22504C349442}"/>
              </a:ext>
            </a:extLst>
          </p:cNvPr>
          <p:cNvSpPr/>
          <p:nvPr/>
        </p:nvSpPr>
        <p:spPr>
          <a:xfrm>
            <a:off x="597159" y="4898573"/>
            <a:ext cx="1894113" cy="10263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Qualitative Data Collection and Analysis</a:t>
            </a:r>
            <a:endParaRPr lang="en-IN" dirty="0"/>
          </a:p>
        </p:txBody>
      </p:sp>
      <p:sp>
        <p:nvSpPr>
          <p:cNvPr id="8" name="Oval 7">
            <a:extLst>
              <a:ext uri="{FF2B5EF4-FFF2-40B4-BE49-F238E27FC236}">
                <a16:creationId xmlns:a16="http://schemas.microsoft.com/office/drawing/2014/main" id="{ACEC2A6E-C1FB-6736-28F1-1AD9612EFFB4}"/>
              </a:ext>
            </a:extLst>
          </p:cNvPr>
          <p:cNvSpPr/>
          <p:nvPr/>
        </p:nvSpPr>
        <p:spPr>
          <a:xfrm>
            <a:off x="3396342" y="1315616"/>
            <a:ext cx="1894113" cy="111967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Results merged and compared</a:t>
            </a:r>
            <a:endParaRPr lang="en-IN" dirty="0"/>
          </a:p>
        </p:txBody>
      </p:sp>
      <p:sp>
        <p:nvSpPr>
          <p:cNvPr id="9" name="Oval 8">
            <a:extLst>
              <a:ext uri="{FF2B5EF4-FFF2-40B4-BE49-F238E27FC236}">
                <a16:creationId xmlns:a16="http://schemas.microsoft.com/office/drawing/2014/main" id="{FBE7F632-64AE-A912-B090-1F73A8786D7F}"/>
              </a:ext>
            </a:extLst>
          </p:cNvPr>
          <p:cNvSpPr/>
          <p:nvPr/>
        </p:nvSpPr>
        <p:spPr>
          <a:xfrm>
            <a:off x="5718114" y="1380931"/>
            <a:ext cx="2366865"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Interpretation</a:t>
            </a:r>
            <a:endParaRPr lang="en-IN" dirty="0"/>
          </a:p>
        </p:txBody>
      </p:sp>
      <p:cxnSp>
        <p:nvCxnSpPr>
          <p:cNvPr id="11" name="Straight Arrow Connector 10">
            <a:extLst>
              <a:ext uri="{FF2B5EF4-FFF2-40B4-BE49-F238E27FC236}">
                <a16:creationId xmlns:a16="http://schemas.microsoft.com/office/drawing/2014/main" id="{4E498512-7C1B-D6BB-8B5B-2FAFED12D846}"/>
              </a:ext>
            </a:extLst>
          </p:cNvPr>
          <p:cNvCxnSpPr>
            <a:cxnSpLocks/>
          </p:cNvCxnSpPr>
          <p:nvPr/>
        </p:nvCxnSpPr>
        <p:spPr>
          <a:xfrm>
            <a:off x="2378038" y="1359594"/>
            <a:ext cx="1182456" cy="28060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F31C5F40-D8CF-260D-BF93-A74F500B6FD8}"/>
              </a:ext>
            </a:extLst>
          </p:cNvPr>
          <p:cNvCxnSpPr>
            <a:cxnSpLocks/>
          </p:cNvCxnSpPr>
          <p:nvPr/>
        </p:nvCxnSpPr>
        <p:spPr>
          <a:xfrm flipV="1">
            <a:off x="2378038" y="2179316"/>
            <a:ext cx="1182456" cy="3039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F254616C-173F-5EA0-2811-F1E3C9F28346}"/>
              </a:ext>
            </a:extLst>
          </p:cNvPr>
          <p:cNvCxnSpPr>
            <a:cxnSpLocks/>
            <a:endCxn id="9" idx="2"/>
          </p:cNvCxnSpPr>
          <p:nvPr/>
        </p:nvCxnSpPr>
        <p:spPr>
          <a:xfrm>
            <a:off x="5159829" y="1838131"/>
            <a:ext cx="55828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BABE0D1-417B-4614-697C-39597911D4BD}"/>
              </a:ext>
            </a:extLst>
          </p:cNvPr>
          <p:cNvSpPr txBox="1"/>
          <p:nvPr/>
        </p:nvSpPr>
        <p:spPr>
          <a:xfrm flipH="1">
            <a:off x="102635" y="125962"/>
            <a:ext cx="2892491" cy="369332"/>
          </a:xfrm>
          <a:prstGeom prst="rect">
            <a:avLst/>
          </a:prstGeom>
          <a:noFill/>
        </p:spPr>
        <p:txBody>
          <a:bodyPr wrap="square" rtlCol="0">
            <a:spAutoFit/>
          </a:bodyPr>
          <a:lstStyle/>
          <a:p>
            <a:r>
              <a:rPr lang="en-US" dirty="0"/>
              <a:t>(a) The Convergent Design</a:t>
            </a:r>
            <a:endParaRPr lang="en-IN" dirty="0"/>
          </a:p>
        </p:txBody>
      </p:sp>
      <p:sp>
        <p:nvSpPr>
          <p:cNvPr id="24" name="TextBox 23">
            <a:extLst>
              <a:ext uri="{FF2B5EF4-FFF2-40B4-BE49-F238E27FC236}">
                <a16:creationId xmlns:a16="http://schemas.microsoft.com/office/drawing/2014/main" id="{D57D5F12-3A11-54D9-FA8C-D6CDAB82DC55}"/>
              </a:ext>
            </a:extLst>
          </p:cNvPr>
          <p:cNvSpPr txBox="1"/>
          <p:nvPr/>
        </p:nvSpPr>
        <p:spPr>
          <a:xfrm>
            <a:off x="102635" y="2976465"/>
            <a:ext cx="3713585" cy="369333"/>
          </a:xfrm>
          <a:prstGeom prst="rect">
            <a:avLst/>
          </a:prstGeom>
          <a:noFill/>
        </p:spPr>
        <p:txBody>
          <a:bodyPr wrap="square" rtlCol="0">
            <a:spAutoFit/>
          </a:bodyPr>
          <a:lstStyle/>
          <a:p>
            <a:r>
              <a:rPr lang="en-US" dirty="0"/>
              <a:t>(b) The Explanatory Sequential Design</a:t>
            </a:r>
            <a:endParaRPr lang="en-IN" dirty="0"/>
          </a:p>
        </p:txBody>
      </p:sp>
      <p:sp>
        <p:nvSpPr>
          <p:cNvPr id="25" name="Oval 24">
            <a:extLst>
              <a:ext uri="{FF2B5EF4-FFF2-40B4-BE49-F238E27FC236}">
                <a16:creationId xmlns:a16="http://schemas.microsoft.com/office/drawing/2014/main" id="{EA410350-AA2B-354A-9B04-F27B0ACB19B8}"/>
              </a:ext>
            </a:extLst>
          </p:cNvPr>
          <p:cNvSpPr/>
          <p:nvPr/>
        </p:nvSpPr>
        <p:spPr>
          <a:xfrm>
            <a:off x="3184848" y="3357687"/>
            <a:ext cx="2612572" cy="10184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Results connected to and compared</a:t>
            </a:r>
            <a:endParaRPr lang="en-IN" dirty="0"/>
          </a:p>
        </p:txBody>
      </p:sp>
      <p:sp>
        <p:nvSpPr>
          <p:cNvPr id="26" name="Rectangle 25">
            <a:extLst>
              <a:ext uri="{FF2B5EF4-FFF2-40B4-BE49-F238E27FC236}">
                <a16:creationId xmlns:a16="http://schemas.microsoft.com/office/drawing/2014/main" id="{2B140AC6-EE2D-05E2-D75C-1A666E6634A6}"/>
              </a:ext>
            </a:extLst>
          </p:cNvPr>
          <p:cNvSpPr/>
          <p:nvPr/>
        </p:nvSpPr>
        <p:spPr>
          <a:xfrm>
            <a:off x="6718041" y="3214492"/>
            <a:ext cx="1987420" cy="11289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Qualitative Data Collection and Analysis</a:t>
            </a:r>
            <a:endParaRPr lang="en-IN" dirty="0"/>
          </a:p>
        </p:txBody>
      </p:sp>
      <p:sp>
        <p:nvSpPr>
          <p:cNvPr id="27" name="Oval 26">
            <a:extLst>
              <a:ext uri="{FF2B5EF4-FFF2-40B4-BE49-F238E27FC236}">
                <a16:creationId xmlns:a16="http://schemas.microsoft.com/office/drawing/2014/main" id="{EF0E855F-E786-9FE9-7132-135F7F0A01FB}"/>
              </a:ext>
            </a:extLst>
          </p:cNvPr>
          <p:cNvSpPr/>
          <p:nvPr/>
        </p:nvSpPr>
        <p:spPr>
          <a:xfrm>
            <a:off x="9657184" y="3214492"/>
            <a:ext cx="2164702"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Interpretation</a:t>
            </a:r>
            <a:endParaRPr lang="en-IN" dirty="0"/>
          </a:p>
        </p:txBody>
      </p:sp>
      <p:cxnSp>
        <p:nvCxnSpPr>
          <p:cNvPr id="29" name="Straight Arrow Connector 28">
            <a:extLst>
              <a:ext uri="{FF2B5EF4-FFF2-40B4-BE49-F238E27FC236}">
                <a16:creationId xmlns:a16="http://schemas.microsoft.com/office/drawing/2014/main" id="{A1D5FDAE-FDA9-3299-1A4E-B922BDC0D626}"/>
              </a:ext>
            </a:extLst>
          </p:cNvPr>
          <p:cNvCxnSpPr>
            <a:stCxn id="6" idx="3"/>
            <a:endCxn id="25" idx="2"/>
          </p:cNvCxnSpPr>
          <p:nvPr/>
        </p:nvCxnSpPr>
        <p:spPr>
          <a:xfrm flipV="1">
            <a:off x="2491272" y="3866896"/>
            <a:ext cx="693576" cy="1930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F945E45E-7AEA-DAD1-A9CF-F5572B8A9A13}"/>
              </a:ext>
            </a:extLst>
          </p:cNvPr>
          <p:cNvCxnSpPr>
            <a:cxnSpLocks/>
            <a:endCxn id="26" idx="1"/>
          </p:cNvCxnSpPr>
          <p:nvPr/>
        </p:nvCxnSpPr>
        <p:spPr>
          <a:xfrm>
            <a:off x="5718114" y="3778945"/>
            <a:ext cx="999927" cy="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231B247-312B-2361-6FFF-7EDC79E84225}"/>
              </a:ext>
            </a:extLst>
          </p:cNvPr>
          <p:cNvCxnSpPr>
            <a:cxnSpLocks/>
            <a:endCxn id="27" idx="2"/>
          </p:cNvCxnSpPr>
          <p:nvPr/>
        </p:nvCxnSpPr>
        <p:spPr>
          <a:xfrm>
            <a:off x="8699241" y="3671692"/>
            <a:ext cx="957943"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4405D71C-1A08-8C81-4FE1-A5A30BC4429F}"/>
              </a:ext>
            </a:extLst>
          </p:cNvPr>
          <p:cNvSpPr txBox="1"/>
          <p:nvPr/>
        </p:nvSpPr>
        <p:spPr>
          <a:xfrm>
            <a:off x="279918" y="4426602"/>
            <a:ext cx="3872204" cy="369332"/>
          </a:xfrm>
          <a:prstGeom prst="rect">
            <a:avLst/>
          </a:prstGeom>
          <a:noFill/>
        </p:spPr>
        <p:txBody>
          <a:bodyPr wrap="square" rtlCol="0">
            <a:spAutoFit/>
          </a:bodyPr>
          <a:lstStyle/>
          <a:p>
            <a:r>
              <a:rPr lang="en-US" dirty="0"/>
              <a:t>(c)The Exploratory Sequential Design</a:t>
            </a:r>
            <a:endParaRPr lang="en-IN" dirty="0"/>
          </a:p>
        </p:txBody>
      </p:sp>
      <p:sp>
        <p:nvSpPr>
          <p:cNvPr id="38" name="Oval 37">
            <a:extLst>
              <a:ext uri="{FF2B5EF4-FFF2-40B4-BE49-F238E27FC236}">
                <a16:creationId xmlns:a16="http://schemas.microsoft.com/office/drawing/2014/main" id="{3536C297-156D-A159-FAE9-13F601213A4E}"/>
              </a:ext>
            </a:extLst>
          </p:cNvPr>
          <p:cNvSpPr/>
          <p:nvPr/>
        </p:nvSpPr>
        <p:spPr>
          <a:xfrm>
            <a:off x="2810068" y="4897203"/>
            <a:ext cx="2090060" cy="102636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Results connected to and build to</a:t>
            </a:r>
            <a:endParaRPr lang="en-IN" dirty="0"/>
          </a:p>
        </p:txBody>
      </p:sp>
      <p:sp>
        <p:nvSpPr>
          <p:cNvPr id="39" name="Rectangle 38">
            <a:extLst>
              <a:ext uri="{FF2B5EF4-FFF2-40B4-BE49-F238E27FC236}">
                <a16:creationId xmlns:a16="http://schemas.microsoft.com/office/drawing/2014/main" id="{41B3CCAC-6AA7-9FDB-7F85-66FA67F49B63}"/>
              </a:ext>
            </a:extLst>
          </p:cNvPr>
          <p:cNvSpPr/>
          <p:nvPr/>
        </p:nvSpPr>
        <p:spPr>
          <a:xfrm>
            <a:off x="5159829" y="4611268"/>
            <a:ext cx="1698171" cy="14415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Quantitative Measures, Instrument, Intervention, App, or Website</a:t>
            </a:r>
            <a:endParaRPr lang="en-IN" dirty="0"/>
          </a:p>
        </p:txBody>
      </p:sp>
      <p:sp>
        <p:nvSpPr>
          <p:cNvPr id="40" name="Oval 39">
            <a:extLst>
              <a:ext uri="{FF2B5EF4-FFF2-40B4-BE49-F238E27FC236}">
                <a16:creationId xmlns:a16="http://schemas.microsoft.com/office/drawing/2014/main" id="{EF142F4C-4493-2702-DDB7-D5D00DCDD52E}"/>
              </a:ext>
            </a:extLst>
          </p:cNvPr>
          <p:cNvSpPr/>
          <p:nvPr/>
        </p:nvSpPr>
        <p:spPr>
          <a:xfrm>
            <a:off x="7044612" y="4898573"/>
            <a:ext cx="1698170"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Tested or applied by</a:t>
            </a:r>
            <a:endParaRPr lang="en-IN" dirty="0"/>
          </a:p>
        </p:txBody>
      </p:sp>
      <p:sp>
        <p:nvSpPr>
          <p:cNvPr id="41" name="Rectangle 40">
            <a:extLst>
              <a:ext uri="{FF2B5EF4-FFF2-40B4-BE49-F238E27FC236}">
                <a16:creationId xmlns:a16="http://schemas.microsoft.com/office/drawing/2014/main" id="{DF95E4E2-D219-ADAF-3388-ADDE7DA0C478}"/>
              </a:ext>
            </a:extLst>
          </p:cNvPr>
          <p:cNvSpPr/>
          <p:nvPr/>
        </p:nvSpPr>
        <p:spPr>
          <a:xfrm>
            <a:off x="8929394" y="4683966"/>
            <a:ext cx="1464908" cy="12588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Quantitative Data Collection and Analysis</a:t>
            </a:r>
            <a:endParaRPr lang="en-IN" dirty="0"/>
          </a:p>
        </p:txBody>
      </p:sp>
      <p:sp>
        <p:nvSpPr>
          <p:cNvPr id="42" name="Oval 41">
            <a:extLst>
              <a:ext uri="{FF2B5EF4-FFF2-40B4-BE49-F238E27FC236}">
                <a16:creationId xmlns:a16="http://schemas.microsoft.com/office/drawing/2014/main" id="{C23526D4-0B5B-6E77-D8C8-75FD2DE678EC}"/>
              </a:ext>
            </a:extLst>
          </p:cNvPr>
          <p:cNvSpPr/>
          <p:nvPr/>
        </p:nvSpPr>
        <p:spPr>
          <a:xfrm>
            <a:off x="10580914" y="4795934"/>
            <a:ext cx="1611086"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Interpretation</a:t>
            </a:r>
            <a:endParaRPr lang="en-IN" dirty="0"/>
          </a:p>
        </p:txBody>
      </p:sp>
      <p:cxnSp>
        <p:nvCxnSpPr>
          <p:cNvPr id="44" name="Straight Arrow Connector 43">
            <a:extLst>
              <a:ext uri="{FF2B5EF4-FFF2-40B4-BE49-F238E27FC236}">
                <a16:creationId xmlns:a16="http://schemas.microsoft.com/office/drawing/2014/main" id="{FA636505-1C1E-D72E-474A-0DA18CC873A4}"/>
              </a:ext>
            </a:extLst>
          </p:cNvPr>
          <p:cNvCxnSpPr>
            <a:stCxn id="7" idx="3"/>
            <a:endCxn id="38" idx="2"/>
          </p:cNvCxnSpPr>
          <p:nvPr/>
        </p:nvCxnSpPr>
        <p:spPr>
          <a:xfrm flipV="1">
            <a:off x="2491272" y="5410385"/>
            <a:ext cx="318796" cy="13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9C320877-3887-BA27-BA02-D1183FC70C59}"/>
              </a:ext>
            </a:extLst>
          </p:cNvPr>
          <p:cNvCxnSpPr>
            <a:stCxn id="38" idx="6"/>
          </p:cNvCxnSpPr>
          <p:nvPr/>
        </p:nvCxnSpPr>
        <p:spPr>
          <a:xfrm flipV="1">
            <a:off x="4900128" y="5410384"/>
            <a:ext cx="259701" cy="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184D4E39-7EF6-71C8-38BC-2F3B6C3A8C80}"/>
              </a:ext>
            </a:extLst>
          </p:cNvPr>
          <p:cNvCxnSpPr>
            <a:stCxn id="39" idx="3"/>
            <a:endCxn id="40" idx="2"/>
          </p:cNvCxnSpPr>
          <p:nvPr/>
        </p:nvCxnSpPr>
        <p:spPr>
          <a:xfrm>
            <a:off x="6858000" y="5332034"/>
            <a:ext cx="186612" cy="2373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1BC4A7AE-9240-BC7B-2228-56D60A03DE28}"/>
              </a:ext>
            </a:extLst>
          </p:cNvPr>
          <p:cNvCxnSpPr>
            <a:cxnSpLocks/>
            <a:stCxn id="40" idx="6"/>
            <a:endCxn id="41" idx="1"/>
          </p:cNvCxnSpPr>
          <p:nvPr/>
        </p:nvCxnSpPr>
        <p:spPr>
          <a:xfrm flipV="1">
            <a:off x="8742782" y="5313395"/>
            <a:ext cx="186612" cy="4237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12714F35-050F-8ADF-34A8-ED900D455DC4}"/>
              </a:ext>
            </a:extLst>
          </p:cNvPr>
          <p:cNvCxnSpPr>
            <a:cxnSpLocks/>
          </p:cNvCxnSpPr>
          <p:nvPr/>
        </p:nvCxnSpPr>
        <p:spPr>
          <a:xfrm>
            <a:off x="10347649" y="5248079"/>
            <a:ext cx="270588" cy="3050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AD19D95-B48E-C047-447B-5582E8D7ECD0}"/>
              </a:ext>
            </a:extLst>
          </p:cNvPr>
          <p:cNvSpPr txBox="1"/>
          <p:nvPr/>
        </p:nvSpPr>
        <p:spPr>
          <a:xfrm>
            <a:off x="438540" y="6362706"/>
            <a:ext cx="4385388" cy="369332"/>
          </a:xfrm>
          <a:prstGeom prst="rect">
            <a:avLst/>
          </a:prstGeom>
          <a:noFill/>
        </p:spPr>
        <p:txBody>
          <a:bodyPr wrap="square" rtlCol="0">
            <a:spAutoFit/>
          </a:bodyPr>
          <a:lstStyle/>
          <a:p>
            <a:r>
              <a:rPr lang="en-US" dirty="0"/>
              <a:t>Figure2. Three core mixed methods design</a:t>
            </a:r>
            <a:endParaRPr lang="en-IN" dirty="0"/>
          </a:p>
        </p:txBody>
      </p:sp>
    </p:spTree>
    <p:extLst>
      <p:ext uri="{BB962C8B-B14F-4D97-AF65-F5344CB8AC3E}">
        <p14:creationId xmlns:p14="http://schemas.microsoft.com/office/powerpoint/2010/main" val="2756736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29DF-8344-5414-CB2B-8C6D41A681E6}"/>
              </a:ext>
            </a:extLst>
          </p:cNvPr>
          <p:cNvSpPr>
            <a:spLocks noGrp="1"/>
          </p:cNvSpPr>
          <p:nvPr>
            <p:ph type="title"/>
          </p:nvPr>
        </p:nvSpPr>
        <p:spPr/>
        <p:txBody>
          <a:bodyPr/>
          <a:lstStyle/>
          <a:p>
            <a:r>
              <a:rPr lang="en-IN" b="1" dirty="0">
                <a:solidFill>
                  <a:srgbClr val="FF0000"/>
                </a:solidFill>
              </a:rPr>
              <a:t>Ways of combining quantitative and qualitative research:</a:t>
            </a:r>
          </a:p>
        </p:txBody>
      </p:sp>
      <p:sp>
        <p:nvSpPr>
          <p:cNvPr id="3" name="Content Placeholder 2">
            <a:extLst>
              <a:ext uri="{FF2B5EF4-FFF2-40B4-BE49-F238E27FC236}">
                <a16:creationId xmlns:a16="http://schemas.microsoft.com/office/drawing/2014/main" id="{C626D169-B99E-985C-4B7F-58AB915BE0D5}"/>
              </a:ext>
            </a:extLst>
          </p:cNvPr>
          <p:cNvSpPr>
            <a:spLocks noGrp="1"/>
          </p:cNvSpPr>
          <p:nvPr>
            <p:ph idx="1"/>
          </p:nvPr>
        </p:nvSpPr>
        <p:spPr>
          <a:xfrm>
            <a:off x="233265" y="1797633"/>
            <a:ext cx="11747241" cy="4985721"/>
          </a:xfrm>
        </p:spPr>
        <p:txBody>
          <a:bodyPr>
            <a:normAutofit lnSpcReduction="10000"/>
          </a:bodyPr>
          <a:lstStyle/>
          <a:p>
            <a:r>
              <a:rPr lang="en-US" b="1" dirty="0"/>
              <a:t>1. Triangulation or greater validity-</a:t>
            </a:r>
            <a:r>
              <a:rPr lang="en-US" dirty="0"/>
              <a:t>refers to the traditional view that quantitative and qualitative research might be combined to triangulate findings. </a:t>
            </a:r>
          </a:p>
          <a:p>
            <a:r>
              <a:rPr lang="en-US" b="1" dirty="0"/>
              <a:t>2. Offset-</a:t>
            </a:r>
            <a:r>
              <a:rPr lang="en-US" dirty="0"/>
              <a:t>refers to the suggestion that the research methods associated with both quantitative and qualitative research have their own strengths and weaknesses so that combining them allows the researcher to offset their weaknesses to draw on the strengths of both.</a:t>
            </a:r>
          </a:p>
          <a:p>
            <a:r>
              <a:rPr lang="en-US" dirty="0"/>
              <a:t> </a:t>
            </a:r>
            <a:r>
              <a:rPr lang="en-US" b="1" dirty="0"/>
              <a:t>3. Completeness-</a:t>
            </a:r>
            <a:r>
              <a:rPr lang="en-US" dirty="0"/>
              <a:t>refers to the notion that the researcher can bring together a more comprehensive account of the area of enquiry in which he or she is interested if both quantitative and qualitative research are employed.</a:t>
            </a:r>
          </a:p>
          <a:p>
            <a:r>
              <a:rPr lang="en-US" dirty="0"/>
              <a:t> </a:t>
            </a:r>
            <a:r>
              <a:rPr lang="en-US" b="1" dirty="0"/>
              <a:t>4. Process-</a:t>
            </a:r>
            <a:r>
              <a:rPr lang="en-US" dirty="0"/>
              <a:t>quantitative research provides an account of structures in social life but qualitative research provides a sense of process.</a:t>
            </a:r>
          </a:p>
          <a:p>
            <a:pPr marL="0" indent="0">
              <a:buNone/>
            </a:pPr>
            <a:endParaRPr lang="en-IN" dirty="0"/>
          </a:p>
        </p:txBody>
      </p:sp>
    </p:spTree>
    <p:extLst>
      <p:ext uri="{BB962C8B-B14F-4D97-AF65-F5344CB8AC3E}">
        <p14:creationId xmlns:p14="http://schemas.microsoft.com/office/powerpoint/2010/main" val="144375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53DA32-5E49-D540-F5F6-D692E898C5F1}"/>
              </a:ext>
            </a:extLst>
          </p:cNvPr>
          <p:cNvSpPr>
            <a:spLocks noGrp="1"/>
          </p:cNvSpPr>
          <p:nvPr>
            <p:ph idx="1"/>
          </p:nvPr>
        </p:nvSpPr>
        <p:spPr>
          <a:xfrm>
            <a:off x="345233" y="233264"/>
            <a:ext cx="11560628" cy="6391471"/>
          </a:xfrm>
        </p:spPr>
        <p:txBody>
          <a:bodyPr>
            <a:normAutofit/>
          </a:bodyPr>
          <a:lstStyle/>
          <a:p>
            <a:r>
              <a:rPr lang="en-US" dirty="0"/>
              <a:t> </a:t>
            </a:r>
            <a:r>
              <a:rPr lang="en-US" b="1" dirty="0"/>
              <a:t>5. Different research questions-</a:t>
            </a:r>
            <a:r>
              <a:rPr lang="en-US" dirty="0"/>
              <a:t>this is the argument that quantitative and qualitative research can each answer different research questions.</a:t>
            </a:r>
          </a:p>
          <a:p>
            <a:r>
              <a:rPr lang="en-US" dirty="0"/>
              <a:t> </a:t>
            </a:r>
            <a:r>
              <a:rPr lang="en-US" b="1" dirty="0"/>
              <a:t>6. Explanation-</a:t>
            </a:r>
            <a:r>
              <a:rPr lang="en-US" dirty="0"/>
              <a:t>one of the two research methods is used to help explain findings generated by the other.</a:t>
            </a:r>
          </a:p>
          <a:p>
            <a:r>
              <a:rPr lang="en-US" dirty="0"/>
              <a:t> </a:t>
            </a:r>
            <a:r>
              <a:rPr lang="en-US" b="1" dirty="0"/>
              <a:t>7. Unexpected results-</a:t>
            </a:r>
            <a:r>
              <a:rPr lang="en-US" dirty="0"/>
              <a:t>refers to the suggestion that quantitative and qualitative research can be fruitfully combined when one generates surprising results that can be understood by employing the other. </a:t>
            </a:r>
          </a:p>
          <a:p>
            <a:r>
              <a:rPr lang="en-US" b="1" dirty="0"/>
              <a:t>8. Instrument development-</a:t>
            </a:r>
            <a:r>
              <a:rPr lang="en-US" dirty="0"/>
              <a:t>refers to contexts in which qualitative research is employed to develop questionnaire and scale items, for example, so that better wording or more comprehensive closed answers can be generated.</a:t>
            </a:r>
          </a:p>
          <a:p>
            <a:r>
              <a:rPr lang="en-US" dirty="0"/>
              <a:t> </a:t>
            </a:r>
            <a:r>
              <a:rPr lang="en-US" b="1" dirty="0"/>
              <a:t>9. Sampling-</a:t>
            </a:r>
            <a:r>
              <a:rPr lang="en-US" dirty="0"/>
              <a:t>refers to situations in which one approach is used to facilitate the sampling of respondents or cases.</a:t>
            </a:r>
          </a:p>
          <a:p>
            <a:endParaRPr lang="en-US" dirty="0"/>
          </a:p>
          <a:p>
            <a:endParaRPr lang="en-US" dirty="0"/>
          </a:p>
          <a:p>
            <a:endParaRPr lang="en-IN" dirty="0"/>
          </a:p>
        </p:txBody>
      </p:sp>
    </p:spTree>
    <p:extLst>
      <p:ext uri="{BB962C8B-B14F-4D97-AF65-F5344CB8AC3E}">
        <p14:creationId xmlns:p14="http://schemas.microsoft.com/office/powerpoint/2010/main" val="3830906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CC435A-2FB0-654C-5E27-8464FFF00D9F}"/>
              </a:ext>
            </a:extLst>
          </p:cNvPr>
          <p:cNvSpPr>
            <a:spLocks noGrp="1"/>
          </p:cNvSpPr>
          <p:nvPr>
            <p:ph idx="1"/>
          </p:nvPr>
        </p:nvSpPr>
        <p:spPr>
          <a:xfrm>
            <a:off x="838200" y="307910"/>
            <a:ext cx="10515600" cy="5869053"/>
          </a:xfrm>
        </p:spPr>
        <p:txBody>
          <a:bodyPr>
            <a:normAutofit fontScale="92500" lnSpcReduction="20000"/>
          </a:bodyPr>
          <a:lstStyle/>
          <a:p>
            <a:r>
              <a:rPr lang="en-US" b="1" dirty="0"/>
              <a:t>10. Credibility-</a:t>
            </a:r>
            <a:r>
              <a:rPr lang="en-US" dirty="0"/>
              <a:t>refers to suggestions that employing both approaches enhances the integrity of findings.</a:t>
            </a:r>
          </a:p>
          <a:p>
            <a:r>
              <a:rPr lang="en-US" b="1" dirty="0"/>
              <a:t>11. Context-</a:t>
            </a:r>
            <a:r>
              <a:rPr lang="en-US" dirty="0"/>
              <a:t>refers to cases in which the combination is rationalized in terms of qualitative research providing contextual understanding coupled with either generalizable, externally valid findings or broad relationships among variables uncovered through a survey</a:t>
            </a:r>
          </a:p>
          <a:p>
            <a:r>
              <a:rPr lang="en-US" b="1" dirty="0"/>
              <a:t>12. Utility or improving the usefulness of findings-</a:t>
            </a:r>
            <a:r>
              <a:rPr lang="en-US" dirty="0"/>
              <a:t>refers to a suggestion, which is more likely to be prominent among articles with an applied focus, that combining the two approaches will be more useful to practitioners and others. </a:t>
            </a:r>
          </a:p>
          <a:p>
            <a:r>
              <a:rPr lang="en-US" b="1" dirty="0"/>
              <a:t>13. Confirm and discover</a:t>
            </a:r>
            <a:r>
              <a:rPr lang="en-US" dirty="0"/>
              <a:t>—this entails using qualitative data to generate hypotheses and using quantitative research to test them within a single project.</a:t>
            </a:r>
          </a:p>
          <a:p>
            <a:r>
              <a:rPr lang="en-US" b="1" dirty="0"/>
              <a:t>14. Enhancement or building upon quantitative/qualitative findings-</a:t>
            </a:r>
            <a:r>
              <a:rPr lang="en-US" dirty="0"/>
              <a:t>this entails a reference to making more of or augmenting either quantitative or qualitative findings by gathering data using a qualitative or quantitative research approach.</a:t>
            </a:r>
          </a:p>
          <a:p>
            <a:endParaRPr lang="en-US" dirty="0"/>
          </a:p>
          <a:p>
            <a:endParaRPr lang="en-IN" dirty="0"/>
          </a:p>
        </p:txBody>
      </p:sp>
    </p:spTree>
    <p:extLst>
      <p:ext uri="{BB962C8B-B14F-4D97-AF65-F5344CB8AC3E}">
        <p14:creationId xmlns:p14="http://schemas.microsoft.com/office/powerpoint/2010/main" val="372256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CFD51-5B5C-866E-943D-2B44DDE1813F}"/>
              </a:ext>
            </a:extLst>
          </p:cNvPr>
          <p:cNvSpPr>
            <a:spLocks noGrp="1"/>
          </p:cNvSpPr>
          <p:nvPr>
            <p:ph type="title"/>
          </p:nvPr>
        </p:nvSpPr>
        <p:spPr/>
        <p:txBody>
          <a:bodyPr/>
          <a:lstStyle/>
          <a:p>
            <a:r>
              <a:rPr lang="en-IN"/>
              <a:t>      </a:t>
            </a:r>
          </a:p>
        </p:txBody>
      </p:sp>
      <p:sp>
        <p:nvSpPr>
          <p:cNvPr id="3" name="Content Placeholder 2">
            <a:extLst>
              <a:ext uri="{FF2B5EF4-FFF2-40B4-BE49-F238E27FC236}">
                <a16:creationId xmlns:a16="http://schemas.microsoft.com/office/drawing/2014/main" id="{78C16836-D142-5120-2087-8380C5985944}"/>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2933819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655</Words>
  <Application>Microsoft Office PowerPoint</Application>
  <PresentationFormat>Widescreen</PresentationFormat>
  <Paragraphs>75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Ways of combining quantitative and qualitative research:</vt:lpstr>
      <vt:lpstr>PowerPoint Presentation</vt:lpstr>
      <vt:lpstr>PowerPoint Presentation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Rashmi Saikia</dc:creator>
  <cp:lastModifiedBy>Rashmi Saikia</cp:lastModifiedBy>
  <cp:revision>17</cp:revision>
  <dcterms:created xsi:type="dcterms:W3CDTF">2023-12-21T07:19:20Z</dcterms:created>
  <dcterms:modified xsi:type="dcterms:W3CDTF">2024-05-30T05:20:04Z</dcterms:modified>
</cp:coreProperties>
</file>