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5" r:id="rId9"/>
    <p:sldId id="264"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DEA52-E5AB-ACB9-9301-ED62C8FFF2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BFE6466-64A1-EB05-A25E-AD8C3884C2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E1DC07C-2EFC-00A1-6761-882538EAD943}"/>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5" name="Footer Placeholder 4">
            <a:extLst>
              <a:ext uri="{FF2B5EF4-FFF2-40B4-BE49-F238E27FC236}">
                <a16:creationId xmlns:a16="http://schemas.microsoft.com/office/drawing/2014/main" id="{586E2B19-46E1-A676-A574-0FA98A050E6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24337F5-4AB6-B7AE-35D8-D4FEE1C91577}"/>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2733080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8D4E1-2BF9-3EEF-4AB4-613C90C8733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D75E1A9-64AB-144F-C1F0-D6157DDCAD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595D639-7CB7-59DA-3878-E30848E5AC09}"/>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5" name="Footer Placeholder 4">
            <a:extLst>
              <a:ext uri="{FF2B5EF4-FFF2-40B4-BE49-F238E27FC236}">
                <a16:creationId xmlns:a16="http://schemas.microsoft.com/office/drawing/2014/main" id="{511E22E6-5B03-5EE1-28E0-DAED119769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B151006-D4E9-16DF-2456-8D513BAE7107}"/>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1660933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CBA571-1BEC-F0BD-5A17-C3FBFBD822F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D96588B-C884-3E96-1BA8-D2E944FF4C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1B7AB29-ADAD-D542-C2F5-6FCD766C5F77}"/>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5" name="Footer Placeholder 4">
            <a:extLst>
              <a:ext uri="{FF2B5EF4-FFF2-40B4-BE49-F238E27FC236}">
                <a16:creationId xmlns:a16="http://schemas.microsoft.com/office/drawing/2014/main" id="{4BB36C7A-A878-83C8-3616-8D4AFCBA374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834B5C5-181A-FC3A-B334-9CBB56B50C2D}"/>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394738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B8BD2-DEE6-61D3-9F34-DB5818BFB07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618D2A0-8D71-7E2C-8647-4F958A3EC9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F5C43DB-26C5-9B90-427E-90ADBD499239}"/>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5" name="Footer Placeholder 4">
            <a:extLst>
              <a:ext uri="{FF2B5EF4-FFF2-40B4-BE49-F238E27FC236}">
                <a16:creationId xmlns:a16="http://schemas.microsoft.com/office/drawing/2014/main" id="{EE169547-0C72-C99A-74A6-E3D6256FC6D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B1FB621-6A08-0716-AA9A-3E389D290B10}"/>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2791447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88DBB-E3BE-F9E9-01A8-BCE77EB6B5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1D29F5F-62B2-0E37-147A-7533AF102F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D7DC27-EB37-9B52-11AF-45C761522AE1}"/>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5" name="Footer Placeholder 4">
            <a:extLst>
              <a:ext uri="{FF2B5EF4-FFF2-40B4-BE49-F238E27FC236}">
                <a16:creationId xmlns:a16="http://schemas.microsoft.com/office/drawing/2014/main" id="{623FF959-796C-2A07-1C85-A60FDE811C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ECEDEDD-C70F-225B-9332-24E2ADFE5B8C}"/>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105220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C6256-494D-3671-5DF7-2525A502511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0056523-6EF6-1DF1-DA07-6505C43311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FFB6DAD-5153-553D-71A8-4DF7360B84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E0B51B9-2CE1-3DB4-7AE1-FF566E96CA80}"/>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6" name="Footer Placeholder 5">
            <a:extLst>
              <a:ext uri="{FF2B5EF4-FFF2-40B4-BE49-F238E27FC236}">
                <a16:creationId xmlns:a16="http://schemas.microsoft.com/office/drawing/2014/main" id="{44B26393-F315-0106-025E-520F714AC61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0CDC644-3346-D139-FAD8-E3F05CB26AB5}"/>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3697675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121B3-81D7-A85D-DEA0-14FDA31DABD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583210E-AC6D-4CA6-F3D1-47A797F6D4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4514DB-6A08-07ED-A104-6A5EEEF2A9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6EE7DF8-718E-3669-0906-B1E89005E4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3EEF00-8AC8-8234-6B07-4508C80C8A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7823744-955A-C0AB-D925-844704CEAABA}"/>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8" name="Footer Placeholder 7">
            <a:extLst>
              <a:ext uri="{FF2B5EF4-FFF2-40B4-BE49-F238E27FC236}">
                <a16:creationId xmlns:a16="http://schemas.microsoft.com/office/drawing/2014/main" id="{3F922628-87EE-A97D-6003-A462BB0019E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86A1262-A669-6EE1-3B88-96F1E90B520C}"/>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485660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27599-804B-0889-1F0A-CC4714BAC86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A9471A3-868D-1EB1-FC84-BC823A3C6601}"/>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4" name="Footer Placeholder 3">
            <a:extLst>
              <a:ext uri="{FF2B5EF4-FFF2-40B4-BE49-F238E27FC236}">
                <a16:creationId xmlns:a16="http://schemas.microsoft.com/office/drawing/2014/main" id="{5DE95D07-9017-6B43-E7C3-BF40366332FE}"/>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CA31A4F-388C-FFFE-E619-FCD237F67C34}"/>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624690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EA1852-94B9-BBB3-055D-668D94BDB1F7}"/>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3" name="Footer Placeholder 2">
            <a:extLst>
              <a:ext uri="{FF2B5EF4-FFF2-40B4-BE49-F238E27FC236}">
                <a16:creationId xmlns:a16="http://schemas.microsoft.com/office/drawing/2014/main" id="{789EC8B3-5D89-027B-2BDD-716AEE88D0F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DF28559-938F-DF7E-7004-A946E783396C}"/>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2419620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D832E-3CB1-0E8B-A52C-91DEFF57B7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3CF1BD2-B13A-0584-E753-2122A2DC79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8FFA109-94AB-C616-2CB5-9CA93794C3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C115DA-CC8F-2468-D17C-84177CD09494}"/>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6" name="Footer Placeholder 5">
            <a:extLst>
              <a:ext uri="{FF2B5EF4-FFF2-40B4-BE49-F238E27FC236}">
                <a16:creationId xmlns:a16="http://schemas.microsoft.com/office/drawing/2014/main" id="{BFF62274-E10D-2921-E2A6-75ADD92CEAE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76563F8-DCED-518F-3EF4-279F92BD6F3A}"/>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720631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1DA60-F418-EDF5-B3C3-F54A377971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A1678D85-5347-00E5-C7DC-82F03B280E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F786F2B-E534-FE35-BF1A-FEE94494CF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87DFAA-F211-D88B-3ED1-51F4D08F123C}"/>
              </a:ext>
            </a:extLst>
          </p:cNvPr>
          <p:cNvSpPr>
            <a:spLocks noGrp="1"/>
          </p:cNvSpPr>
          <p:nvPr>
            <p:ph type="dt" sz="half" idx="10"/>
          </p:nvPr>
        </p:nvSpPr>
        <p:spPr/>
        <p:txBody>
          <a:bodyPr/>
          <a:lstStyle/>
          <a:p>
            <a:fld id="{76E5797A-28D2-42F1-B272-B5884AF9D5B1}" type="datetimeFigureOut">
              <a:rPr lang="en-IN" smtClean="0"/>
              <a:t>19-12-2023</a:t>
            </a:fld>
            <a:endParaRPr lang="en-IN"/>
          </a:p>
        </p:txBody>
      </p:sp>
      <p:sp>
        <p:nvSpPr>
          <p:cNvPr id="6" name="Footer Placeholder 5">
            <a:extLst>
              <a:ext uri="{FF2B5EF4-FFF2-40B4-BE49-F238E27FC236}">
                <a16:creationId xmlns:a16="http://schemas.microsoft.com/office/drawing/2014/main" id="{5F9C67D9-6B10-94FC-3962-C7EA147C8D0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C0A6A20-16F4-BD7B-A06E-92D19281BC1E}"/>
              </a:ext>
            </a:extLst>
          </p:cNvPr>
          <p:cNvSpPr>
            <a:spLocks noGrp="1"/>
          </p:cNvSpPr>
          <p:nvPr>
            <p:ph type="sldNum" sz="quarter" idx="12"/>
          </p:nvPr>
        </p:nvSpPr>
        <p:spPr/>
        <p:txBody>
          <a:bodyPr/>
          <a:lstStyle/>
          <a:p>
            <a:fld id="{B468797A-F5D0-4054-BDEA-DD6F18C5C95A}" type="slidenum">
              <a:rPr lang="en-IN" smtClean="0"/>
              <a:t>‹#›</a:t>
            </a:fld>
            <a:endParaRPr lang="en-IN"/>
          </a:p>
        </p:txBody>
      </p:sp>
    </p:spTree>
    <p:extLst>
      <p:ext uri="{BB962C8B-B14F-4D97-AF65-F5344CB8AC3E}">
        <p14:creationId xmlns:p14="http://schemas.microsoft.com/office/powerpoint/2010/main" val="1228437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6D58BB-B6BC-A3B7-C0F3-E3F0CF25CC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AFDF5DE-90CC-6BB3-8E72-2E0E6F5122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B5136B4-0632-30F4-438C-874C686239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E5797A-28D2-42F1-B272-B5884AF9D5B1}" type="datetimeFigureOut">
              <a:rPr lang="en-IN" smtClean="0"/>
              <a:t>19-12-2023</a:t>
            </a:fld>
            <a:endParaRPr lang="en-IN"/>
          </a:p>
        </p:txBody>
      </p:sp>
      <p:sp>
        <p:nvSpPr>
          <p:cNvPr id="5" name="Footer Placeholder 4">
            <a:extLst>
              <a:ext uri="{FF2B5EF4-FFF2-40B4-BE49-F238E27FC236}">
                <a16:creationId xmlns:a16="http://schemas.microsoft.com/office/drawing/2014/main" id="{C39AD54E-B7C4-4AEA-77BC-7DCB0A9BDD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9C8ADA6-950F-2050-DC69-F5E3DA79F8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8797A-F5D0-4054-BDEA-DD6F18C5C95A}" type="slidenum">
              <a:rPr lang="en-IN" smtClean="0"/>
              <a:t>‹#›</a:t>
            </a:fld>
            <a:endParaRPr lang="en-IN"/>
          </a:p>
        </p:txBody>
      </p:sp>
    </p:spTree>
    <p:extLst>
      <p:ext uri="{BB962C8B-B14F-4D97-AF65-F5344CB8AC3E}">
        <p14:creationId xmlns:p14="http://schemas.microsoft.com/office/powerpoint/2010/main" val="108736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B0E4BA9-1A42-FD9F-7656-2ADE2A49E1D1}"/>
              </a:ext>
            </a:extLst>
          </p:cNvPr>
          <p:cNvSpPr/>
          <p:nvPr/>
        </p:nvSpPr>
        <p:spPr>
          <a:xfrm>
            <a:off x="597159" y="382555"/>
            <a:ext cx="11280710" cy="10916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Department of Political Science, Paschim Guwahati Mahavidyalaya</a:t>
            </a:r>
          </a:p>
        </p:txBody>
      </p:sp>
      <p:pic>
        <p:nvPicPr>
          <p:cNvPr id="2" name="Picture 1">
            <a:extLst>
              <a:ext uri="{FF2B5EF4-FFF2-40B4-BE49-F238E27FC236}">
                <a16:creationId xmlns:a16="http://schemas.microsoft.com/office/drawing/2014/main" id="{0DB92883-AC61-A69E-B57E-D90BE3CEF6F3}"/>
              </a:ext>
            </a:extLst>
          </p:cNvPr>
          <p:cNvPicPr>
            <a:picLocks noChangeAspect="1"/>
          </p:cNvPicPr>
          <p:nvPr/>
        </p:nvPicPr>
        <p:blipFill>
          <a:blip r:embed="rId2"/>
          <a:stretch>
            <a:fillRect/>
          </a:stretch>
        </p:blipFill>
        <p:spPr>
          <a:xfrm>
            <a:off x="4087605" y="2006082"/>
            <a:ext cx="3139712" cy="2018298"/>
          </a:xfrm>
          <a:prstGeom prst="rect">
            <a:avLst/>
          </a:prstGeom>
        </p:spPr>
      </p:pic>
      <p:sp>
        <p:nvSpPr>
          <p:cNvPr id="3" name="Rectangle 2">
            <a:extLst>
              <a:ext uri="{FF2B5EF4-FFF2-40B4-BE49-F238E27FC236}">
                <a16:creationId xmlns:a16="http://schemas.microsoft.com/office/drawing/2014/main" id="{C0383CDF-B96E-54CA-7A28-8A16259486F3}"/>
              </a:ext>
            </a:extLst>
          </p:cNvPr>
          <p:cNvSpPr/>
          <p:nvPr/>
        </p:nvSpPr>
        <p:spPr>
          <a:xfrm>
            <a:off x="1796142" y="5187820"/>
            <a:ext cx="8882743" cy="10916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Ethnography and Participant Observation</a:t>
            </a:r>
          </a:p>
        </p:txBody>
      </p:sp>
    </p:spTree>
    <p:extLst>
      <p:ext uri="{BB962C8B-B14F-4D97-AF65-F5344CB8AC3E}">
        <p14:creationId xmlns:p14="http://schemas.microsoft.com/office/powerpoint/2010/main" val="19647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CF3822-F019-9097-9A89-801F7B2534F7}"/>
              </a:ext>
            </a:extLst>
          </p:cNvPr>
          <p:cNvSpPr>
            <a:spLocks noGrp="1"/>
          </p:cNvSpPr>
          <p:nvPr>
            <p:ph idx="4294967295"/>
          </p:nvPr>
        </p:nvSpPr>
        <p:spPr>
          <a:xfrm>
            <a:off x="522514" y="1614487"/>
            <a:ext cx="10972800" cy="4795643"/>
          </a:xfrm>
        </p:spPr>
        <p:txBody>
          <a:bodyPr/>
          <a:lstStyle/>
          <a:p>
            <a:r>
              <a:rPr lang="en-US" b="1" dirty="0"/>
              <a:t>Feminist Ethnography: </a:t>
            </a:r>
            <a:r>
              <a:rPr lang="en-US" dirty="0"/>
              <a:t>One view is there which </a:t>
            </a:r>
            <a:r>
              <a:rPr lang="en-US" dirty="0" err="1"/>
              <a:t>favour</a:t>
            </a:r>
            <a:r>
              <a:rPr lang="en-US" dirty="0"/>
              <a:t> that, if women conduct ethnographic study upon women, then it will be a non-exploitative relationship between the researcher and the respondent.  </a:t>
            </a:r>
            <a:endParaRPr lang="en-US" b="1" dirty="0"/>
          </a:p>
          <a:p>
            <a:r>
              <a:rPr lang="en-US" b="1" dirty="0"/>
              <a:t>Online Ethnography(NETNOGRAPHY):  </a:t>
            </a:r>
            <a:r>
              <a:rPr lang="en-US" b="1" dirty="0" err="1"/>
              <a:t>Kozinet</a:t>
            </a:r>
            <a:r>
              <a:rPr lang="en-US" b="1" dirty="0"/>
              <a:t> </a:t>
            </a:r>
            <a:r>
              <a:rPr lang="en-US" dirty="0"/>
              <a:t>has coined the term ‘</a:t>
            </a:r>
            <a:r>
              <a:rPr lang="en-US" dirty="0" err="1"/>
              <a:t>Netnography</a:t>
            </a:r>
            <a:r>
              <a:rPr lang="en-US" dirty="0"/>
              <a:t>’ to refer to the ethnographic study which undertakes online communication solely or along with offline communication.</a:t>
            </a:r>
            <a:endParaRPr lang="en-US" b="1" dirty="0"/>
          </a:p>
          <a:p>
            <a:r>
              <a:rPr lang="en-US" b="1" dirty="0"/>
              <a:t>Visual Ethnography: </a:t>
            </a:r>
            <a:r>
              <a:rPr lang="en-US" dirty="0"/>
              <a:t>using photographs in ethnographic study.</a:t>
            </a:r>
            <a:endParaRPr lang="en-IN" dirty="0"/>
          </a:p>
        </p:txBody>
      </p:sp>
      <p:sp>
        <p:nvSpPr>
          <p:cNvPr id="4" name="Rectangle 3">
            <a:extLst>
              <a:ext uri="{FF2B5EF4-FFF2-40B4-BE49-F238E27FC236}">
                <a16:creationId xmlns:a16="http://schemas.microsoft.com/office/drawing/2014/main" id="{84706C4F-1133-C5A2-924C-AAC4CA70365A}"/>
              </a:ext>
            </a:extLst>
          </p:cNvPr>
          <p:cNvSpPr/>
          <p:nvPr/>
        </p:nvSpPr>
        <p:spPr>
          <a:xfrm>
            <a:off x="838200" y="559740"/>
            <a:ext cx="105156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Emergence of New forms of Ethnographic Study:</a:t>
            </a:r>
            <a:endParaRPr lang="en-IN" sz="2800" dirty="0"/>
          </a:p>
        </p:txBody>
      </p:sp>
    </p:spTree>
    <p:extLst>
      <p:ext uri="{BB962C8B-B14F-4D97-AF65-F5344CB8AC3E}">
        <p14:creationId xmlns:p14="http://schemas.microsoft.com/office/powerpoint/2010/main" val="3771324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DB38D3E0-9D6A-C84C-C46D-9BAC338A68BC}"/>
              </a:ext>
            </a:extLst>
          </p:cNvPr>
          <p:cNvSpPr/>
          <p:nvPr/>
        </p:nvSpPr>
        <p:spPr>
          <a:xfrm>
            <a:off x="1539551" y="1670180"/>
            <a:ext cx="9227976" cy="175882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t>Source: Research methodology </a:t>
            </a:r>
            <a:r>
              <a:rPr lang="en-IN" sz="3200" dirty="0"/>
              <a:t>by Alan Bryman</a:t>
            </a:r>
            <a:endParaRPr lang="en-US" sz="3200" dirty="0"/>
          </a:p>
        </p:txBody>
      </p:sp>
    </p:spTree>
    <p:extLst>
      <p:ext uri="{BB962C8B-B14F-4D97-AF65-F5344CB8AC3E}">
        <p14:creationId xmlns:p14="http://schemas.microsoft.com/office/powerpoint/2010/main" val="3163413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0CDADB-83CC-2065-9C25-05BA25BB7121}"/>
              </a:ext>
            </a:extLst>
          </p:cNvPr>
          <p:cNvSpPr>
            <a:spLocks noGrp="1"/>
          </p:cNvSpPr>
          <p:nvPr>
            <p:ph idx="1"/>
          </p:nvPr>
        </p:nvSpPr>
        <p:spPr>
          <a:xfrm>
            <a:off x="838200" y="1825625"/>
            <a:ext cx="10433180" cy="4920408"/>
          </a:xfrm>
        </p:spPr>
        <p:txBody>
          <a:bodyPr>
            <a:normAutofit/>
          </a:bodyPr>
          <a:lstStyle/>
          <a:p>
            <a:pPr>
              <a:buFont typeface="Wingdings" panose="05000000000000000000" pitchFamily="2" charset="2"/>
              <a:buChar char="v"/>
            </a:pPr>
            <a:r>
              <a:rPr lang="en-IN" sz="2400" dirty="0"/>
              <a:t>Ethnography is a research method in qualitative research.</a:t>
            </a:r>
          </a:p>
          <a:p>
            <a:pPr>
              <a:buFont typeface="Wingdings" panose="05000000000000000000" pitchFamily="2" charset="2"/>
              <a:buChar char="v"/>
            </a:pPr>
            <a:r>
              <a:rPr lang="en-IN" sz="2400" dirty="0"/>
              <a:t>In ethnographic research, the researcher immersed into the particular social setting and observe the distinct practices of the community for an extended period of time.</a:t>
            </a:r>
          </a:p>
          <a:p>
            <a:pPr>
              <a:buFont typeface="Wingdings" panose="05000000000000000000" pitchFamily="2" charset="2"/>
              <a:buChar char="v"/>
            </a:pPr>
            <a:r>
              <a:rPr lang="en-IN" sz="2400" dirty="0"/>
              <a:t>Before 1970s, such method was referred as ‘Participant Observation’. However, from 1970s onwards ‘Ethnography’ has been used to refer the same.</a:t>
            </a:r>
          </a:p>
          <a:p>
            <a:pPr>
              <a:buFont typeface="Wingdings" panose="05000000000000000000" pitchFamily="2" charset="2"/>
              <a:buChar char="v"/>
            </a:pPr>
            <a:r>
              <a:rPr lang="en-IN" sz="2400" dirty="0"/>
              <a:t>While in Participant Observation, researcher’s observation of the society was given more importance, in Ethnography, along with Participation Observation various other forms of sources like recorded history and other documents of the researched community, organization or structured interview etc. are used to look into.</a:t>
            </a:r>
          </a:p>
        </p:txBody>
      </p:sp>
      <p:sp>
        <p:nvSpPr>
          <p:cNvPr id="4" name="Oval 3">
            <a:extLst>
              <a:ext uri="{FF2B5EF4-FFF2-40B4-BE49-F238E27FC236}">
                <a16:creationId xmlns:a16="http://schemas.microsoft.com/office/drawing/2014/main" id="{FE984046-F74A-885C-2E15-F8347C180FF4}"/>
              </a:ext>
            </a:extLst>
          </p:cNvPr>
          <p:cNvSpPr/>
          <p:nvPr/>
        </p:nvSpPr>
        <p:spPr>
          <a:xfrm>
            <a:off x="1287625" y="279820"/>
            <a:ext cx="9470572" cy="129705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Ethnography and Participant Observation: Meaning</a:t>
            </a:r>
          </a:p>
        </p:txBody>
      </p:sp>
    </p:spTree>
    <p:extLst>
      <p:ext uri="{BB962C8B-B14F-4D97-AF65-F5344CB8AC3E}">
        <p14:creationId xmlns:p14="http://schemas.microsoft.com/office/powerpoint/2010/main" val="790446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BFA8E8-CB35-AA77-9D07-9938CDFC32DF}"/>
              </a:ext>
            </a:extLst>
          </p:cNvPr>
          <p:cNvSpPr>
            <a:spLocks noGrp="1"/>
          </p:cNvSpPr>
          <p:nvPr>
            <p:ph idx="1"/>
          </p:nvPr>
        </p:nvSpPr>
        <p:spPr/>
        <p:txBody>
          <a:bodyPr/>
          <a:lstStyle/>
          <a:p>
            <a:pPr>
              <a:buFont typeface="Wingdings" panose="05000000000000000000" pitchFamily="2" charset="2"/>
              <a:buChar char="v"/>
            </a:pPr>
            <a:r>
              <a:rPr lang="en-IN" dirty="0"/>
              <a:t>The Researcher immersed in a social setting for an extended period of time</a:t>
            </a:r>
          </a:p>
          <a:p>
            <a:pPr>
              <a:buFont typeface="Wingdings" panose="05000000000000000000" pitchFamily="2" charset="2"/>
              <a:buChar char="v"/>
            </a:pPr>
            <a:r>
              <a:rPr lang="en-IN" dirty="0"/>
              <a:t>The researcher makes regular observations of behaviour of members of the social setting</a:t>
            </a:r>
          </a:p>
          <a:p>
            <a:pPr>
              <a:buFont typeface="Wingdings" panose="05000000000000000000" pitchFamily="2" charset="2"/>
              <a:buChar char="v"/>
            </a:pPr>
            <a:r>
              <a:rPr lang="en-IN" dirty="0"/>
              <a:t>Listen to and engages with conversations</a:t>
            </a:r>
          </a:p>
          <a:p>
            <a:pPr>
              <a:buFont typeface="Wingdings" panose="05000000000000000000" pitchFamily="2" charset="2"/>
              <a:buChar char="v"/>
            </a:pPr>
            <a:r>
              <a:rPr lang="en-IN" dirty="0"/>
              <a:t>Collects documents about the group</a:t>
            </a:r>
          </a:p>
          <a:p>
            <a:pPr>
              <a:buFont typeface="Wingdings" panose="05000000000000000000" pitchFamily="2" charset="2"/>
              <a:buChar char="v"/>
            </a:pPr>
            <a:r>
              <a:rPr lang="en-IN" dirty="0"/>
              <a:t>Develops an understanding of the culture of the group and people’s behaviour within the context of that culture.</a:t>
            </a:r>
          </a:p>
          <a:p>
            <a:pPr>
              <a:buFont typeface="Wingdings" panose="05000000000000000000" pitchFamily="2" charset="2"/>
              <a:buChar char="v"/>
            </a:pPr>
            <a:r>
              <a:rPr lang="en-IN" dirty="0"/>
              <a:t>Writes up a detailed account of that setting</a:t>
            </a:r>
          </a:p>
          <a:p>
            <a:endParaRPr lang="en-IN" dirty="0"/>
          </a:p>
          <a:p>
            <a:endParaRPr lang="en-IN" dirty="0"/>
          </a:p>
        </p:txBody>
      </p:sp>
      <p:sp>
        <p:nvSpPr>
          <p:cNvPr id="4" name="Rectangle 3">
            <a:extLst>
              <a:ext uri="{FF2B5EF4-FFF2-40B4-BE49-F238E27FC236}">
                <a16:creationId xmlns:a16="http://schemas.microsoft.com/office/drawing/2014/main" id="{9A6E1475-44AF-5516-1C1C-1584F5338E73}"/>
              </a:ext>
            </a:extLst>
          </p:cNvPr>
          <p:cNvSpPr/>
          <p:nvPr/>
        </p:nvSpPr>
        <p:spPr>
          <a:xfrm>
            <a:off x="838200" y="307909"/>
            <a:ext cx="10515600" cy="107302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Characteristics of Participant Observation</a:t>
            </a:r>
          </a:p>
        </p:txBody>
      </p:sp>
    </p:spTree>
    <p:extLst>
      <p:ext uri="{BB962C8B-B14F-4D97-AF65-F5344CB8AC3E}">
        <p14:creationId xmlns:p14="http://schemas.microsoft.com/office/powerpoint/2010/main" val="153593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A6C27E9A-3F25-AC62-D775-7B123407B133}"/>
              </a:ext>
            </a:extLst>
          </p:cNvPr>
          <p:cNvSpPr/>
          <p:nvPr/>
        </p:nvSpPr>
        <p:spPr>
          <a:xfrm>
            <a:off x="2149152" y="83977"/>
            <a:ext cx="7296538" cy="115709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Types of Ethnography</a:t>
            </a:r>
          </a:p>
        </p:txBody>
      </p:sp>
      <p:sp>
        <p:nvSpPr>
          <p:cNvPr id="7" name="Rectangle 6">
            <a:extLst>
              <a:ext uri="{FF2B5EF4-FFF2-40B4-BE49-F238E27FC236}">
                <a16:creationId xmlns:a16="http://schemas.microsoft.com/office/drawing/2014/main" id="{EA2F5919-20E6-3F08-8DE6-DAE02CAB7F58}"/>
              </a:ext>
            </a:extLst>
          </p:cNvPr>
          <p:cNvSpPr/>
          <p:nvPr/>
        </p:nvSpPr>
        <p:spPr>
          <a:xfrm>
            <a:off x="1007706" y="2850502"/>
            <a:ext cx="9946431" cy="7184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dirty="0"/>
              <a:t>1. </a:t>
            </a:r>
            <a:r>
              <a:rPr lang="en-IN" sz="2000" dirty="0">
                <a:solidFill>
                  <a:srgbClr val="FFC000"/>
                </a:solidFill>
              </a:rPr>
              <a:t>Overt Open Setting</a:t>
            </a:r>
            <a:r>
              <a:rPr lang="en-IN" sz="2000" dirty="0"/>
              <a:t>: The researcher conducts his/her studies in a public setting in an open manner.  Here, the researcher identify himself/herself as a researcher</a:t>
            </a:r>
          </a:p>
        </p:txBody>
      </p:sp>
      <p:sp>
        <p:nvSpPr>
          <p:cNvPr id="8" name="Rectangle 7">
            <a:extLst>
              <a:ext uri="{FF2B5EF4-FFF2-40B4-BE49-F238E27FC236}">
                <a16:creationId xmlns:a16="http://schemas.microsoft.com/office/drawing/2014/main" id="{697AC1A7-D68E-B0BF-2127-6589BF09094A}"/>
              </a:ext>
            </a:extLst>
          </p:cNvPr>
          <p:cNvSpPr/>
          <p:nvPr/>
        </p:nvSpPr>
        <p:spPr>
          <a:xfrm>
            <a:off x="1007705" y="3671025"/>
            <a:ext cx="9946431" cy="7184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2. </a:t>
            </a:r>
            <a:r>
              <a:rPr lang="en-IN" sz="2000" dirty="0">
                <a:solidFill>
                  <a:srgbClr val="FFC000"/>
                </a:solidFill>
              </a:rPr>
              <a:t>Overt Closed Setting</a:t>
            </a:r>
            <a:r>
              <a:rPr lang="en-IN" sz="2000" dirty="0"/>
              <a:t>: The researcher conduct his/her ethnographic study in an open manner in a closed setting</a:t>
            </a:r>
          </a:p>
        </p:txBody>
      </p:sp>
      <p:sp>
        <p:nvSpPr>
          <p:cNvPr id="10" name="Content Placeholder 9">
            <a:extLst>
              <a:ext uri="{FF2B5EF4-FFF2-40B4-BE49-F238E27FC236}">
                <a16:creationId xmlns:a16="http://schemas.microsoft.com/office/drawing/2014/main" id="{339DEC49-00FC-9443-8AD5-3A8806AABF3F}"/>
              </a:ext>
            </a:extLst>
          </p:cNvPr>
          <p:cNvSpPr>
            <a:spLocks noGrp="1"/>
          </p:cNvSpPr>
          <p:nvPr>
            <p:ph idx="1"/>
          </p:nvPr>
        </p:nvSpPr>
        <p:spPr>
          <a:xfrm>
            <a:off x="223935" y="1455576"/>
            <a:ext cx="11803223" cy="5318447"/>
          </a:xfrm>
        </p:spPr>
        <p:txBody>
          <a:bodyPr>
            <a:normAutofit lnSpcReduction="10000"/>
          </a:bodyPr>
          <a:lstStyle/>
          <a:p>
            <a:r>
              <a:rPr lang="en-IN" dirty="0"/>
              <a:t>The question of access is very important in ethnographic study. Based on the study, the researcher conduct the research. </a:t>
            </a:r>
          </a:p>
          <a:p>
            <a:r>
              <a:rPr lang="en-IN" dirty="0"/>
              <a:t>There are four such setting:</a:t>
            </a:r>
          </a:p>
          <a:p>
            <a:endParaRPr lang="en-IN" dirty="0"/>
          </a:p>
          <a:p>
            <a:endParaRPr lang="en-IN" dirty="0"/>
          </a:p>
          <a:p>
            <a:endParaRPr lang="en-IN" dirty="0"/>
          </a:p>
          <a:p>
            <a:endParaRPr lang="en-IN" dirty="0"/>
          </a:p>
          <a:p>
            <a:endParaRPr lang="en-IN" dirty="0"/>
          </a:p>
          <a:p>
            <a:endParaRPr lang="en-IN" dirty="0"/>
          </a:p>
          <a:p>
            <a:endParaRPr lang="en-IN" dirty="0"/>
          </a:p>
          <a:p>
            <a:pPr marL="0" indent="0">
              <a:buNone/>
            </a:pPr>
            <a:r>
              <a:rPr lang="en-IN" dirty="0"/>
              <a:t> </a:t>
            </a:r>
          </a:p>
        </p:txBody>
      </p:sp>
      <p:sp>
        <p:nvSpPr>
          <p:cNvPr id="11" name="Rectangle 10">
            <a:extLst>
              <a:ext uri="{FF2B5EF4-FFF2-40B4-BE49-F238E27FC236}">
                <a16:creationId xmlns:a16="http://schemas.microsoft.com/office/drawing/2014/main" id="{FF8DCAD0-99C8-3C09-6D3B-2AAEFA527C0C}"/>
              </a:ext>
            </a:extLst>
          </p:cNvPr>
          <p:cNvSpPr/>
          <p:nvPr/>
        </p:nvSpPr>
        <p:spPr>
          <a:xfrm>
            <a:off x="1007704" y="4483506"/>
            <a:ext cx="9946431" cy="7044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3. </a:t>
            </a:r>
            <a:r>
              <a:rPr lang="en-IN" dirty="0">
                <a:solidFill>
                  <a:srgbClr val="FFC000"/>
                </a:solidFill>
              </a:rPr>
              <a:t>Covert Closed Setting</a:t>
            </a:r>
            <a:r>
              <a:rPr lang="en-IN" dirty="0"/>
              <a:t>: Here, the researcher carry on the studies in a hidden manner in a public setting. The researchers does not reveals his/her identity as a researcher.</a:t>
            </a:r>
          </a:p>
        </p:txBody>
      </p:sp>
      <p:sp>
        <p:nvSpPr>
          <p:cNvPr id="12" name="Rectangle 11">
            <a:extLst>
              <a:ext uri="{FF2B5EF4-FFF2-40B4-BE49-F238E27FC236}">
                <a16:creationId xmlns:a16="http://schemas.microsoft.com/office/drawing/2014/main" id="{0AE9E81A-2ACD-6D00-5253-0D0FFA50D3C8}"/>
              </a:ext>
            </a:extLst>
          </p:cNvPr>
          <p:cNvSpPr/>
          <p:nvPr/>
        </p:nvSpPr>
        <p:spPr>
          <a:xfrm>
            <a:off x="998368" y="5253951"/>
            <a:ext cx="9946431" cy="7184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4. </a:t>
            </a:r>
            <a:r>
              <a:rPr lang="en-IN" dirty="0">
                <a:solidFill>
                  <a:srgbClr val="FFC000"/>
                </a:solidFill>
              </a:rPr>
              <a:t>Covert Closed Setting</a:t>
            </a:r>
            <a:r>
              <a:rPr lang="en-IN" dirty="0"/>
              <a:t>: Here, the researcher do his/her ethnographic study in a closed setting and also hides his/her identity as researcher.</a:t>
            </a:r>
          </a:p>
        </p:txBody>
      </p:sp>
    </p:spTree>
    <p:extLst>
      <p:ext uri="{BB962C8B-B14F-4D97-AF65-F5344CB8AC3E}">
        <p14:creationId xmlns:p14="http://schemas.microsoft.com/office/powerpoint/2010/main" val="4279767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2967A4-94FB-C3CE-E5B6-B135A597961D}"/>
              </a:ext>
            </a:extLst>
          </p:cNvPr>
          <p:cNvSpPr>
            <a:spLocks noGrp="1"/>
          </p:cNvSpPr>
          <p:nvPr>
            <p:ph idx="1"/>
          </p:nvPr>
        </p:nvSpPr>
        <p:spPr/>
        <p:txBody>
          <a:bodyPr>
            <a:normAutofit fontScale="25000" lnSpcReduction="20000"/>
          </a:bodyPr>
          <a:lstStyle/>
          <a:p>
            <a:pPr marL="0" indent="0">
              <a:buNone/>
            </a:pPr>
            <a:r>
              <a:rPr lang="en-IN" sz="9600" dirty="0">
                <a:latin typeface="Times New Roman" panose="02020603050405020304" pitchFamily="18" charset="0"/>
                <a:cs typeface="Times New Roman" panose="02020603050405020304" pitchFamily="18" charset="0"/>
              </a:rPr>
              <a:t>1. </a:t>
            </a:r>
            <a:r>
              <a:rPr lang="en-IN" sz="9600" b="1" dirty="0">
                <a:latin typeface="Times New Roman" panose="02020603050405020304" pitchFamily="18" charset="0"/>
                <a:cs typeface="Times New Roman" panose="02020603050405020304" pitchFamily="18" charset="0"/>
              </a:rPr>
              <a:t>Covert Full Member</a:t>
            </a:r>
            <a:r>
              <a:rPr lang="en-IN" sz="9600" dirty="0">
                <a:latin typeface="Times New Roman" panose="02020603050405020304" pitchFamily="18" charset="0"/>
                <a:cs typeface="Times New Roman" panose="02020603050405020304" pitchFamily="18" charset="0"/>
              </a:rPr>
              <a:t>:  </a:t>
            </a:r>
            <a:r>
              <a:rPr lang="en-IN" sz="8000" dirty="0">
                <a:latin typeface="Times New Roman" panose="02020603050405020304" pitchFamily="18" charset="0"/>
                <a:cs typeface="Times New Roman" panose="02020603050405020304" pitchFamily="18" charset="0"/>
              </a:rPr>
              <a:t>In such setting, the researcher becomes a full member of the group in which the study is done. He/she takes part in all the activities of the group, but his/her identity as a researcher is not disclosed</a:t>
            </a:r>
            <a:r>
              <a:rPr lang="en-IN" sz="9600" dirty="0">
                <a:latin typeface="Times New Roman" panose="02020603050405020304" pitchFamily="18" charset="0"/>
                <a:cs typeface="Times New Roman" panose="02020603050405020304" pitchFamily="18" charset="0"/>
              </a:rPr>
              <a:t>.</a:t>
            </a:r>
          </a:p>
          <a:p>
            <a:pPr marL="0" indent="0">
              <a:buNone/>
            </a:pPr>
            <a:r>
              <a:rPr lang="en-IN" sz="9600" dirty="0">
                <a:latin typeface="Times New Roman" panose="02020603050405020304" pitchFamily="18" charset="0"/>
                <a:cs typeface="Times New Roman" panose="02020603050405020304" pitchFamily="18" charset="0"/>
              </a:rPr>
              <a:t>2.</a:t>
            </a:r>
            <a:r>
              <a:rPr lang="en-IN" sz="9600" b="1" dirty="0">
                <a:latin typeface="Times New Roman" panose="02020603050405020304" pitchFamily="18" charset="0"/>
                <a:cs typeface="Times New Roman" panose="02020603050405020304" pitchFamily="18" charset="0"/>
              </a:rPr>
              <a:t> Overt Full Member</a:t>
            </a:r>
            <a:r>
              <a:rPr lang="en-IN" sz="9600" dirty="0">
                <a:latin typeface="Times New Roman" panose="02020603050405020304" pitchFamily="18" charset="0"/>
                <a:cs typeface="Times New Roman" panose="02020603050405020304" pitchFamily="18" charset="0"/>
              </a:rPr>
              <a:t>: </a:t>
            </a:r>
            <a:r>
              <a:rPr lang="en-IN" sz="8000" dirty="0">
                <a:latin typeface="Times New Roman" panose="02020603050405020304" pitchFamily="18" charset="0"/>
                <a:cs typeface="Times New Roman" panose="02020603050405020304" pitchFamily="18" charset="0"/>
              </a:rPr>
              <a:t>Here, the researcher takes full membership of the group disclosing his/her identity as a researcher. </a:t>
            </a:r>
          </a:p>
          <a:p>
            <a:pPr marL="0" indent="0">
              <a:buNone/>
            </a:pPr>
            <a:r>
              <a:rPr lang="en-IN" sz="9600" dirty="0">
                <a:latin typeface="Times New Roman" panose="02020603050405020304" pitchFamily="18" charset="0"/>
                <a:cs typeface="Times New Roman" panose="02020603050405020304" pitchFamily="18" charset="0"/>
              </a:rPr>
              <a:t>3. </a:t>
            </a:r>
            <a:r>
              <a:rPr lang="en-IN" sz="9600" b="1" dirty="0">
                <a:latin typeface="Times New Roman" panose="02020603050405020304" pitchFamily="18" charset="0"/>
                <a:cs typeface="Times New Roman" panose="02020603050405020304" pitchFamily="18" charset="0"/>
              </a:rPr>
              <a:t>Participant Observer</a:t>
            </a:r>
            <a:r>
              <a:rPr lang="en-IN" sz="9600" dirty="0">
                <a:latin typeface="Times New Roman" panose="02020603050405020304" pitchFamily="18" charset="0"/>
                <a:cs typeface="Times New Roman" panose="02020603050405020304" pitchFamily="18" charset="0"/>
              </a:rPr>
              <a:t>: </a:t>
            </a:r>
            <a:r>
              <a:rPr lang="en-IN" sz="8000" dirty="0">
                <a:latin typeface="Times New Roman" panose="02020603050405020304" pitchFamily="18" charset="0"/>
                <a:cs typeface="Times New Roman" panose="02020603050405020304" pitchFamily="18" charset="0"/>
              </a:rPr>
              <a:t>Here, the researcher participates in the researched group’s major activities but not as a full member.</a:t>
            </a:r>
          </a:p>
          <a:p>
            <a:pPr marL="0" indent="0">
              <a:buNone/>
            </a:pPr>
            <a:r>
              <a:rPr lang="en-IN" sz="9600" dirty="0">
                <a:latin typeface="Times New Roman" panose="02020603050405020304" pitchFamily="18" charset="0"/>
                <a:cs typeface="Times New Roman" panose="02020603050405020304" pitchFamily="18" charset="0"/>
              </a:rPr>
              <a:t>4. </a:t>
            </a:r>
            <a:r>
              <a:rPr lang="en-IN" sz="9600" b="1" dirty="0">
                <a:latin typeface="Times New Roman" panose="02020603050405020304" pitchFamily="18" charset="0"/>
                <a:cs typeface="Times New Roman" panose="02020603050405020304" pitchFamily="18" charset="0"/>
              </a:rPr>
              <a:t>Partially Participating Observer</a:t>
            </a:r>
            <a:r>
              <a:rPr lang="en-IN" sz="9600" dirty="0">
                <a:latin typeface="Times New Roman" panose="02020603050405020304" pitchFamily="18" charset="0"/>
                <a:cs typeface="Times New Roman" panose="02020603050405020304" pitchFamily="18" charset="0"/>
              </a:rPr>
              <a:t>: </a:t>
            </a:r>
            <a:r>
              <a:rPr lang="en-IN" sz="8000" dirty="0">
                <a:latin typeface="Times New Roman" panose="02020603050405020304" pitchFamily="18" charset="0"/>
                <a:cs typeface="Times New Roman" panose="02020603050405020304" pitchFamily="18" charset="0"/>
              </a:rPr>
              <a:t>Here, the researcher participates in group’s core activities to gather information. However, he/she also takes part</a:t>
            </a:r>
          </a:p>
          <a:p>
            <a:pPr marL="0" indent="0">
              <a:buNone/>
            </a:pPr>
            <a:r>
              <a:rPr lang="en-IN" sz="9600" dirty="0">
                <a:latin typeface="Times New Roman" panose="02020603050405020304" pitchFamily="18" charset="0"/>
                <a:cs typeface="Times New Roman" panose="02020603050405020304" pitchFamily="18" charset="0"/>
              </a:rPr>
              <a:t>5. </a:t>
            </a:r>
            <a:r>
              <a:rPr lang="en-IN" sz="9600" b="1" dirty="0">
                <a:latin typeface="Times New Roman" panose="02020603050405020304" pitchFamily="18" charset="0"/>
                <a:cs typeface="Times New Roman" panose="02020603050405020304" pitchFamily="18" charset="0"/>
              </a:rPr>
              <a:t>Minimally Participating Observer</a:t>
            </a:r>
            <a:r>
              <a:rPr lang="en-IN" sz="9600" dirty="0">
                <a:solidFill>
                  <a:srgbClr val="FF0000"/>
                </a:solidFill>
                <a:latin typeface="Times New Roman" panose="02020603050405020304" pitchFamily="18" charset="0"/>
                <a:cs typeface="Times New Roman" panose="02020603050405020304" pitchFamily="18" charset="0"/>
              </a:rPr>
              <a:t>:</a:t>
            </a:r>
            <a:r>
              <a:rPr lang="en-IN" sz="9600" dirty="0">
                <a:latin typeface="Times New Roman" panose="02020603050405020304" pitchFamily="18" charset="0"/>
                <a:cs typeface="Times New Roman" panose="02020603050405020304" pitchFamily="18" charset="0"/>
              </a:rPr>
              <a:t> </a:t>
            </a:r>
            <a:r>
              <a:rPr lang="en-IN" sz="8000" dirty="0">
                <a:latin typeface="Times New Roman" panose="02020603050405020304" pitchFamily="18" charset="0"/>
                <a:cs typeface="Times New Roman" panose="02020603050405020304" pitchFamily="18" charset="0"/>
              </a:rPr>
              <a:t>Here, the researcher observes more and participate minimally in group’s core activities. Along with observation, interview and documents become the source of information.</a:t>
            </a:r>
          </a:p>
          <a:p>
            <a:pPr marL="0" indent="0">
              <a:buNone/>
            </a:pPr>
            <a:r>
              <a:rPr lang="en-IN" sz="9600" dirty="0">
                <a:latin typeface="Times New Roman" panose="02020603050405020304" pitchFamily="18" charset="0"/>
                <a:cs typeface="Times New Roman" panose="02020603050405020304" pitchFamily="18" charset="0"/>
              </a:rPr>
              <a:t>6.</a:t>
            </a:r>
            <a:r>
              <a:rPr lang="en-IN" sz="9600" dirty="0">
                <a:solidFill>
                  <a:srgbClr val="FF0000"/>
                </a:solidFill>
                <a:latin typeface="Times New Roman" panose="02020603050405020304" pitchFamily="18" charset="0"/>
                <a:cs typeface="Times New Roman" panose="02020603050405020304" pitchFamily="18" charset="0"/>
              </a:rPr>
              <a:t> </a:t>
            </a:r>
            <a:r>
              <a:rPr lang="en-IN" sz="9600" b="1" dirty="0">
                <a:latin typeface="Times New Roman" panose="02020603050405020304" pitchFamily="18" charset="0"/>
                <a:cs typeface="Times New Roman" panose="02020603050405020304" pitchFamily="18" charset="0"/>
              </a:rPr>
              <a:t>Non-Participating Observer with Interaction</a:t>
            </a:r>
            <a:r>
              <a:rPr lang="en-IN" sz="9600" dirty="0">
                <a:latin typeface="Times New Roman" panose="02020603050405020304" pitchFamily="18" charset="0"/>
                <a:cs typeface="Times New Roman" panose="02020603050405020304" pitchFamily="18" charset="0"/>
              </a:rPr>
              <a:t>: </a:t>
            </a:r>
            <a:r>
              <a:rPr lang="en-IN" sz="8000" dirty="0">
                <a:latin typeface="Times New Roman" panose="02020603050405020304" pitchFamily="18" charset="0"/>
                <a:cs typeface="Times New Roman" panose="02020603050405020304" pitchFamily="18" charset="0"/>
              </a:rPr>
              <a:t>Observes, interact with group members through interviews</a:t>
            </a:r>
            <a:r>
              <a:rPr lang="en-IN" sz="8000" dirty="0"/>
              <a:t>.</a:t>
            </a:r>
          </a:p>
          <a:p>
            <a:pPr marL="0" indent="0">
              <a:buNone/>
            </a:pPr>
            <a:endParaRPr lang="en-IN" dirty="0"/>
          </a:p>
          <a:p>
            <a:pPr marL="0" indent="0">
              <a:buNone/>
            </a:pPr>
            <a:endParaRPr lang="en-IN" dirty="0">
              <a:solidFill>
                <a:srgbClr val="FFC000"/>
              </a:solidFill>
            </a:endParaRPr>
          </a:p>
          <a:p>
            <a:pPr marL="0" indent="0">
              <a:buNone/>
            </a:pPr>
            <a:r>
              <a:rPr lang="en-IN" dirty="0">
                <a:solidFill>
                  <a:srgbClr val="FFC000"/>
                </a:solidFill>
              </a:rPr>
              <a:t> </a:t>
            </a:r>
          </a:p>
          <a:p>
            <a:pPr marL="0" indent="0">
              <a:buNone/>
            </a:pPr>
            <a:endParaRPr lang="en-IN" dirty="0">
              <a:solidFill>
                <a:srgbClr val="FFC000"/>
              </a:solidFill>
            </a:endParaRPr>
          </a:p>
          <a:p>
            <a:pPr marL="0" indent="0">
              <a:buNone/>
            </a:pPr>
            <a:endParaRPr lang="en-IN" dirty="0">
              <a:solidFill>
                <a:srgbClr val="FFC000"/>
              </a:solidFill>
            </a:endParaRPr>
          </a:p>
          <a:p>
            <a:pPr marL="0" indent="0">
              <a:buNone/>
            </a:pPr>
            <a:endParaRPr lang="en-IN" dirty="0"/>
          </a:p>
        </p:txBody>
      </p:sp>
      <p:sp>
        <p:nvSpPr>
          <p:cNvPr id="5" name="Oval 4">
            <a:extLst>
              <a:ext uri="{FF2B5EF4-FFF2-40B4-BE49-F238E27FC236}">
                <a16:creationId xmlns:a16="http://schemas.microsoft.com/office/drawing/2014/main" id="{97658B75-A51B-2BEC-93A6-8BC180BFA8F3}"/>
              </a:ext>
            </a:extLst>
          </p:cNvPr>
          <p:cNvSpPr/>
          <p:nvPr/>
        </p:nvSpPr>
        <p:spPr>
          <a:xfrm>
            <a:off x="1810140" y="251927"/>
            <a:ext cx="7436498" cy="12316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Role of Ethnographer</a:t>
            </a:r>
          </a:p>
        </p:txBody>
      </p:sp>
    </p:spTree>
    <p:extLst>
      <p:ext uri="{BB962C8B-B14F-4D97-AF65-F5344CB8AC3E}">
        <p14:creationId xmlns:p14="http://schemas.microsoft.com/office/powerpoint/2010/main" val="1671944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9172D-13B2-5E07-886D-647F19C1B2ED}"/>
              </a:ext>
            </a:extLst>
          </p:cNvPr>
          <p:cNvSpPr>
            <a:spLocks noGrp="1"/>
          </p:cNvSpPr>
          <p:nvPr>
            <p:ph type="title"/>
          </p:nvPr>
        </p:nvSpPr>
        <p:spPr/>
        <p:txBody>
          <a:bodyPr>
            <a:normAutofit/>
          </a:bodyPr>
          <a:lstStyle/>
          <a:p>
            <a:r>
              <a:rPr lang="en-IN" sz="3200" b="1" dirty="0">
                <a:highlight>
                  <a:srgbClr val="FFFF00"/>
                </a:highlight>
              </a:rPr>
              <a:t>Field Notes:</a:t>
            </a:r>
          </a:p>
        </p:txBody>
      </p:sp>
      <p:sp>
        <p:nvSpPr>
          <p:cNvPr id="3" name="Content Placeholder 2">
            <a:extLst>
              <a:ext uri="{FF2B5EF4-FFF2-40B4-BE49-F238E27FC236}">
                <a16:creationId xmlns:a16="http://schemas.microsoft.com/office/drawing/2014/main" id="{3CF1F1CA-EAED-33E8-5709-9497649E81BB}"/>
              </a:ext>
            </a:extLst>
          </p:cNvPr>
          <p:cNvSpPr>
            <a:spLocks noGrp="1"/>
          </p:cNvSpPr>
          <p:nvPr>
            <p:ph idx="1"/>
          </p:nvPr>
        </p:nvSpPr>
        <p:spPr>
          <a:xfrm>
            <a:off x="838200" y="1380932"/>
            <a:ext cx="10153261" cy="4954554"/>
          </a:xfrm>
        </p:spPr>
        <p:txBody>
          <a:bodyPr/>
          <a:lstStyle/>
          <a:p>
            <a:r>
              <a:rPr lang="en-IN" dirty="0"/>
              <a:t>Field notes are an important aspect of ethnographic research.</a:t>
            </a:r>
          </a:p>
          <a:p>
            <a:r>
              <a:rPr lang="en-IN" dirty="0"/>
              <a:t>As the researcher cannot remember all the observations, interviews and all, so taking field notes help the researcher in future data analysis and reporting.</a:t>
            </a:r>
          </a:p>
          <a:p>
            <a:r>
              <a:rPr lang="en-IN" dirty="0"/>
              <a:t>Along with field notes recorders also can be used. </a:t>
            </a:r>
          </a:p>
          <a:p>
            <a:r>
              <a:rPr lang="en-IN" dirty="0"/>
              <a:t>Types of field notes:</a:t>
            </a:r>
          </a:p>
          <a:p>
            <a:pPr>
              <a:buFont typeface="Wingdings" panose="05000000000000000000" pitchFamily="2" charset="2"/>
              <a:buChar char="v"/>
            </a:pPr>
            <a:r>
              <a:rPr lang="en-IN" sz="2000" dirty="0"/>
              <a:t>Mental Note: Notes taken by the researcher’s memory</a:t>
            </a:r>
          </a:p>
          <a:p>
            <a:pPr>
              <a:buFont typeface="Wingdings" panose="05000000000000000000" pitchFamily="2" charset="2"/>
              <a:buChar char="v"/>
            </a:pPr>
            <a:r>
              <a:rPr lang="en-IN" sz="2000" dirty="0"/>
              <a:t>Jotted Note: Brief notes on pieces of paper or in notebook.</a:t>
            </a:r>
          </a:p>
          <a:p>
            <a:pPr>
              <a:buFont typeface="Wingdings" panose="05000000000000000000" pitchFamily="2" charset="2"/>
              <a:buChar char="v"/>
            </a:pPr>
            <a:r>
              <a:rPr lang="en-IN" sz="2000" dirty="0"/>
              <a:t>Full Field Notes: Detailed notes which are to be prepared as soon as possible.</a:t>
            </a:r>
          </a:p>
          <a:p>
            <a:pPr>
              <a:buFont typeface="Wingdings" panose="05000000000000000000" pitchFamily="2" charset="2"/>
              <a:buChar char="v"/>
            </a:pPr>
            <a:r>
              <a:rPr lang="en-IN" sz="2000" dirty="0"/>
              <a:t>Methodological Notes: Notes on observations about methodological decisions, experiences in the field, and barriers and breakthrough.</a:t>
            </a:r>
          </a:p>
          <a:p>
            <a:pPr>
              <a:buFont typeface="Wingdings" panose="05000000000000000000" pitchFamily="2" charset="2"/>
              <a:buChar char="v"/>
            </a:pPr>
            <a:endParaRPr lang="en-IN" dirty="0"/>
          </a:p>
        </p:txBody>
      </p:sp>
    </p:spTree>
    <p:extLst>
      <p:ext uri="{BB962C8B-B14F-4D97-AF65-F5344CB8AC3E}">
        <p14:creationId xmlns:p14="http://schemas.microsoft.com/office/powerpoint/2010/main" val="3947400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D952DD-DA37-00D5-250B-2120B9DADE7B}"/>
              </a:ext>
            </a:extLst>
          </p:cNvPr>
          <p:cNvSpPr>
            <a:spLocks noGrp="1"/>
          </p:cNvSpPr>
          <p:nvPr>
            <p:ph idx="1"/>
          </p:nvPr>
        </p:nvSpPr>
        <p:spPr>
          <a:xfrm>
            <a:off x="600269" y="895739"/>
            <a:ext cx="10991461" cy="5747657"/>
          </a:xfrm>
        </p:spPr>
        <p:txBody>
          <a:bodyPr>
            <a:noAutofit/>
          </a:bodyPr>
          <a:lstStyle/>
          <a:p>
            <a:r>
              <a:rPr lang="en-US" sz="2000" dirty="0"/>
              <a:t>The ethnography research should provide an ‘authoritative account’ of the group or culture on which the research is undertook.</a:t>
            </a:r>
          </a:p>
          <a:p>
            <a:r>
              <a:rPr lang="en-US" sz="2000" dirty="0"/>
              <a:t>The ethnographer must convince us that he or she has arrived at an account of social reality that has strong claims to truth.</a:t>
            </a:r>
          </a:p>
          <a:p>
            <a:r>
              <a:rPr lang="en-US" sz="2000" dirty="0"/>
              <a:t>It should be a shared framework of facts and interpretations, observations and reflections.</a:t>
            </a:r>
          </a:p>
          <a:p>
            <a:r>
              <a:rPr lang="en-US" sz="2000" dirty="0"/>
              <a:t>Van </a:t>
            </a:r>
            <a:r>
              <a:rPr lang="en-US" sz="2000" dirty="0" err="1"/>
              <a:t>Maanen</a:t>
            </a:r>
            <a:r>
              <a:rPr lang="en-US" sz="2000" dirty="0"/>
              <a:t> has divided ethnographic writings into three types:</a:t>
            </a:r>
          </a:p>
          <a:p>
            <a:r>
              <a:rPr lang="en-US" sz="2000" dirty="0"/>
              <a:t> 1) </a:t>
            </a:r>
            <a:r>
              <a:rPr lang="en-US" sz="2000" b="1" dirty="0"/>
              <a:t>Realist Tales: </a:t>
            </a:r>
            <a:r>
              <a:rPr lang="en-US" sz="2000" dirty="0"/>
              <a:t>Apparently definitive, confident, and dispassionate third-person accounts of a culture and of the </a:t>
            </a:r>
            <a:r>
              <a:rPr lang="en-US" sz="2000" dirty="0" err="1"/>
              <a:t>behaviour</a:t>
            </a:r>
            <a:r>
              <a:rPr lang="en-US" sz="2000" dirty="0"/>
              <a:t> of members of that culture. This is the most prevalent form of ethnographic writing.</a:t>
            </a:r>
          </a:p>
          <a:p>
            <a:r>
              <a:rPr lang="en-US" sz="2000" dirty="0"/>
              <a:t>2) </a:t>
            </a:r>
            <a:r>
              <a:rPr lang="en-US" sz="2000" b="1" dirty="0"/>
              <a:t>Confessional tales: </a:t>
            </a:r>
            <a:r>
              <a:rPr lang="en-US" sz="2000" dirty="0"/>
              <a:t>Personalized accounts in which the ethnographer is fully implicated in the data-gathering and writing-up process. These are more concerned with detailing how research was carried out than with presenting findings.</a:t>
            </a:r>
          </a:p>
          <a:p>
            <a:r>
              <a:rPr lang="en-US" sz="2000" dirty="0"/>
              <a:t>3) </a:t>
            </a:r>
            <a:r>
              <a:rPr lang="en-US" sz="2000" b="1" dirty="0"/>
              <a:t>Impressionist Tales: </a:t>
            </a:r>
            <a:r>
              <a:rPr lang="en-US" sz="2000" dirty="0"/>
              <a:t>Accounts and place a heavy emphasis on ‘words, metaphors, phrasings, etc. related to the studied group as well as fieldwork experiences are also recalled. Stories of dramatic events that provide a representational way of knowing the culture or group is also given emphasis upon. </a:t>
            </a:r>
          </a:p>
        </p:txBody>
      </p:sp>
      <p:sp>
        <p:nvSpPr>
          <p:cNvPr id="4" name="Oval 3">
            <a:extLst>
              <a:ext uri="{FF2B5EF4-FFF2-40B4-BE49-F238E27FC236}">
                <a16:creationId xmlns:a16="http://schemas.microsoft.com/office/drawing/2014/main" id="{BD3ABBD2-23A8-FC38-39E0-B1141C6D2573}"/>
              </a:ext>
            </a:extLst>
          </p:cNvPr>
          <p:cNvSpPr/>
          <p:nvPr/>
        </p:nvSpPr>
        <p:spPr>
          <a:xfrm>
            <a:off x="1912776" y="0"/>
            <a:ext cx="8229600" cy="71845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Writing of Ethnography</a:t>
            </a:r>
            <a:endParaRPr lang="en-IN" sz="3600" dirty="0"/>
          </a:p>
        </p:txBody>
      </p:sp>
    </p:spTree>
    <p:extLst>
      <p:ext uri="{BB962C8B-B14F-4D97-AF65-F5344CB8AC3E}">
        <p14:creationId xmlns:p14="http://schemas.microsoft.com/office/powerpoint/2010/main" val="292471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CF9688-3DE5-8DE6-4ABA-8655D07D0707}"/>
              </a:ext>
            </a:extLst>
          </p:cNvPr>
          <p:cNvSpPr>
            <a:spLocks noGrp="1"/>
          </p:cNvSpPr>
          <p:nvPr>
            <p:ph idx="1"/>
          </p:nvPr>
        </p:nvSpPr>
        <p:spPr/>
        <p:txBody>
          <a:bodyPr/>
          <a:lstStyle/>
          <a:p>
            <a:r>
              <a:rPr lang="en-US" sz="2000" dirty="0"/>
              <a:t>Other types:</a:t>
            </a:r>
          </a:p>
          <a:p>
            <a:r>
              <a:rPr lang="en-US" sz="2000" dirty="0"/>
              <a:t> a) Structured Tales, which links observation of the quotidian but then link  this to wider ‘macro’ issues in society at large.</a:t>
            </a:r>
          </a:p>
          <a:p>
            <a:r>
              <a:rPr lang="en-US" sz="2000" dirty="0"/>
              <a:t>b) Post-structural Tales, which accounts that suggest that reality is a fragile social construction and hence, this ethnography is done by seeing behind the scenes of a manifest reality and suggesting that things are not quite what they seem.</a:t>
            </a:r>
          </a:p>
          <a:p>
            <a:r>
              <a:rPr lang="en-US" sz="2000" dirty="0"/>
              <a:t>3) Advocacy Tales, accounts that are profoundly motivated by a sense that something is wrong and that the ethnographer wants to show it all to see.</a:t>
            </a:r>
          </a:p>
          <a:p>
            <a:endParaRPr lang="en-IN" dirty="0"/>
          </a:p>
        </p:txBody>
      </p:sp>
    </p:spTree>
    <p:extLst>
      <p:ext uri="{BB962C8B-B14F-4D97-AF65-F5344CB8AC3E}">
        <p14:creationId xmlns:p14="http://schemas.microsoft.com/office/powerpoint/2010/main" val="3953802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FEA34-3900-A757-518B-22AAF6FC0D9E}"/>
              </a:ext>
            </a:extLst>
          </p:cNvPr>
          <p:cNvSpPr>
            <a:spLocks noGrp="1"/>
          </p:cNvSpPr>
          <p:nvPr>
            <p:ph idx="1"/>
          </p:nvPr>
        </p:nvSpPr>
        <p:spPr>
          <a:xfrm>
            <a:off x="410547" y="1082350"/>
            <a:ext cx="11504645" cy="5701005"/>
          </a:xfrm>
        </p:spPr>
        <p:txBody>
          <a:bodyPr>
            <a:normAutofit/>
          </a:bodyPr>
          <a:lstStyle/>
          <a:p>
            <a:r>
              <a:rPr lang="en-US" sz="2400" dirty="0"/>
              <a:t>Adler and Adler(2008) have provided a categorization of genres of ethnographic writing:</a:t>
            </a:r>
          </a:p>
          <a:p>
            <a:r>
              <a:rPr lang="en-US" sz="2400" dirty="0"/>
              <a:t>1) </a:t>
            </a:r>
            <a:r>
              <a:rPr lang="en-US" sz="2400" b="1" dirty="0"/>
              <a:t>Classical ethnography: </a:t>
            </a:r>
            <a:r>
              <a:rPr lang="en-US" sz="2400" dirty="0"/>
              <a:t>Realist tales that are accessible and aims to provide a persuasive account of the setting. </a:t>
            </a:r>
            <a:endParaRPr lang="en-US" sz="2400" b="1" dirty="0"/>
          </a:p>
          <a:p>
            <a:r>
              <a:rPr lang="en-US" sz="2400" b="1" dirty="0"/>
              <a:t>2) Mainstream ethnography: </a:t>
            </a:r>
            <a:r>
              <a:rPr lang="en-US" sz="2400" dirty="0"/>
              <a:t>Realist tales but oriented to a wider constituency of social scientists rather than just other qualitative researchers. It tends to be deductive in approach. </a:t>
            </a:r>
          </a:p>
          <a:p>
            <a:r>
              <a:rPr lang="en-US" sz="2400" b="1" dirty="0"/>
              <a:t>3) Postmodern ethnography: </a:t>
            </a:r>
            <a:r>
              <a:rPr lang="en-US" sz="2400" dirty="0"/>
              <a:t>Postmodern ethnographies often take the form of auto-ethnographies, in which the text is heavily personalized  and the overall approach intensely reflexive. </a:t>
            </a:r>
          </a:p>
          <a:p>
            <a:r>
              <a:rPr lang="en-US" sz="2400" b="1" dirty="0"/>
              <a:t>4) Public ethnography: </a:t>
            </a:r>
            <a:r>
              <a:rPr lang="en-US" sz="2400" dirty="0"/>
              <a:t>A form of ethnography that has existed for decades, the public ethnography is written with a general audience in mind. These mainly exist in book format rather than article.</a:t>
            </a:r>
            <a:endParaRPr lang="en-IN" sz="2400" dirty="0"/>
          </a:p>
        </p:txBody>
      </p:sp>
      <p:sp>
        <p:nvSpPr>
          <p:cNvPr id="4" name="Rectangle 3">
            <a:extLst>
              <a:ext uri="{FF2B5EF4-FFF2-40B4-BE49-F238E27FC236}">
                <a16:creationId xmlns:a16="http://schemas.microsoft.com/office/drawing/2014/main" id="{B08E2AB5-F3C8-2932-C7A1-70291814C531}"/>
              </a:ext>
            </a:extLst>
          </p:cNvPr>
          <p:cNvSpPr/>
          <p:nvPr/>
        </p:nvSpPr>
        <p:spPr>
          <a:xfrm>
            <a:off x="2286000" y="74644"/>
            <a:ext cx="7613780" cy="80243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t>Genres of Ethnographic Writing</a:t>
            </a:r>
            <a:endParaRPr lang="en-IN" sz="3200" dirty="0"/>
          </a:p>
        </p:txBody>
      </p:sp>
    </p:spTree>
    <p:extLst>
      <p:ext uri="{BB962C8B-B14F-4D97-AF65-F5344CB8AC3E}">
        <p14:creationId xmlns:p14="http://schemas.microsoft.com/office/powerpoint/2010/main" val="2657911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1176</Words>
  <Application>Microsoft Office PowerPoint</Application>
  <PresentationFormat>Widescreen</PresentationFormat>
  <Paragraphs>72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Field Notes: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Rashmi Saikia</dc:creator>
  <cp:lastModifiedBy>Rashmi Saikia</cp:lastModifiedBy>
  <cp:revision>9</cp:revision>
  <dcterms:created xsi:type="dcterms:W3CDTF">2023-12-13T06:21:09Z</dcterms:created>
  <dcterms:modified xsi:type="dcterms:W3CDTF">2023-12-19T06:40:21Z</dcterms:modified>
</cp:coreProperties>
</file>