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2"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2E6AB-30C9-FBAF-5007-DDB8C29EE9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D140B48-51DD-E8BA-B32C-1E30AEA19C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904237B-9634-7B3A-31EC-C77E26A35D91}"/>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5" name="Footer Placeholder 4">
            <a:extLst>
              <a:ext uri="{FF2B5EF4-FFF2-40B4-BE49-F238E27FC236}">
                <a16:creationId xmlns:a16="http://schemas.microsoft.com/office/drawing/2014/main" id="{37EC017D-41D0-79E2-4D21-AF381704F47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056C81C-28F2-EFC5-E621-58C0BD178E2B}"/>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3517211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2CE87-3AC6-F835-BE42-4424EE2C746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6DCADE6-ABF3-D7C8-B058-B13C1A04EB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17FFFFF-66E9-E9C5-3539-301BC57A6DEC}"/>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5" name="Footer Placeholder 4">
            <a:extLst>
              <a:ext uri="{FF2B5EF4-FFF2-40B4-BE49-F238E27FC236}">
                <a16:creationId xmlns:a16="http://schemas.microsoft.com/office/drawing/2014/main" id="{323E5C8F-82EE-549E-F907-C0F4A96033C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8728A0-192F-CAB2-6162-68BF2A9FD862}"/>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4285301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E10BC8-A878-5045-2E0C-F5B4FB6E3D5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B10EEEF-B3A4-46D2-0BB3-6919E34C09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106CD2A-B74D-3883-0D13-0072031176DF}"/>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5" name="Footer Placeholder 4">
            <a:extLst>
              <a:ext uri="{FF2B5EF4-FFF2-40B4-BE49-F238E27FC236}">
                <a16:creationId xmlns:a16="http://schemas.microsoft.com/office/drawing/2014/main" id="{05AD8ED1-C7FC-0923-3039-66994F9EDEA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8050E38-538C-DCBE-5169-2BAD9389D820}"/>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4146981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755A5-A247-FA68-3B9F-E3D5BADE8B4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009A308-83AC-6A91-64AF-570F37F7A9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7F06DB3-735A-07AC-98A9-BE7F2DFD9B17}"/>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5" name="Footer Placeholder 4">
            <a:extLst>
              <a:ext uri="{FF2B5EF4-FFF2-40B4-BE49-F238E27FC236}">
                <a16:creationId xmlns:a16="http://schemas.microsoft.com/office/drawing/2014/main" id="{9E3FA6DD-3CFB-CC1F-DB72-EBD4A5F01A1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37009F8-4353-43B2-2ED6-499F7DE99309}"/>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3861953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9FB50-112C-7D2C-285D-B8871E5658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90213F5-8780-5AC2-D1F0-968FE46167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A5FA5D-41F8-7459-1177-E48263A61A76}"/>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5" name="Footer Placeholder 4">
            <a:extLst>
              <a:ext uri="{FF2B5EF4-FFF2-40B4-BE49-F238E27FC236}">
                <a16:creationId xmlns:a16="http://schemas.microsoft.com/office/drawing/2014/main" id="{7F65033B-E504-8252-9782-5D6975C6F53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3BC1699-B163-1089-6DB8-49D07C8B0A62}"/>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680638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8F9CC-EB90-C486-948C-0F638E929C1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E9C707F-A6B0-F41D-9958-BB12C847CD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333AE01-782F-5495-9FFF-6B4F389048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6BF3893-97B8-148B-B604-A58426D9DD0E}"/>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6" name="Footer Placeholder 5">
            <a:extLst>
              <a:ext uri="{FF2B5EF4-FFF2-40B4-BE49-F238E27FC236}">
                <a16:creationId xmlns:a16="http://schemas.microsoft.com/office/drawing/2014/main" id="{60405C22-C13E-B388-D583-C9ED3F0FD97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23B1E41-E88D-5CF9-7FF5-869C3E61C5CC}"/>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114261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7F064-00F0-7E34-63C8-40B8CAD848A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A617C67-D8B3-982A-BB7B-F39C4E4FB1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91A2BC-8010-7CF5-7E3D-D1240DF4BB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8056FA8-9AD3-1616-1F0D-75F0E07DA9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BF0A86-6AE4-83B4-505A-6722676769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E2B1210-004B-B1FE-A6C3-6DC441D49A2A}"/>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8" name="Footer Placeholder 7">
            <a:extLst>
              <a:ext uri="{FF2B5EF4-FFF2-40B4-BE49-F238E27FC236}">
                <a16:creationId xmlns:a16="http://schemas.microsoft.com/office/drawing/2014/main" id="{B8D3E304-2A54-6678-8802-1555CE1EABD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1A8FF93-F1EC-B7FF-EB4B-C6FFCF04E0F2}"/>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2507314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46D04-BC0E-BC3B-57C9-B48FB8E80FE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3076232-5646-998D-B8FE-3728B71953A8}"/>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4" name="Footer Placeholder 3">
            <a:extLst>
              <a:ext uri="{FF2B5EF4-FFF2-40B4-BE49-F238E27FC236}">
                <a16:creationId xmlns:a16="http://schemas.microsoft.com/office/drawing/2014/main" id="{3280A0E6-299A-75C3-BDB2-28EF66D25DE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25F3EF9-5E1A-CE97-0F3B-434DFA52B935}"/>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3583351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06FBBC-0A89-ECA4-C7C7-E77323BBD28F}"/>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3" name="Footer Placeholder 2">
            <a:extLst>
              <a:ext uri="{FF2B5EF4-FFF2-40B4-BE49-F238E27FC236}">
                <a16:creationId xmlns:a16="http://schemas.microsoft.com/office/drawing/2014/main" id="{FB34B0A0-5B43-E3FA-3CC4-9C96964A69F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6956D0F0-5563-A92B-CCF5-48D56BF0D80B}"/>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88691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86F88-1F44-8BDE-976E-4CC489CB82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E5EC35F-D3F2-0787-5120-24DAD8DC2D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44B7946-1FC5-8A9E-E288-921B92C475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718BF6-B556-D216-69C5-98C7D3AAA6A3}"/>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6" name="Footer Placeholder 5">
            <a:extLst>
              <a:ext uri="{FF2B5EF4-FFF2-40B4-BE49-F238E27FC236}">
                <a16:creationId xmlns:a16="http://schemas.microsoft.com/office/drawing/2014/main" id="{15359EE8-B638-4F63-4060-9CDE91A8887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96724C3-A215-2C5D-2217-4237066E0517}"/>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1173201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2F30B-CB3F-17B9-8A59-8F92788719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74CE7DC-E057-BD16-EA7B-45CC653642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9BBD2EA-EC07-E8EF-14A0-577747A800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7CE46B-1A2F-86A3-144D-F6C9FCFE54DC}"/>
              </a:ext>
            </a:extLst>
          </p:cNvPr>
          <p:cNvSpPr>
            <a:spLocks noGrp="1"/>
          </p:cNvSpPr>
          <p:nvPr>
            <p:ph type="dt" sz="half" idx="10"/>
          </p:nvPr>
        </p:nvSpPr>
        <p:spPr/>
        <p:txBody>
          <a:bodyPr/>
          <a:lstStyle/>
          <a:p>
            <a:fld id="{890F05DB-7133-41A3-BF24-3451E1083AD2}" type="datetimeFigureOut">
              <a:rPr lang="en-IN" smtClean="0"/>
              <a:t>30-05-2024</a:t>
            </a:fld>
            <a:endParaRPr lang="en-IN"/>
          </a:p>
        </p:txBody>
      </p:sp>
      <p:sp>
        <p:nvSpPr>
          <p:cNvPr id="6" name="Footer Placeholder 5">
            <a:extLst>
              <a:ext uri="{FF2B5EF4-FFF2-40B4-BE49-F238E27FC236}">
                <a16:creationId xmlns:a16="http://schemas.microsoft.com/office/drawing/2014/main" id="{14B59420-B7CB-217A-060E-67C4839DB9A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4789F14-0BCA-9883-808F-F3171C39D63D}"/>
              </a:ext>
            </a:extLst>
          </p:cNvPr>
          <p:cNvSpPr>
            <a:spLocks noGrp="1"/>
          </p:cNvSpPr>
          <p:nvPr>
            <p:ph type="sldNum" sz="quarter" idx="12"/>
          </p:nvPr>
        </p:nvSpPr>
        <p:spPr/>
        <p:txBody>
          <a:bodyPr/>
          <a:lstStyle/>
          <a:p>
            <a:fld id="{C8796BEE-61FD-4C72-B795-4146F97BEBFE}" type="slidenum">
              <a:rPr lang="en-IN" smtClean="0"/>
              <a:t>‹#›</a:t>
            </a:fld>
            <a:endParaRPr lang="en-IN"/>
          </a:p>
        </p:txBody>
      </p:sp>
    </p:spTree>
    <p:extLst>
      <p:ext uri="{BB962C8B-B14F-4D97-AF65-F5344CB8AC3E}">
        <p14:creationId xmlns:p14="http://schemas.microsoft.com/office/powerpoint/2010/main" val="1310999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963F4D-2DD3-2E9E-8429-2F1BD0FE25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C9D4A41-F2D0-7131-57F0-6A944B9367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7E849B8-B9D9-5A3B-8F50-3A7593356E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0F05DB-7133-41A3-BF24-3451E1083AD2}" type="datetimeFigureOut">
              <a:rPr lang="en-IN" smtClean="0"/>
              <a:t>30-05-2024</a:t>
            </a:fld>
            <a:endParaRPr lang="en-IN"/>
          </a:p>
        </p:txBody>
      </p:sp>
      <p:sp>
        <p:nvSpPr>
          <p:cNvPr id="5" name="Footer Placeholder 4">
            <a:extLst>
              <a:ext uri="{FF2B5EF4-FFF2-40B4-BE49-F238E27FC236}">
                <a16:creationId xmlns:a16="http://schemas.microsoft.com/office/drawing/2014/main" id="{279BE1F5-7965-7268-D514-6DEC9424E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84BD07F6-9528-7B4A-D427-F243C3BE9C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796BEE-61FD-4C72-B795-4146F97BEBFE}" type="slidenum">
              <a:rPr lang="en-IN" smtClean="0"/>
              <a:t>‹#›</a:t>
            </a:fld>
            <a:endParaRPr lang="en-IN"/>
          </a:p>
        </p:txBody>
      </p:sp>
    </p:spTree>
    <p:extLst>
      <p:ext uri="{BB962C8B-B14F-4D97-AF65-F5344CB8AC3E}">
        <p14:creationId xmlns:p14="http://schemas.microsoft.com/office/powerpoint/2010/main" val="3444872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D5E2ABC-1393-152F-3B5F-496532D26442}"/>
              </a:ext>
            </a:extLst>
          </p:cNvPr>
          <p:cNvPicPr>
            <a:picLocks noChangeAspect="1"/>
          </p:cNvPicPr>
          <p:nvPr/>
        </p:nvPicPr>
        <p:blipFill>
          <a:blip r:embed="rId2"/>
          <a:stretch>
            <a:fillRect/>
          </a:stretch>
        </p:blipFill>
        <p:spPr>
          <a:xfrm>
            <a:off x="4180911" y="1925502"/>
            <a:ext cx="3139712" cy="2017951"/>
          </a:xfrm>
          <a:prstGeom prst="rect">
            <a:avLst/>
          </a:prstGeom>
        </p:spPr>
      </p:pic>
      <p:sp>
        <p:nvSpPr>
          <p:cNvPr id="5" name="Rectangle 4">
            <a:extLst>
              <a:ext uri="{FF2B5EF4-FFF2-40B4-BE49-F238E27FC236}">
                <a16:creationId xmlns:a16="http://schemas.microsoft.com/office/drawing/2014/main" id="{95046BB3-6E5A-6B5F-69CC-1BD36385E44C}"/>
              </a:ext>
            </a:extLst>
          </p:cNvPr>
          <p:cNvSpPr/>
          <p:nvPr/>
        </p:nvSpPr>
        <p:spPr>
          <a:xfrm>
            <a:off x="1626270" y="4537213"/>
            <a:ext cx="8546841" cy="11010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Case Study and Content Analysis</a:t>
            </a:r>
            <a:endParaRPr lang="en-IN" sz="3600" dirty="0"/>
          </a:p>
        </p:txBody>
      </p:sp>
      <p:pic>
        <p:nvPicPr>
          <p:cNvPr id="2" name="Picture 1">
            <a:extLst>
              <a:ext uri="{FF2B5EF4-FFF2-40B4-BE49-F238E27FC236}">
                <a16:creationId xmlns:a16="http://schemas.microsoft.com/office/drawing/2014/main" id="{09A8BC9D-D812-C288-C906-C6A62AA1F399}"/>
              </a:ext>
            </a:extLst>
          </p:cNvPr>
          <p:cNvPicPr>
            <a:picLocks noChangeAspect="1"/>
          </p:cNvPicPr>
          <p:nvPr/>
        </p:nvPicPr>
        <p:blipFill>
          <a:blip r:embed="rId3"/>
          <a:stretch>
            <a:fillRect/>
          </a:stretch>
        </p:blipFill>
        <p:spPr>
          <a:xfrm>
            <a:off x="291993" y="0"/>
            <a:ext cx="11215397" cy="1670180"/>
          </a:xfrm>
          <a:prstGeom prst="rect">
            <a:avLst/>
          </a:prstGeom>
        </p:spPr>
      </p:pic>
    </p:spTree>
    <p:extLst>
      <p:ext uri="{BB962C8B-B14F-4D97-AF65-F5344CB8AC3E}">
        <p14:creationId xmlns:p14="http://schemas.microsoft.com/office/powerpoint/2010/main" val="838987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0F19A8AF-9658-CF64-A190-D097EB9B1D6E}"/>
              </a:ext>
            </a:extLst>
          </p:cNvPr>
          <p:cNvSpPr/>
          <p:nvPr/>
        </p:nvSpPr>
        <p:spPr>
          <a:xfrm>
            <a:off x="2696547" y="2099388"/>
            <a:ext cx="7053943" cy="120364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200" dirty="0">
                <a:solidFill>
                  <a:srgbClr val="FF0000"/>
                </a:solidFill>
              </a:rPr>
              <a:t>Source: Research Methodology, Alan Bryman</a:t>
            </a:r>
          </a:p>
        </p:txBody>
      </p:sp>
    </p:spTree>
    <p:extLst>
      <p:ext uri="{BB962C8B-B14F-4D97-AF65-F5344CB8AC3E}">
        <p14:creationId xmlns:p14="http://schemas.microsoft.com/office/powerpoint/2010/main" val="204736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63023C-D757-8CE0-5B7C-C5A7E42424AB}"/>
              </a:ext>
            </a:extLst>
          </p:cNvPr>
          <p:cNvSpPr>
            <a:spLocks noGrp="1"/>
          </p:cNvSpPr>
          <p:nvPr>
            <p:ph idx="1"/>
          </p:nvPr>
        </p:nvSpPr>
        <p:spPr>
          <a:xfrm>
            <a:off x="838199" y="1825624"/>
            <a:ext cx="11058331" cy="4789779"/>
          </a:xfrm>
        </p:spPr>
        <p:txBody>
          <a:bodyPr>
            <a:normAutofit/>
          </a:bodyPr>
          <a:lstStyle/>
          <a:p>
            <a:r>
              <a:rPr lang="en-IN" dirty="0"/>
              <a:t>Case study is a research strategy/method within qualitative research.</a:t>
            </a:r>
          </a:p>
          <a:p>
            <a:r>
              <a:rPr lang="en-IN" dirty="0"/>
              <a:t>Case study investigates a phenomena, an individual or a small group of people in a detailed way.</a:t>
            </a:r>
          </a:p>
          <a:p>
            <a:r>
              <a:rPr lang="en-IN" dirty="0"/>
              <a:t>As case study is undertook on a small sample, it can conduct an in-depth analysis of the researched individuals/group/or any phenomena.</a:t>
            </a:r>
          </a:p>
          <a:p>
            <a:r>
              <a:rPr lang="en-IN" dirty="0"/>
              <a:t>Case studies often involve multiple sources of data, such as interviews, observations, documents, and other relevant materials, to provide a holistic view of the case under investigation.</a:t>
            </a:r>
          </a:p>
          <a:p>
            <a:r>
              <a:rPr lang="en-IN" dirty="0"/>
              <a:t>This method is particularly useful for exploring unique or context-specific situations.</a:t>
            </a:r>
          </a:p>
          <a:p>
            <a:endParaRPr lang="en-IN" dirty="0"/>
          </a:p>
          <a:p>
            <a:endParaRPr lang="en-IN" dirty="0"/>
          </a:p>
        </p:txBody>
      </p:sp>
      <p:sp>
        <p:nvSpPr>
          <p:cNvPr id="4" name="Rectangle 3">
            <a:extLst>
              <a:ext uri="{FF2B5EF4-FFF2-40B4-BE49-F238E27FC236}">
                <a16:creationId xmlns:a16="http://schemas.microsoft.com/office/drawing/2014/main" id="{7464B618-448B-4F97-5FC3-B3DB1D6C8F13}"/>
              </a:ext>
            </a:extLst>
          </p:cNvPr>
          <p:cNvSpPr/>
          <p:nvPr/>
        </p:nvSpPr>
        <p:spPr>
          <a:xfrm>
            <a:off x="2783633" y="317144"/>
            <a:ext cx="6120881"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Case Study</a:t>
            </a:r>
          </a:p>
        </p:txBody>
      </p:sp>
    </p:spTree>
    <p:extLst>
      <p:ext uri="{BB962C8B-B14F-4D97-AF65-F5344CB8AC3E}">
        <p14:creationId xmlns:p14="http://schemas.microsoft.com/office/powerpoint/2010/main" val="3028640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69C24B4-BE34-43D0-2B51-A54B1BE3D484}"/>
              </a:ext>
            </a:extLst>
          </p:cNvPr>
          <p:cNvSpPr/>
          <p:nvPr/>
        </p:nvSpPr>
        <p:spPr>
          <a:xfrm>
            <a:off x="2015412" y="223837"/>
            <a:ext cx="7016621"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200" b="1" dirty="0"/>
              <a:t>Steps in conducting Case Study</a:t>
            </a:r>
          </a:p>
        </p:txBody>
      </p:sp>
      <p:sp>
        <p:nvSpPr>
          <p:cNvPr id="7" name="Rectangle 6">
            <a:extLst>
              <a:ext uri="{FF2B5EF4-FFF2-40B4-BE49-F238E27FC236}">
                <a16:creationId xmlns:a16="http://schemas.microsoft.com/office/drawing/2014/main" id="{1E754ECE-70FA-1CF8-4D75-6FAA50D73A0B}"/>
              </a:ext>
            </a:extLst>
          </p:cNvPr>
          <p:cNvSpPr/>
          <p:nvPr/>
        </p:nvSpPr>
        <p:spPr>
          <a:xfrm>
            <a:off x="2397967" y="1334276"/>
            <a:ext cx="6176866" cy="5878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Identify the Research Question</a:t>
            </a:r>
          </a:p>
        </p:txBody>
      </p:sp>
      <p:sp>
        <p:nvSpPr>
          <p:cNvPr id="8" name="Rectangle 7">
            <a:extLst>
              <a:ext uri="{FF2B5EF4-FFF2-40B4-BE49-F238E27FC236}">
                <a16:creationId xmlns:a16="http://schemas.microsoft.com/office/drawing/2014/main" id="{900DEBD6-E800-29CC-1034-F8CF18831C61}"/>
              </a:ext>
            </a:extLst>
          </p:cNvPr>
          <p:cNvSpPr/>
          <p:nvPr/>
        </p:nvSpPr>
        <p:spPr>
          <a:xfrm>
            <a:off x="2397967" y="1978088"/>
            <a:ext cx="6176866" cy="48519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Select the Case</a:t>
            </a:r>
          </a:p>
        </p:txBody>
      </p:sp>
      <p:sp>
        <p:nvSpPr>
          <p:cNvPr id="9" name="Rectangle 8">
            <a:extLst>
              <a:ext uri="{FF2B5EF4-FFF2-40B4-BE49-F238E27FC236}">
                <a16:creationId xmlns:a16="http://schemas.microsoft.com/office/drawing/2014/main" id="{73EA66E5-4AF6-50B1-FB55-B89FAB14EC08}"/>
              </a:ext>
            </a:extLst>
          </p:cNvPr>
          <p:cNvSpPr/>
          <p:nvPr/>
        </p:nvSpPr>
        <p:spPr>
          <a:xfrm>
            <a:off x="2397966" y="2514600"/>
            <a:ext cx="6176865" cy="48519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Define the Scope and Boundaries</a:t>
            </a:r>
          </a:p>
        </p:txBody>
      </p:sp>
      <p:sp>
        <p:nvSpPr>
          <p:cNvPr id="10" name="Rectangle 9">
            <a:extLst>
              <a:ext uri="{FF2B5EF4-FFF2-40B4-BE49-F238E27FC236}">
                <a16:creationId xmlns:a16="http://schemas.microsoft.com/office/drawing/2014/main" id="{C68BAF6B-0C60-8575-DE54-6EB0CA35AD2B}"/>
              </a:ext>
            </a:extLst>
          </p:cNvPr>
          <p:cNvSpPr/>
          <p:nvPr/>
        </p:nvSpPr>
        <p:spPr>
          <a:xfrm>
            <a:off x="2397966" y="3079101"/>
            <a:ext cx="6176864" cy="48519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Conduct Literature Review</a:t>
            </a:r>
          </a:p>
        </p:txBody>
      </p:sp>
      <p:sp>
        <p:nvSpPr>
          <p:cNvPr id="11" name="Rectangle 10">
            <a:extLst>
              <a:ext uri="{FF2B5EF4-FFF2-40B4-BE49-F238E27FC236}">
                <a16:creationId xmlns:a16="http://schemas.microsoft.com/office/drawing/2014/main" id="{06D10C8A-DB48-781C-372A-B08E56EC7065}"/>
              </a:ext>
            </a:extLst>
          </p:cNvPr>
          <p:cNvSpPr/>
          <p:nvPr/>
        </p:nvSpPr>
        <p:spPr>
          <a:xfrm>
            <a:off x="2397966" y="3648365"/>
            <a:ext cx="6176864" cy="48519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Choose Data Collection Methods</a:t>
            </a:r>
          </a:p>
        </p:txBody>
      </p:sp>
      <p:sp>
        <p:nvSpPr>
          <p:cNvPr id="12" name="Rectangle 11">
            <a:extLst>
              <a:ext uri="{FF2B5EF4-FFF2-40B4-BE49-F238E27FC236}">
                <a16:creationId xmlns:a16="http://schemas.microsoft.com/office/drawing/2014/main" id="{60A5E958-D55B-1101-B515-9CDCC9985A9E}"/>
              </a:ext>
            </a:extLst>
          </p:cNvPr>
          <p:cNvSpPr/>
          <p:nvPr/>
        </p:nvSpPr>
        <p:spPr>
          <a:xfrm>
            <a:off x="2397966" y="4217629"/>
            <a:ext cx="6176864" cy="48519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Develop a Data Collection Plan</a:t>
            </a:r>
          </a:p>
        </p:txBody>
      </p:sp>
      <p:sp>
        <p:nvSpPr>
          <p:cNvPr id="13" name="Rectangle 12">
            <a:extLst>
              <a:ext uri="{FF2B5EF4-FFF2-40B4-BE49-F238E27FC236}">
                <a16:creationId xmlns:a16="http://schemas.microsoft.com/office/drawing/2014/main" id="{AEE040F1-8E74-D61A-46D5-7D0851856FEA}"/>
              </a:ext>
            </a:extLst>
          </p:cNvPr>
          <p:cNvSpPr/>
          <p:nvPr/>
        </p:nvSpPr>
        <p:spPr>
          <a:xfrm>
            <a:off x="2397965" y="4786893"/>
            <a:ext cx="6176863" cy="48519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Collect Data</a:t>
            </a:r>
          </a:p>
        </p:txBody>
      </p:sp>
      <p:sp>
        <p:nvSpPr>
          <p:cNvPr id="14" name="Rectangle 13">
            <a:extLst>
              <a:ext uri="{FF2B5EF4-FFF2-40B4-BE49-F238E27FC236}">
                <a16:creationId xmlns:a16="http://schemas.microsoft.com/office/drawing/2014/main" id="{B6500C05-90F7-1499-D0EA-9AD255A7A5F6}"/>
              </a:ext>
            </a:extLst>
          </p:cNvPr>
          <p:cNvSpPr/>
          <p:nvPr/>
        </p:nvSpPr>
        <p:spPr>
          <a:xfrm>
            <a:off x="2397965" y="5323405"/>
            <a:ext cx="6176862" cy="40559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Organize and Analyse Data</a:t>
            </a:r>
          </a:p>
        </p:txBody>
      </p:sp>
      <p:sp>
        <p:nvSpPr>
          <p:cNvPr id="15" name="Rectangle 14">
            <a:extLst>
              <a:ext uri="{FF2B5EF4-FFF2-40B4-BE49-F238E27FC236}">
                <a16:creationId xmlns:a16="http://schemas.microsoft.com/office/drawing/2014/main" id="{0C23D7A0-62B0-B931-6F64-19E78864CF2A}"/>
              </a:ext>
            </a:extLst>
          </p:cNvPr>
          <p:cNvSpPr/>
          <p:nvPr/>
        </p:nvSpPr>
        <p:spPr>
          <a:xfrm>
            <a:off x="2397965" y="5780314"/>
            <a:ext cx="6176862" cy="40559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Write the Case Study Report</a:t>
            </a:r>
          </a:p>
        </p:txBody>
      </p:sp>
    </p:spTree>
    <p:extLst>
      <p:ext uri="{BB962C8B-B14F-4D97-AF65-F5344CB8AC3E}">
        <p14:creationId xmlns:p14="http://schemas.microsoft.com/office/powerpoint/2010/main" val="3078274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A06341-47F1-297E-FF24-D0E3334340F4}"/>
              </a:ext>
            </a:extLst>
          </p:cNvPr>
          <p:cNvSpPr>
            <a:spLocks noGrp="1"/>
          </p:cNvSpPr>
          <p:nvPr>
            <p:ph idx="1"/>
          </p:nvPr>
        </p:nvSpPr>
        <p:spPr/>
        <p:txBody>
          <a:bodyPr/>
          <a:lstStyle/>
          <a:p>
            <a:r>
              <a:rPr lang="en-IN" dirty="0"/>
              <a:t>Provides in-depth understanding</a:t>
            </a:r>
          </a:p>
          <a:p>
            <a:r>
              <a:rPr lang="en-IN" dirty="0"/>
              <a:t>Examines real-life context</a:t>
            </a:r>
          </a:p>
          <a:p>
            <a:r>
              <a:rPr lang="en-IN" dirty="0"/>
              <a:t>Provides a holistic perspective</a:t>
            </a:r>
          </a:p>
          <a:p>
            <a:r>
              <a:rPr lang="en-IN" dirty="0"/>
              <a:t>Applicability to unique and rare situations</a:t>
            </a:r>
          </a:p>
          <a:p>
            <a:r>
              <a:rPr lang="en-IN" dirty="0"/>
              <a:t>Flexibility in data-collection</a:t>
            </a:r>
          </a:p>
          <a:p>
            <a:r>
              <a:rPr lang="en-IN" dirty="0"/>
              <a:t>Theory development</a:t>
            </a:r>
          </a:p>
          <a:p>
            <a:r>
              <a:rPr lang="en-IN" dirty="0"/>
              <a:t>Qualitative engagement with participants and stakeholders </a:t>
            </a:r>
          </a:p>
        </p:txBody>
      </p:sp>
      <p:sp>
        <p:nvSpPr>
          <p:cNvPr id="4" name="Rectangle 3">
            <a:extLst>
              <a:ext uri="{FF2B5EF4-FFF2-40B4-BE49-F238E27FC236}">
                <a16:creationId xmlns:a16="http://schemas.microsoft.com/office/drawing/2014/main" id="{B2CCDA98-918F-C100-DC75-0B447B329718}"/>
              </a:ext>
            </a:extLst>
          </p:cNvPr>
          <p:cNvSpPr/>
          <p:nvPr/>
        </p:nvSpPr>
        <p:spPr>
          <a:xfrm>
            <a:off x="1604865" y="223837"/>
            <a:ext cx="8966719"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Advantages of Case Study</a:t>
            </a:r>
          </a:p>
        </p:txBody>
      </p:sp>
    </p:spTree>
    <p:extLst>
      <p:ext uri="{BB962C8B-B14F-4D97-AF65-F5344CB8AC3E}">
        <p14:creationId xmlns:p14="http://schemas.microsoft.com/office/powerpoint/2010/main" val="2895656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D19805-AA26-5BBF-DDA6-164249ABADD6}"/>
              </a:ext>
            </a:extLst>
          </p:cNvPr>
          <p:cNvSpPr/>
          <p:nvPr/>
        </p:nvSpPr>
        <p:spPr>
          <a:xfrm>
            <a:off x="1492898" y="139959"/>
            <a:ext cx="852818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Disadvantages of Case Study</a:t>
            </a:r>
          </a:p>
        </p:txBody>
      </p:sp>
      <p:sp>
        <p:nvSpPr>
          <p:cNvPr id="6" name="Content Placeholder 5">
            <a:extLst>
              <a:ext uri="{FF2B5EF4-FFF2-40B4-BE49-F238E27FC236}">
                <a16:creationId xmlns:a16="http://schemas.microsoft.com/office/drawing/2014/main" id="{D32EDD10-DEA2-4619-92BB-2D8F24955DC1}"/>
              </a:ext>
            </a:extLst>
          </p:cNvPr>
          <p:cNvSpPr>
            <a:spLocks noGrp="1"/>
          </p:cNvSpPr>
          <p:nvPr>
            <p:ph idx="1"/>
          </p:nvPr>
        </p:nvSpPr>
        <p:spPr/>
        <p:txBody>
          <a:bodyPr>
            <a:normAutofit/>
          </a:bodyPr>
          <a:lstStyle/>
          <a:p>
            <a:r>
              <a:rPr lang="en-US" dirty="0"/>
              <a:t>Limited Generalizability</a:t>
            </a:r>
          </a:p>
          <a:p>
            <a:r>
              <a:rPr lang="en-US" dirty="0"/>
              <a:t>Potential for Bias</a:t>
            </a:r>
          </a:p>
          <a:p>
            <a:r>
              <a:rPr lang="en-US" dirty="0"/>
              <a:t>Difficulty in Replication</a:t>
            </a:r>
          </a:p>
          <a:p>
            <a:r>
              <a:rPr lang="en-US" dirty="0"/>
              <a:t>Time-Consuming</a:t>
            </a:r>
          </a:p>
          <a:p>
            <a:r>
              <a:rPr lang="en-US" dirty="0"/>
              <a:t>Ethical Concerns</a:t>
            </a:r>
          </a:p>
          <a:p>
            <a:r>
              <a:rPr lang="en-US" dirty="0"/>
              <a:t>Difficulty in Quantifying Results</a:t>
            </a:r>
          </a:p>
          <a:p>
            <a:r>
              <a:rPr lang="en-US" dirty="0"/>
              <a:t>Risk of Misinterpretation</a:t>
            </a:r>
          </a:p>
        </p:txBody>
      </p:sp>
    </p:spTree>
    <p:extLst>
      <p:ext uri="{BB962C8B-B14F-4D97-AF65-F5344CB8AC3E}">
        <p14:creationId xmlns:p14="http://schemas.microsoft.com/office/powerpoint/2010/main" val="3830015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246964-7FBE-E8FD-DCCC-12F55CD626E3}"/>
              </a:ext>
            </a:extLst>
          </p:cNvPr>
          <p:cNvSpPr>
            <a:spLocks noGrp="1"/>
          </p:cNvSpPr>
          <p:nvPr>
            <p:ph idx="1"/>
          </p:nvPr>
        </p:nvSpPr>
        <p:spPr>
          <a:xfrm>
            <a:off x="838200" y="1380931"/>
            <a:ext cx="10515600" cy="4796032"/>
          </a:xfrm>
        </p:spPr>
        <p:txBody>
          <a:bodyPr>
            <a:normAutofit/>
          </a:bodyPr>
          <a:lstStyle/>
          <a:p>
            <a:r>
              <a:rPr lang="en-US" dirty="0"/>
              <a:t>Content analysis is an approach to the analysis of documents and texts that seeks to quantify content in terms of predetermined categories and in a systematic and replicable manner</a:t>
            </a:r>
          </a:p>
          <a:p>
            <a:r>
              <a:rPr lang="en-US" dirty="0"/>
              <a:t>Semiotics: The study/science of signs, the analysis of documents and other phenomena that emphasizes the importance of seeking out the deeper meaning of those phenomena. </a:t>
            </a:r>
          </a:p>
          <a:p>
            <a:r>
              <a:rPr lang="en-US" dirty="0"/>
              <a:t>• Ethnographic content analysis: A term employed by Altheide (1996) to refer to an approach to documents that emphasizes the role of the investigator in the construction of the meaning of and in texts. It is also sometimes referred to as qualitative content analysis.</a:t>
            </a:r>
          </a:p>
          <a:p>
            <a:r>
              <a:rPr lang="en-US" dirty="0"/>
              <a:t>Thus, content analysis can be both quantitative and qualitative.</a:t>
            </a:r>
          </a:p>
          <a:p>
            <a:endParaRPr lang="en-IN" dirty="0"/>
          </a:p>
          <a:p>
            <a:endParaRPr lang="en-IN" dirty="0"/>
          </a:p>
        </p:txBody>
      </p:sp>
      <p:sp>
        <p:nvSpPr>
          <p:cNvPr id="4" name="Rectangle 3">
            <a:extLst>
              <a:ext uri="{FF2B5EF4-FFF2-40B4-BE49-F238E27FC236}">
                <a16:creationId xmlns:a16="http://schemas.microsoft.com/office/drawing/2014/main" id="{DD9DB38E-3B3D-1E46-7C93-D8ABFEE8387B}"/>
              </a:ext>
            </a:extLst>
          </p:cNvPr>
          <p:cNvSpPr/>
          <p:nvPr/>
        </p:nvSpPr>
        <p:spPr>
          <a:xfrm>
            <a:off x="1884784" y="307909"/>
            <a:ext cx="8136294"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Content Analysis</a:t>
            </a:r>
          </a:p>
        </p:txBody>
      </p:sp>
    </p:spTree>
    <p:extLst>
      <p:ext uri="{BB962C8B-B14F-4D97-AF65-F5344CB8AC3E}">
        <p14:creationId xmlns:p14="http://schemas.microsoft.com/office/powerpoint/2010/main" val="39809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D5F0724-5A8D-3E4E-2A3A-AC794C3C0DB4}"/>
              </a:ext>
            </a:extLst>
          </p:cNvPr>
          <p:cNvSpPr/>
          <p:nvPr/>
        </p:nvSpPr>
        <p:spPr>
          <a:xfrm>
            <a:off x="2062065" y="223837"/>
            <a:ext cx="7744408"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FF00"/>
                </a:solidFill>
              </a:rPr>
              <a:t>Basic Steps in Content Analysis:</a:t>
            </a:r>
          </a:p>
        </p:txBody>
      </p:sp>
      <p:sp>
        <p:nvSpPr>
          <p:cNvPr id="5" name="Rectangle 4">
            <a:extLst>
              <a:ext uri="{FF2B5EF4-FFF2-40B4-BE49-F238E27FC236}">
                <a16:creationId xmlns:a16="http://schemas.microsoft.com/office/drawing/2014/main" id="{37CA5832-08B9-DFE7-2B3F-C4AB576E9D66}"/>
              </a:ext>
            </a:extLst>
          </p:cNvPr>
          <p:cNvSpPr/>
          <p:nvPr/>
        </p:nvSpPr>
        <p:spPr>
          <a:xfrm>
            <a:off x="3184848" y="1311164"/>
            <a:ext cx="5822303" cy="6251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Research Questions to which content analysis is suited</a:t>
            </a:r>
          </a:p>
        </p:txBody>
      </p:sp>
      <p:sp>
        <p:nvSpPr>
          <p:cNvPr id="6" name="Rectangle 5">
            <a:extLst>
              <a:ext uri="{FF2B5EF4-FFF2-40B4-BE49-F238E27FC236}">
                <a16:creationId xmlns:a16="http://schemas.microsoft.com/office/drawing/2014/main" id="{F0DB4543-09C3-83B5-A96C-416AFDE2D20B}"/>
              </a:ext>
            </a:extLst>
          </p:cNvPr>
          <p:cNvSpPr/>
          <p:nvPr/>
        </p:nvSpPr>
        <p:spPr>
          <a:xfrm>
            <a:off x="3184848" y="2024743"/>
            <a:ext cx="5822303" cy="5505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Find Contents to analyse</a:t>
            </a:r>
          </a:p>
        </p:txBody>
      </p:sp>
      <p:sp>
        <p:nvSpPr>
          <p:cNvPr id="7" name="Rectangle 6">
            <a:extLst>
              <a:ext uri="{FF2B5EF4-FFF2-40B4-BE49-F238E27FC236}">
                <a16:creationId xmlns:a16="http://schemas.microsoft.com/office/drawing/2014/main" id="{34641BE9-2E24-D03E-F831-EDD196EBBEE5}"/>
              </a:ext>
            </a:extLst>
          </p:cNvPr>
          <p:cNvSpPr/>
          <p:nvPr/>
        </p:nvSpPr>
        <p:spPr>
          <a:xfrm>
            <a:off x="3184848" y="2663678"/>
            <a:ext cx="5822303" cy="5505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Create Code Categories</a:t>
            </a:r>
          </a:p>
        </p:txBody>
      </p:sp>
      <p:sp>
        <p:nvSpPr>
          <p:cNvPr id="8" name="Rectangle 7">
            <a:extLst>
              <a:ext uri="{FF2B5EF4-FFF2-40B4-BE49-F238E27FC236}">
                <a16:creationId xmlns:a16="http://schemas.microsoft.com/office/drawing/2014/main" id="{1C76992D-E502-C877-4164-B214F6908C0C}"/>
              </a:ext>
            </a:extLst>
          </p:cNvPr>
          <p:cNvSpPr/>
          <p:nvPr/>
        </p:nvSpPr>
        <p:spPr>
          <a:xfrm>
            <a:off x="3184848" y="3302613"/>
            <a:ext cx="5822302" cy="55050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Assign Codes to the text</a:t>
            </a:r>
          </a:p>
        </p:txBody>
      </p:sp>
      <p:sp>
        <p:nvSpPr>
          <p:cNvPr id="9" name="Rectangle 8">
            <a:extLst>
              <a:ext uri="{FF2B5EF4-FFF2-40B4-BE49-F238E27FC236}">
                <a16:creationId xmlns:a16="http://schemas.microsoft.com/office/drawing/2014/main" id="{8D667661-C854-DE68-9157-A82B4EF7A560}"/>
              </a:ext>
            </a:extLst>
          </p:cNvPr>
          <p:cNvSpPr/>
          <p:nvPr/>
        </p:nvSpPr>
        <p:spPr>
          <a:xfrm>
            <a:off x="3184848" y="3941549"/>
            <a:ext cx="5822302" cy="55050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Draw conclusions and inferences</a:t>
            </a:r>
          </a:p>
        </p:txBody>
      </p:sp>
    </p:spTree>
    <p:extLst>
      <p:ext uri="{BB962C8B-B14F-4D97-AF65-F5344CB8AC3E}">
        <p14:creationId xmlns:p14="http://schemas.microsoft.com/office/powerpoint/2010/main" val="3214579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58F93C-6589-F543-5290-45B0958F0247}"/>
              </a:ext>
            </a:extLst>
          </p:cNvPr>
          <p:cNvSpPr>
            <a:spLocks noGrp="1"/>
          </p:cNvSpPr>
          <p:nvPr>
            <p:ph idx="1"/>
          </p:nvPr>
        </p:nvSpPr>
        <p:spPr>
          <a:xfrm>
            <a:off x="838200" y="1825624"/>
            <a:ext cx="10957560" cy="4603167"/>
          </a:xfrm>
        </p:spPr>
        <p:txBody>
          <a:bodyPr>
            <a:normAutofit fontScale="92500" lnSpcReduction="10000"/>
          </a:bodyPr>
          <a:lstStyle/>
          <a:p>
            <a:r>
              <a:rPr lang="en-US" dirty="0"/>
              <a:t>Content analysis is a very </a:t>
            </a:r>
            <a:r>
              <a:rPr lang="en-US" b="1" dirty="0"/>
              <a:t>transparent research method</a:t>
            </a:r>
            <a:r>
              <a:rPr lang="en-US" dirty="0"/>
              <a:t>. The coding scheme and the sampling procedures can be clearly set out so that replications and follow-up studies are feasible.</a:t>
            </a:r>
          </a:p>
          <a:p>
            <a:r>
              <a:rPr lang="en-US" dirty="0"/>
              <a:t>It can allow a certain amount of longitudinal analysis with relative ease. </a:t>
            </a:r>
          </a:p>
          <a:p>
            <a:r>
              <a:rPr lang="en-US" dirty="0"/>
              <a:t>Content analysis is often referred to </a:t>
            </a:r>
            <a:r>
              <a:rPr lang="en-US" b="1" dirty="0" err="1"/>
              <a:t>favourably</a:t>
            </a:r>
            <a:r>
              <a:rPr lang="en-US" b="1" dirty="0"/>
              <a:t> as an unobtrusive method </a:t>
            </a:r>
            <a:r>
              <a:rPr lang="en-US" dirty="0"/>
              <a:t>as it does not entail participants in a study having to take the researcher into account.</a:t>
            </a:r>
          </a:p>
          <a:p>
            <a:r>
              <a:rPr lang="en-US" dirty="0"/>
              <a:t>It is a </a:t>
            </a:r>
            <a:r>
              <a:rPr lang="en-US" b="1" dirty="0"/>
              <a:t>highly flexible method</a:t>
            </a:r>
            <a:r>
              <a:rPr lang="en-US" dirty="0"/>
              <a:t>. It can be applied to a wide variety of different kinds of unstructured textual information.</a:t>
            </a:r>
          </a:p>
          <a:p>
            <a:pPr marL="0" indent="0">
              <a:buNone/>
            </a:pPr>
            <a:r>
              <a:rPr lang="en-US" dirty="0"/>
              <a:t>• Content analysis can </a:t>
            </a:r>
            <a:r>
              <a:rPr lang="en-US" b="1" dirty="0"/>
              <a:t>allow information to be generated about social groups to which it is difficult to gain access. </a:t>
            </a:r>
            <a:r>
              <a:rPr lang="en-US" dirty="0"/>
              <a:t>For instance, top level ministers, military personnel etc.</a:t>
            </a:r>
          </a:p>
          <a:p>
            <a:endParaRPr lang="en-IN" dirty="0"/>
          </a:p>
        </p:txBody>
      </p:sp>
      <p:sp>
        <p:nvSpPr>
          <p:cNvPr id="4" name="Rectangle 3">
            <a:extLst>
              <a:ext uri="{FF2B5EF4-FFF2-40B4-BE49-F238E27FC236}">
                <a16:creationId xmlns:a16="http://schemas.microsoft.com/office/drawing/2014/main" id="{307831DB-7C1D-18CA-3CC2-4ADA42A5CC8C}"/>
              </a:ext>
            </a:extLst>
          </p:cNvPr>
          <p:cNvSpPr/>
          <p:nvPr/>
        </p:nvSpPr>
        <p:spPr>
          <a:xfrm>
            <a:off x="1287624" y="429208"/>
            <a:ext cx="9461241"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Advantages of Content Analysis</a:t>
            </a:r>
          </a:p>
        </p:txBody>
      </p:sp>
    </p:spTree>
    <p:extLst>
      <p:ext uri="{BB962C8B-B14F-4D97-AF65-F5344CB8AC3E}">
        <p14:creationId xmlns:p14="http://schemas.microsoft.com/office/powerpoint/2010/main" val="3050938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49DF21-D50E-9E51-D8BF-D1CB9FA453F7}"/>
              </a:ext>
            </a:extLst>
          </p:cNvPr>
          <p:cNvSpPr>
            <a:spLocks noGrp="1"/>
          </p:cNvSpPr>
          <p:nvPr>
            <p:ph idx="1"/>
          </p:nvPr>
        </p:nvSpPr>
        <p:spPr>
          <a:xfrm>
            <a:off x="219457" y="1268962"/>
            <a:ext cx="11777472" cy="5495732"/>
          </a:xfrm>
        </p:spPr>
        <p:txBody>
          <a:bodyPr>
            <a:normAutofit/>
          </a:bodyPr>
          <a:lstStyle/>
          <a:p>
            <a:r>
              <a:rPr lang="en-IN" sz="2400" dirty="0"/>
              <a:t>A content analysis depends mostly on how the person/s doing the same. Some considerations like authenticity, credibility, ad representativeness etc. are very important to be in a good content analysis(Scott,1990). Hence, content analysis has more possibility to get wrong way if these things are not minded.</a:t>
            </a:r>
          </a:p>
          <a:p>
            <a:r>
              <a:rPr lang="en-US" sz="2400" dirty="0"/>
              <a:t> It is almost impossible to devise coding manuals that do not entail some interpretation on the part of coders. </a:t>
            </a:r>
          </a:p>
          <a:p>
            <a:r>
              <a:rPr lang="en-US" sz="2400" dirty="0"/>
              <a:t>Particular problems are likely to arise when the aim is to impute latent rather than manifest content. For instance, social phenomena are difficult to code, which may not be manifested.</a:t>
            </a:r>
          </a:p>
          <a:p>
            <a:r>
              <a:rPr lang="en-US" sz="2400" dirty="0"/>
              <a:t> It is difficult to ascertain the answers to ‘why?’ questions through content analysis more specifically in quantitative content analysis, where in qualitative content analysis researcher is more or less able to shed light on ‘why’ questions to some extent.</a:t>
            </a:r>
          </a:p>
          <a:p>
            <a:r>
              <a:rPr lang="en-US" sz="2400" dirty="0"/>
              <a:t> Content analytic studies are sometimes accused of being atheoretical. The emphasis in content analysis on measurement can easily and unwittingly result in an accent being placed on what is measurable rather than on what is theoretically significant or important.</a:t>
            </a:r>
          </a:p>
          <a:p>
            <a:endParaRPr lang="en-US" sz="2400" dirty="0"/>
          </a:p>
          <a:p>
            <a:endParaRPr lang="en-US" dirty="0"/>
          </a:p>
          <a:p>
            <a:endParaRPr lang="en-US" dirty="0"/>
          </a:p>
          <a:p>
            <a:endParaRPr lang="en-US" dirty="0"/>
          </a:p>
          <a:p>
            <a:endParaRPr lang="en-IN" dirty="0"/>
          </a:p>
          <a:p>
            <a:endParaRPr lang="en-IN" dirty="0"/>
          </a:p>
        </p:txBody>
      </p:sp>
      <p:sp>
        <p:nvSpPr>
          <p:cNvPr id="4" name="Rectangle 3">
            <a:extLst>
              <a:ext uri="{FF2B5EF4-FFF2-40B4-BE49-F238E27FC236}">
                <a16:creationId xmlns:a16="http://schemas.microsoft.com/office/drawing/2014/main" id="{AA0F66CE-C731-B3FF-FADF-A0DCF6FB38E7}"/>
              </a:ext>
            </a:extLst>
          </p:cNvPr>
          <p:cNvSpPr/>
          <p:nvPr/>
        </p:nvSpPr>
        <p:spPr>
          <a:xfrm>
            <a:off x="1707501" y="93306"/>
            <a:ext cx="8976049"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Disadvantages of Content Analysis</a:t>
            </a:r>
          </a:p>
        </p:txBody>
      </p:sp>
    </p:spTree>
    <p:extLst>
      <p:ext uri="{BB962C8B-B14F-4D97-AF65-F5344CB8AC3E}">
        <p14:creationId xmlns:p14="http://schemas.microsoft.com/office/powerpoint/2010/main" val="734131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697</Words>
  <Application>Microsoft Office PowerPoint</Application>
  <PresentationFormat>Widescreen</PresentationFormat>
  <Paragraphs>61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Rashmi Saikia</dc:creator>
  <cp:lastModifiedBy>Rashmi Saikia</cp:lastModifiedBy>
  <cp:revision>12</cp:revision>
  <dcterms:created xsi:type="dcterms:W3CDTF">2023-12-19T06:53:17Z</dcterms:created>
  <dcterms:modified xsi:type="dcterms:W3CDTF">2024-05-30T06:25:35Z</dcterms:modified>
</cp:coreProperties>
</file>