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sldIdLst>
    <p:sldId id="256" r:id="rId2"/>
    <p:sldId id="257" r:id="rId3"/>
    <p:sldId id="269" r:id="rId4"/>
    <p:sldId id="270" r:id="rId5"/>
    <p:sldId id="258" r:id="rId6"/>
    <p:sldId id="266" r:id="rId7"/>
    <p:sldId id="259" r:id="rId8"/>
    <p:sldId id="262" r:id="rId9"/>
    <p:sldId id="263" r:id="rId10"/>
    <p:sldId id="264" r:id="rId11"/>
    <p:sldId id="267" r:id="rId12"/>
    <p:sldId id="272" r:id="rId13"/>
    <p:sldId id="260" r:id="rId14"/>
    <p:sldId id="261" r:id="rId15"/>
    <p:sldId id="273" r:id="rId16"/>
    <p:sldId id="274" r:id="rId17"/>
    <p:sldId id="275" r:id="rId18"/>
    <p:sldId id="276" r:id="rId19"/>
    <p:sldId id="277" r:id="rId20"/>
    <p:sldId id="271" r:id="rId21"/>
    <p:sldId id="268"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668"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96DFF08F-DC6B-4601-B491-B0F83F6DD2DA}" type="datetimeFigureOut">
              <a:rPr lang="en-US" dirty="0"/>
              <a:t>11/13/2024</a:t>
            </a:fld>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FAB73BC-B049-4115-A692-8D63A059BFB8}" type="slidenum">
              <a:rPr lang="en-US" dirty="0"/>
              <a:t>‹#›</a:t>
            </a:fld>
            <a:endParaRPr lang="en-US" dirty="0"/>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dirty="0"/>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11/13/2024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11/13/2024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11/13/2024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t>11/13/2024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11/13/2024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11/13/2024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96DFF08F-DC6B-4601-B491-B0F83F6DD2DA}" type="datetimeFigureOut">
              <a:rPr lang="en-US" dirty="0"/>
              <a:pPr/>
              <a:t>11/13/2024</a:t>
            </a:fld>
            <a:endParaRPr lang="en-US"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litcharts.com/lit/the-color-purple/characters/nettie" TargetMode="External"/><Relationship Id="rId2" Type="http://schemas.openxmlformats.org/officeDocument/2006/relationships/hyperlink" Target="https://www.litcharts.com/lit/the-color-purple/characters/celie" TargetMode="External"/><Relationship Id="rId1" Type="http://schemas.openxmlformats.org/officeDocument/2006/relationships/slideLayout" Target="../slideLayouts/slideLayout2.xml"/><Relationship Id="rId4" Type="http://schemas.openxmlformats.org/officeDocument/2006/relationships/hyperlink" Target="https://www.litcharts.com/lit/the-color-purple/characters"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www.britannica.com/place/California-state" TargetMode="External"/><Relationship Id="rId7" Type="http://schemas.openxmlformats.org/officeDocument/2006/relationships/hyperlink" Target="https://www.britannica.com/topic/rape-crime" TargetMode="External"/><Relationship Id="rId2" Type="http://schemas.openxmlformats.org/officeDocument/2006/relationships/hyperlink" Target="https://www.britannica.com/art/epistolary-novel" TargetMode="External"/><Relationship Id="rId1" Type="http://schemas.openxmlformats.org/officeDocument/2006/relationships/slideLayout" Target="../slideLayouts/slideLayout2.xml"/><Relationship Id="rId6" Type="http://schemas.openxmlformats.org/officeDocument/2006/relationships/hyperlink" Target="https://www.britannica.com/place/Africa" TargetMode="External"/><Relationship Id="rId5" Type="http://schemas.openxmlformats.org/officeDocument/2006/relationships/hyperlink" Target="https://www.britannica.com/place/Georgia-state" TargetMode="External"/><Relationship Id="rId4" Type="http://schemas.openxmlformats.org/officeDocument/2006/relationships/hyperlink" Target="https://www.britannica.com/topic/The-New-York-Times"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gradesaver.com/author/alice-walker" TargetMode="External"/><Relationship Id="rId2" Type="http://schemas.openxmlformats.org/officeDocument/2006/relationships/hyperlink" Target="https://www.gradesaver.com/the-color-purple/study-guide/character-list#nettie"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gradesaver.com/the-color-purple/study-guide/character-list#harpo"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gradesaver.com/the-color-purple/study-guide/character-list#m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en.wikipedia.org/wiki/African_Americans" TargetMode="External"/><Relationship Id="rId7" Type="http://schemas.openxmlformats.org/officeDocument/2006/relationships/hyperlink" Target="https://en.wikipedia.org/wiki/Alice_Walker#cite_note-4" TargetMode="External"/><Relationship Id="rId2" Type="http://schemas.openxmlformats.org/officeDocument/2006/relationships/hyperlink" Target="https://en.wikipedia.org/wiki/Alice_Walker#cite_note-2" TargetMode="External"/><Relationship Id="rId1" Type="http://schemas.openxmlformats.org/officeDocument/2006/relationships/slideLayout" Target="../slideLayouts/slideLayout2.xml"/><Relationship Id="rId6" Type="http://schemas.openxmlformats.org/officeDocument/2006/relationships/hyperlink" Target="https://en.wikipedia.org/wiki/Alice_Walker#cite_note-nba1983-3" TargetMode="External"/><Relationship Id="rId5" Type="http://schemas.openxmlformats.org/officeDocument/2006/relationships/hyperlink" Target="https://en.wikipedia.org/wiki/The_Color_Purple" TargetMode="External"/><Relationship Id="rId4" Type="http://schemas.openxmlformats.org/officeDocument/2006/relationships/hyperlink" Target="https://en.wikipedia.org/wiki/Pulitzer_Prize_for_Fiction"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merriam-webster.com/dictionary/eloquent" TargetMode="External"/><Relationship Id="rId7" Type="http://schemas.openxmlformats.org/officeDocument/2006/relationships/hyperlink" Target="https://www.britannica.com/topic/language" TargetMode="External"/><Relationship Id="rId2" Type="http://schemas.openxmlformats.org/officeDocument/2006/relationships/hyperlink" Target="https://www.britannica.com/topic/feminism" TargetMode="External"/><Relationship Id="rId1" Type="http://schemas.openxmlformats.org/officeDocument/2006/relationships/slideLayout" Target="../slideLayouts/slideLayout2.xml"/><Relationship Id="rId6" Type="http://schemas.openxmlformats.org/officeDocument/2006/relationships/hyperlink" Target="https://www.britannica.com/topic/communication" TargetMode="External"/><Relationship Id="rId5" Type="http://schemas.openxmlformats.org/officeDocument/2006/relationships/hyperlink" Target="https://www.merriam-webster.com/dictionary/vernacular" TargetMode="External"/><Relationship Id="rId4" Type="http://schemas.openxmlformats.org/officeDocument/2006/relationships/hyperlink" Target="https://www.britannica.com/topic/Ebonics"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solidFill>
                  <a:schemeClr val="accent1">
                    <a:lumMod val="50000"/>
                  </a:schemeClr>
                </a:solidFill>
              </a:rPr>
              <a:t>The </a:t>
            </a:r>
            <a:r>
              <a:rPr lang="en-IN" dirty="0" err="1" smtClean="0">
                <a:solidFill>
                  <a:schemeClr val="accent1">
                    <a:lumMod val="50000"/>
                  </a:schemeClr>
                </a:solidFill>
              </a:rPr>
              <a:t>Color</a:t>
            </a:r>
            <a:r>
              <a:rPr lang="en-IN" dirty="0" smtClean="0">
                <a:solidFill>
                  <a:schemeClr val="accent1">
                    <a:lumMod val="50000"/>
                  </a:schemeClr>
                </a:solidFill>
              </a:rPr>
              <a:t> </a:t>
            </a:r>
            <a:r>
              <a:rPr lang="en-IN" dirty="0" smtClean="0">
                <a:solidFill>
                  <a:schemeClr val="accent1">
                    <a:lumMod val="50000"/>
                  </a:schemeClr>
                </a:solidFill>
              </a:rPr>
              <a:t>Purple</a:t>
            </a:r>
            <a:endParaRPr lang="en-IN" dirty="0">
              <a:solidFill>
                <a:schemeClr val="accent1">
                  <a:lumMod val="50000"/>
                </a:schemeClr>
              </a:solidFill>
            </a:endParaRPr>
          </a:p>
        </p:txBody>
      </p:sp>
      <p:sp>
        <p:nvSpPr>
          <p:cNvPr id="3" name="Subtitle 2"/>
          <p:cNvSpPr>
            <a:spLocks noGrp="1"/>
          </p:cNvSpPr>
          <p:nvPr>
            <p:ph type="subTitle" idx="1"/>
          </p:nvPr>
        </p:nvSpPr>
        <p:spPr/>
        <p:txBody>
          <a:bodyPr/>
          <a:lstStyle/>
          <a:p>
            <a:r>
              <a:rPr lang="en-IN" dirty="0" smtClean="0"/>
              <a:t>Class notes</a:t>
            </a:r>
          </a:p>
          <a:p>
            <a:r>
              <a:rPr lang="en-IN" dirty="0" err="1" smtClean="0"/>
              <a:t>Dr.</a:t>
            </a:r>
            <a:r>
              <a:rPr lang="en-IN" dirty="0" smtClean="0"/>
              <a:t> </a:t>
            </a:r>
            <a:r>
              <a:rPr lang="en-IN" dirty="0" err="1" smtClean="0"/>
              <a:t>Madhuleema</a:t>
            </a:r>
            <a:r>
              <a:rPr lang="en-IN" dirty="0" smtClean="0"/>
              <a:t> Chaliha</a:t>
            </a:r>
          </a:p>
          <a:p>
            <a:r>
              <a:rPr lang="en-IN" dirty="0" smtClean="0"/>
              <a:t>Department of English, </a:t>
            </a:r>
            <a:r>
              <a:rPr lang="en-IN" dirty="0" err="1" smtClean="0"/>
              <a:t>Paschim</a:t>
            </a:r>
            <a:r>
              <a:rPr lang="en-IN" dirty="0" smtClean="0"/>
              <a:t> Guwahati </a:t>
            </a:r>
            <a:r>
              <a:rPr lang="en-IN" dirty="0" err="1" smtClean="0"/>
              <a:t>Mahavidyalaya</a:t>
            </a:r>
            <a:r>
              <a:rPr lang="en-IN" dirty="0" smtClean="0"/>
              <a:t>.</a:t>
            </a:r>
            <a:endParaRPr lang="en-IN" dirty="0"/>
          </a:p>
        </p:txBody>
      </p:sp>
    </p:spTree>
    <p:extLst>
      <p:ext uri="{BB962C8B-B14F-4D97-AF65-F5344CB8AC3E}">
        <p14:creationId xmlns:p14="http://schemas.microsoft.com/office/powerpoint/2010/main" val="37715037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9875520" cy="564682"/>
          </a:xfrm>
        </p:spPr>
        <p:txBody>
          <a:bodyPr>
            <a:normAutofit fontScale="90000"/>
          </a:bodyPr>
          <a:lstStyle/>
          <a:p>
            <a:r>
              <a:rPr lang="en-IN" dirty="0" smtClean="0">
                <a:solidFill>
                  <a:schemeClr val="tx1"/>
                </a:solidFill>
              </a:rPr>
              <a:t>Characters</a:t>
            </a:r>
            <a:endParaRPr lang="en-IN" dirty="0">
              <a:solidFill>
                <a:schemeClr val="tx1"/>
              </a:solidFill>
            </a:endParaRPr>
          </a:p>
        </p:txBody>
      </p:sp>
      <p:sp>
        <p:nvSpPr>
          <p:cNvPr id="3" name="Content Placeholder 2"/>
          <p:cNvSpPr>
            <a:spLocks noGrp="1"/>
          </p:cNvSpPr>
          <p:nvPr>
            <p:ph idx="1"/>
          </p:nvPr>
        </p:nvSpPr>
        <p:spPr>
          <a:xfrm>
            <a:off x="1020278" y="1174282"/>
            <a:ext cx="9995593" cy="4921718"/>
          </a:xfrm>
        </p:spPr>
        <p:txBody>
          <a:bodyPr>
            <a:normAutofit lnSpcReduction="10000"/>
          </a:bodyPr>
          <a:lstStyle/>
          <a:p>
            <a:r>
              <a:rPr lang="en-US" b="1" dirty="0" err="1" smtClean="0">
                <a:solidFill>
                  <a:schemeClr val="tx1"/>
                </a:solidFill>
              </a:rPr>
              <a:t>Samuel</a:t>
            </a:r>
            <a:r>
              <a:rPr lang="en-US" dirty="0" err="1" smtClean="0">
                <a:solidFill>
                  <a:schemeClr val="tx1"/>
                </a:solidFill>
              </a:rPr>
              <a:t>A</a:t>
            </a:r>
            <a:r>
              <a:rPr lang="en-US" dirty="0" smtClean="0">
                <a:solidFill>
                  <a:schemeClr val="tx1"/>
                </a:solidFill>
              </a:rPr>
              <a:t> </a:t>
            </a:r>
            <a:r>
              <a:rPr lang="en-US" dirty="0">
                <a:solidFill>
                  <a:schemeClr val="tx1"/>
                </a:solidFill>
              </a:rPr>
              <a:t>reverend, married to Corrine. Kind and good, Samuel adopts two children, Olivia and Adam, who are given to him by Pa (and who turn out to be Celie's children). </a:t>
            </a:r>
            <a:endParaRPr lang="en-US" dirty="0" smtClean="0">
              <a:solidFill>
                <a:schemeClr val="tx1"/>
              </a:solidFill>
            </a:endParaRPr>
          </a:p>
          <a:p>
            <a:r>
              <a:rPr lang="en-US" b="1" dirty="0" err="1" smtClean="0">
                <a:solidFill>
                  <a:schemeClr val="tx1"/>
                </a:solidFill>
              </a:rPr>
              <a:t>Corrine</a:t>
            </a:r>
            <a:r>
              <a:rPr lang="en-US" dirty="0" err="1" smtClean="0">
                <a:solidFill>
                  <a:schemeClr val="tx1"/>
                </a:solidFill>
              </a:rPr>
              <a:t>Samuel's</a:t>
            </a:r>
            <a:r>
              <a:rPr lang="en-US" dirty="0">
                <a:solidFill>
                  <a:schemeClr val="tx1"/>
                </a:solidFill>
              </a:rPr>
              <a:t> wife, Corrine doubts, until just before her death, that Samuel is telling the truth about the children—Corrine believes that Samuel and Nettie had an affair, and that Olivia and Adam are therefore Samuel and…</a:t>
            </a:r>
          </a:p>
          <a:p>
            <a:r>
              <a:rPr lang="en-US" dirty="0" smtClean="0">
                <a:solidFill>
                  <a:schemeClr val="tx1"/>
                </a:solidFill>
              </a:rPr>
              <a:t>Celie and Nettie’s </a:t>
            </a:r>
            <a:r>
              <a:rPr lang="en-US" dirty="0" err="1" smtClean="0">
                <a:solidFill>
                  <a:schemeClr val="tx1"/>
                </a:solidFill>
              </a:rPr>
              <a:t>Mother:After</a:t>
            </a:r>
            <a:r>
              <a:rPr lang="en-US" dirty="0" smtClean="0">
                <a:solidFill>
                  <a:schemeClr val="tx1"/>
                </a:solidFill>
              </a:rPr>
              <a:t> </a:t>
            </a:r>
            <a:r>
              <a:rPr lang="en-US" dirty="0">
                <a:solidFill>
                  <a:schemeClr val="tx1"/>
                </a:solidFill>
              </a:rPr>
              <a:t>the death of her husband who is lynched by a gang of white men, </a:t>
            </a:r>
            <a:r>
              <a:rPr lang="en-US" b="1" dirty="0">
                <a:solidFill>
                  <a:schemeClr val="tx1"/>
                </a:solidFill>
                <a:hlinkClick r:id="rId2"/>
              </a:rPr>
              <a:t>Celie</a:t>
            </a:r>
            <a:r>
              <a:rPr lang="en-US" dirty="0">
                <a:solidFill>
                  <a:schemeClr val="tx1"/>
                </a:solidFill>
              </a:rPr>
              <a:t> and </a:t>
            </a:r>
            <a:r>
              <a:rPr lang="en-US" b="1" dirty="0">
                <a:solidFill>
                  <a:schemeClr val="tx1"/>
                </a:solidFill>
                <a:hlinkClick r:id="rId3"/>
              </a:rPr>
              <a:t>Nettie</a:t>
            </a:r>
            <a:r>
              <a:rPr lang="en-US" dirty="0">
                <a:solidFill>
                  <a:schemeClr val="tx1"/>
                </a:solidFill>
              </a:rPr>
              <a:t>'s mother falls into a deep depression. She eventually marries </a:t>
            </a:r>
            <a:r>
              <a:rPr lang="en-US" b="1" dirty="0">
                <a:solidFill>
                  <a:schemeClr val="tx1"/>
                </a:solidFill>
                <a:hlinkClick r:id="rId4"/>
              </a:rPr>
              <a:t>Pa</a:t>
            </a:r>
            <a:r>
              <a:rPr lang="en-US" dirty="0">
                <a:solidFill>
                  <a:schemeClr val="tx1"/>
                </a:solidFill>
              </a:rPr>
              <a:t>, and never tells the girls that Pa is not their actual father. As she lies depressed in bed, Pa rapes Celie. She dies early in the story</a:t>
            </a:r>
            <a:r>
              <a:rPr lang="en-US" dirty="0" smtClean="0">
                <a:solidFill>
                  <a:schemeClr val="tx1"/>
                </a:solidFill>
              </a:rPr>
              <a:t>.</a:t>
            </a:r>
          </a:p>
          <a:p>
            <a:pPr fontAlgn="base"/>
            <a:r>
              <a:rPr lang="en-US" b="1" dirty="0">
                <a:solidFill>
                  <a:schemeClr val="tx1"/>
                </a:solidFill>
              </a:rPr>
              <a:t>Doris </a:t>
            </a:r>
            <a:r>
              <a:rPr lang="en-US" b="1" dirty="0" err="1" smtClean="0">
                <a:solidFill>
                  <a:schemeClr val="tx1"/>
                </a:solidFill>
              </a:rPr>
              <a:t>Baines</a:t>
            </a:r>
            <a:r>
              <a:rPr lang="en-US" dirty="0" err="1" smtClean="0">
                <a:solidFill>
                  <a:schemeClr val="tx1"/>
                </a:solidFill>
              </a:rPr>
              <a:t>The</a:t>
            </a:r>
            <a:r>
              <a:rPr lang="en-US" dirty="0" smtClean="0">
                <a:solidFill>
                  <a:schemeClr val="tx1"/>
                </a:solidFill>
              </a:rPr>
              <a:t> </a:t>
            </a:r>
            <a:r>
              <a:rPr lang="en-US" dirty="0">
                <a:solidFill>
                  <a:schemeClr val="tx1"/>
                </a:solidFill>
              </a:rPr>
              <a:t>white missionary whom Nettie and Samuel meet on their way to England. Unusually forward thinking for her time, Doris has contributed hugely to communities in Africa as well as helping individuals by sending them to England for their education. She has adopted Harold, the African boy with whom she is traveling, as her grandson. She sees past color and convention and is a key contributor to change.</a:t>
            </a:r>
          </a:p>
          <a:p>
            <a:endParaRPr lang="en-IN" dirty="0">
              <a:solidFill>
                <a:schemeClr val="tx1"/>
              </a:solidFill>
            </a:endParaRPr>
          </a:p>
        </p:txBody>
      </p:sp>
    </p:spTree>
    <p:extLst>
      <p:ext uri="{BB962C8B-B14F-4D97-AF65-F5344CB8AC3E}">
        <p14:creationId xmlns:p14="http://schemas.microsoft.com/office/powerpoint/2010/main" val="7414283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chemeClr val="tx1"/>
                </a:solidFill>
              </a:rPr>
              <a:t>The Colour Purple: Form</a:t>
            </a:r>
            <a:endParaRPr lang="en-IN" dirty="0">
              <a:solidFill>
                <a:schemeClr val="tx1"/>
              </a:solidFill>
            </a:endParaRPr>
          </a:p>
        </p:txBody>
      </p:sp>
      <p:sp>
        <p:nvSpPr>
          <p:cNvPr id="3" name="Content Placeholder 2"/>
          <p:cNvSpPr>
            <a:spLocks noGrp="1"/>
          </p:cNvSpPr>
          <p:nvPr>
            <p:ph idx="1"/>
          </p:nvPr>
        </p:nvSpPr>
        <p:spPr/>
        <p:txBody>
          <a:bodyPr/>
          <a:lstStyle/>
          <a:p>
            <a:r>
              <a:rPr lang="en-US" dirty="0">
                <a:solidFill>
                  <a:schemeClr val="tx1"/>
                </a:solidFill>
              </a:rPr>
              <a:t>An </a:t>
            </a:r>
            <a:r>
              <a:rPr lang="en-US" u="sng" dirty="0">
                <a:solidFill>
                  <a:schemeClr val="tx1"/>
                </a:solidFill>
                <a:hlinkClick r:id="rId2"/>
              </a:rPr>
              <a:t>epistolary novel</a:t>
            </a:r>
            <a:r>
              <a:rPr lang="en-US" dirty="0">
                <a:solidFill>
                  <a:schemeClr val="tx1"/>
                </a:solidFill>
              </a:rPr>
              <a:t> composed of letters written by two sisters, </a:t>
            </a:r>
            <a:r>
              <a:rPr lang="en-US" i="1" dirty="0">
                <a:solidFill>
                  <a:schemeClr val="tx1"/>
                </a:solidFill>
              </a:rPr>
              <a:t>The Color Purple</a:t>
            </a:r>
            <a:r>
              <a:rPr lang="en-US" dirty="0">
                <a:solidFill>
                  <a:schemeClr val="tx1"/>
                </a:solidFill>
              </a:rPr>
              <a:t> took form as Walker was living in a small town in northern </a:t>
            </a:r>
            <a:r>
              <a:rPr lang="en-US" u="sng" dirty="0">
                <a:solidFill>
                  <a:schemeClr val="tx1"/>
                </a:solidFill>
                <a:hlinkClick r:id="rId3"/>
              </a:rPr>
              <a:t>California</a:t>
            </a:r>
            <a:r>
              <a:rPr lang="en-US" dirty="0">
                <a:solidFill>
                  <a:schemeClr val="tx1"/>
                </a:solidFill>
              </a:rPr>
              <a:t>, trying to find the right voice for the novel’s story. In 1983 she told </a:t>
            </a:r>
            <a:r>
              <a:rPr lang="en-US" i="1" u="sng" dirty="0">
                <a:solidFill>
                  <a:schemeClr val="tx1"/>
                </a:solidFill>
                <a:hlinkClick r:id="rId4"/>
              </a:rPr>
              <a:t>The New York Times</a:t>
            </a:r>
            <a:r>
              <a:rPr lang="en-US" dirty="0">
                <a:solidFill>
                  <a:schemeClr val="tx1"/>
                </a:solidFill>
              </a:rPr>
              <a:t> that the letter form worked best because “It was…a way of solving a technical problem of having characters in </a:t>
            </a:r>
            <a:r>
              <a:rPr lang="en-US" u="sng" dirty="0">
                <a:solidFill>
                  <a:schemeClr val="tx1"/>
                </a:solidFill>
                <a:hlinkClick r:id="rId5"/>
              </a:rPr>
              <a:t>Georgia</a:t>
            </a:r>
            <a:r>
              <a:rPr lang="en-US" dirty="0">
                <a:solidFill>
                  <a:schemeClr val="tx1"/>
                </a:solidFill>
              </a:rPr>
              <a:t> and </a:t>
            </a:r>
            <a:r>
              <a:rPr lang="en-US" u="sng" dirty="0">
                <a:solidFill>
                  <a:schemeClr val="tx1"/>
                </a:solidFill>
                <a:hlinkClick r:id="rId6"/>
              </a:rPr>
              <a:t>Africa</a:t>
            </a:r>
            <a:r>
              <a:rPr lang="en-US" dirty="0">
                <a:solidFill>
                  <a:schemeClr val="tx1"/>
                </a:solidFill>
              </a:rPr>
              <a:t>. They never actually get the letters, but that’s beside the point. By writing, they drew closer</a:t>
            </a:r>
            <a:r>
              <a:rPr lang="en-US" dirty="0" smtClean="0">
                <a:solidFill>
                  <a:schemeClr val="tx1"/>
                </a:solidFill>
              </a:rPr>
              <a:t>.”</a:t>
            </a:r>
          </a:p>
          <a:p>
            <a:r>
              <a:rPr lang="en-US" dirty="0" smtClean="0">
                <a:solidFill>
                  <a:schemeClr val="tx1"/>
                </a:solidFill>
              </a:rPr>
              <a:t>Richardson’s </a:t>
            </a:r>
            <a:r>
              <a:rPr lang="en-US" i="1" dirty="0" smtClean="0">
                <a:solidFill>
                  <a:schemeClr val="tx1"/>
                </a:solidFill>
              </a:rPr>
              <a:t>Clarissa</a:t>
            </a:r>
            <a:r>
              <a:rPr lang="en-US" dirty="0" smtClean="0">
                <a:solidFill>
                  <a:schemeClr val="tx1"/>
                </a:solidFill>
              </a:rPr>
              <a:t>;</a:t>
            </a:r>
          </a:p>
          <a:p>
            <a:r>
              <a:rPr lang="en-US" dirty="0">
                <a:solidFill>
                  <a:schemeClr val="tx1"/>
                </a:solidFill>
              </a:rPr>
              <a:t>Celie narrates her life through painfully honest letters to God. These are prompted when her abusive father, Alphonso, warns her, “You better not never tell nobody but God” after he </a:t>
            </a:r>
            <a:r>
              <a:rPr lang="en-US" u="sng" dirty="0">
                <a:solidFill>
                  <a:schemeClr val="tx1"/>
                </a:solidFill>
                <a:hlinkClick r:id="rId7"/>
              </a:rPr>
              <a:t>rapes</a:t>
            </a:r>
            <a:r>
              <a:rPr lang="en-US" dirty="0">
                <a:solidFill>
                  <a:schemeClr val="tx1"/>
                </a:solidFill>
              </a:rPr>
              <a:t> her and she becomes pregnant for a second time at the age of 14.</a:t>
            </a:r>
            <a:endParaRPr lang="en-IN" dirty="0">
              <a:solidFill>
                <a:schemeClr val="tx1"/>
              </a:solidFill>
            </a:endParaRPr>
          </a:p>
        </p:txBody>
      </p:sp>
    </p:spTree>
    <p:extLst>
      <p:ext uri="{BB962C8B-B14F-4D97-AF65-F5344CB8AC3E}">
        <p14:creationId xmlns:p14="http://schemas.microsoft.com/office/powerpoint/2010/main" val="18928418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chemeClr val="tx1"/>
                </a:solidFill>
              </a:rPr>
              <a:t>Form</a:t>
            </a:r>
            <a:endParaRPr lang="en-IN" dirty="0">
              <a:solidFill>
                <a:schemeClr val="tx1"/>
              </a:solidFill>
            </a:endParaRPr>
          </a:p>
        </p:txBody>
      </p:sp>
      <p:sp>
        <p:nvSpPr>
          <p:cNvPr id="3" name="Content Placeholder 2"/>
          <p:cNvSpPr>
            <a:spLocks noGrp="1"/>
          </p:cNvSpPr>
          <p:nvPr>
            <p:ph idx="1"/>
          </p:nvPr>
        </p:nvSpPr>
        <p:spPr>
          <a:xfrm>
            <a:off x="1068404" y="1578543"/>
            <a:ext cx="9947467" cy="4517457"/>
          </a:xfrm>
        </p:spPr>
        <p:txBody>
          <a:bodyPr>
            <a:normAutofit/>
          </a:bodyPr>
          <a:lstStyle/>
          <a:p>
            <a:r>
              <a:rPr lang="en-IN" dirty="0" smtClean="0">
                <a:solidFill>
                  <a:schemeClr val="tx1"/>
                </a:solidFill>
              </a:rPr>
              <a:t>The first line t</a:t>
            </a:r>
            <a:r>
              <a:rPr lang="en-US" dirty="0" smtClean="0">
                <a:solidFill>
                  <a:schemeClr val="tx1"/>
                </a:solidFill>
              </a:rPr>
              <a:t>he </a:t>
            </a:r>
            <a:r>
              <a:rPr lang="en-US" dirty="0">
                <a:solidFill>
                  <a:schemeClr val="tx1"/>
                </a:solidFill>
              </a:rPr>
              <a:t>first line of the novel is the only line of direct speech and the only line which falls outside the framework of the letters written by Celie and </a:t>
            </a:r>
            <a:r>
              <a:rPr lang="en-US" dirty="0">
                <a:solidFill>
                  <a:schemeClr val="tx1"/>
                </a:solidFill>
                <a:hlinkClick r:id="rId2"/>
              </a:rPr>
              <a:t>Nettie</a:t>
            </a:r>
            <a:r>
              <a:rPr lang="en-US" dirty="0">
                <a:solidFill>
                  <a:schemeClr val="tx1"/>
                </a:solidFill>
              </a:rPr>
              <a:t>. The presentation of everything is under Celie's control, although she permits Nettie's letters to present Nettie's perspective. It is never made clear whether or not the first line, spoken by Alfonso, has also been written down by Celie before she starts her letter to God or whether it represents another writer’s hand. If it is Celie's doing, she strangely never repeats this way of recording dialogue. It is also strange that the line is in italics, which is a formal, even academic way of drawing attention to a spoken line. Much more likely, someone else has written the line. Perhaps this is the author, </a:t>
            </a:r>
            <a:r>
              <a:rPr lang="en-US" dirty="0">
                <a:solidFill>
                  <a:schemeClr val="tx1"/>
                </a:solidFill>
                <a:hlinkClick r:id="rId3"/>
              </a:rPr>
              <a:t>Alice Walker</a:t>
            </a:r>
            <a:r>
              <a:rPr lang="en-US" dirty="0">
                <a:solidFill>
                  <a:schemeClr val="tx1"/>
                </a:solidFill>
              </a:rPr>
              <a:t> herself, signaling that she is present in the novel.</a:t>
            </a:r>
            <a:endParaRPr lang="en-IN" dirty="0" smtClean="0">
              <a:solidFill>
                <a:schemeClr val="tx1"/>
              </a:solidFill>
            </a:endParaRPr>
          </a:p>
          <a:p>
            <a:r>
              <a:rPr lang="en-IN" dirty="0" smtClean="0">
                <a:solidFill>
                  <a:schemeClr val="tx1"/>
                </a:solidFill>
              </a:rPr>
              <a:t>The last line </a:t>
            </a:r>
            <a:r>
              <a:rPr lang="en-US" dirty="0">
                <a:solidFill>
                  <a:schemeClr val="tx1"/>
                </a:solidFill>
              </a:rPr>
              <a:t>"I thank everybody in this book for coming. A.W., author and medium." This last line is an admission by the author that she has indeed been present throughout--and so has the audience, the book's readers.</a:t>
            </a:r>
            <a:endParaRPr lang="en-IN" dirty="0">
              <a:solidFill>
                <a:schemeClr val="tx1"/>
              </a:solidFill>
            </a:endParaRPr>
          </a:p>
        </p:txBody>
      </p:sp>
    </p:spTree>
    <p:extLst>
      <p:ext uri="{BB962C8B-B14F-4D97-AF65-F5344CB8AC3E}">
        <p14:creationId xmlns:p14="http://schemas.microsoft.com/office/powerpoint/2010/main" val="20631320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5525" y="394636"/>
            <a:ext cx="10132996" cy="471638"/>
          </a:xfrm>
        </p:spPr>
        <p:txBody>
          <a:bodyPr>
            <a:normAutofit fontScale="90000"/>
          </a:bodyPr>
          <a:lstStyle/>
          <a:p>
            <a:r>
              <a:rPr lang="en-IN" dirty="0" smtClean="0">
                <a:solidFill>
                  <a:schemeClr val="tx1"/>
                </a:solidFill>
              </a:rPr>
              <a:t>Themes and issues</a:t>
            </a:r>
            <a:endParaRPr lang="en-IN" dirty="0">
              <a:solidFill>
                <a:schemeClr val="tx1"/>
              </a:solidFill>
            </a:endParaRPr>
          </a:p>
        </p:txBody>
      </p:sp>
      <p:sp>
        <p:nvSpPr>
          <p:cNvPr id="3" name="Content Placeholder 2"/>
          <p:cNvSpPr>
            <a:spLocks noGrp="1"/>
          </p:cNvSpPr>
          <p:nvPr>
            <p:ph idx="1"/>
          </p:nvPr>
        </p:nvSpPr>
        <p:spPr>
          <a:xfrm>
            <a:off x="885525" y="1010653"/>
            <a:ext cx="10132995" cy="5085347"/>
          </a:xfrm>
        </p:spPr>
        <p:txBody>
          <a:bodyPr>
            <a:normAutofit fontScale="85000" lnSpcReduction="20000"/>
          </a:bodyPr>
          <a:lstStyle/>
          <a:p>
            <a:pPr fontAlgn="ctr"/>
            <a:r>
              <a:rPr lang="en-US" dirty="0" err="1" smtClean="0">
                <a:solidFill>
                  <a:schemeClr val="tx1"/>
                </a:solidFill>
              </a:rPr>
              <a:t>Olinka</a:t>
            </a:r>
            <a:endParaRPr lang="en-US" dirty="0" smtClean="0">
              <a:solidFill>
                <a:schemeClr val="tx1"/>
              </a:solidFill>
            </a:endParaRPr>
          </a:p>
          <a:p>
            <a:pPr fontAlgn="ctr"/>
            <a:r>
              <a:rPr lang="en-US" dirty="0" smtClean="0">
                <a:solidFill>
                  <a:schemeClr val="tx1"/>
                </a:solidFill>
              </a:rPr>
              <a:t>In </a:t>
            </a:r>
            <a:r>
              <a:rPr lang="en-US" dirty="0">
                <a:solidFill>
                  <a:schemeClr val="tx1"/>
                </a:solidFill>
              </a:rPr>
              <a:t>The Color Purple by Alice Walker, the </a:t>
            </a:r>
            <a:r>
              <a:rPr lang="en-US" dirty="0" err="1">
                <a:solidFill>
                  <a:schemeClr val="tx1"/>
                </a:solidFill>
              </a:rPr>
              <a:t>Olinka</a:t>
            </a:r>
            <a:r>
              <a:rPr lang="en-US" dirty="0">
                <a:solidFill>
                  <a:schemeClr val="tx1"/>
                </a:solidFill>
              </a:rPr>
              <a:t> are a tribe of people living on the West coast of Africa who are affected by British colonial rule: </a:t>
            </a:r>
          </a:p>
          <a:p>
            <a:r>
              <a:rPr lang="en-US" dirty="0">
                <a:solidFill>
                  <a:schemeClr val="tx1"/>
                </a:solidFill>
              </a:rPr>
              <a:t> </a:t>
            </a:r>
          </a:p>
          <a:p>
            <a:r>
              <a:rPr lang="en-US" b="1" dirty="0">
                <a:solidFill>
                  <a:schemeClr val="tx1"/>
                </a:solidFill>
              </a:rPr>
              <a:t>Nettie's letters</a:t>
            </a:r>
            <a:endParaRPr lang="en-US" dirty="0">
              <a:solidFill>
                <a:schemeClr val="tx1"/>
              </a:solidFill>
            </a:endParaRPr>
          </a:p>
          <a:p>
            <a:pPr fontAlgn="ctr"/>
            <a:r>
              <a:rPr lang="en-US" dirty="0">
                <a:solidFill>
                  <a:schemeClr val="tx1"/>
                </a:solidFill>
              </a:rPr>
              <a:t>Nettie writes letters to Celie about her experiences with the </a:t>
            </a:r>
            <a:r>
              <a:rPr lang="en-US" dirty="0" err="1">
                <a:solidFill>
                  <a:schemeClr val="tx1"/>
                </a:solidFill>
              </a:rPr>
              <a:t>Olinka</a:t>
            </a:r>
            <a:r>
              <a:rPr lang="en-US" dirty="0">
                <a:solidFill>
                  <a:schemeClr val="tx1"/>
                </a:solidFill>
              </a:rPr>
              <a:t>, </a:t>
            </a:r>
            <a:r>
              <a:rPr lang="en-US" dirty="0" err="1">
                <a:solidFill>
                  <a:schemeClr val="tx1"/>
                </a:solidFill>
              </a:rPr>
              <a:t>including:</a:t>
            </a:r>
            <a:r>
              <a:rPr lang="en-US" b="1" dirty="0" err="1">
                <a:solidFill>
                  <a:schemeClr val="tx1"/>
                </a:solidFill>
              </a:rPr>
              <a:t>The</a:t>
            </a:r>
            <a:r>
              <a:rPr lang="en-US" b="1" dirty="0">
                <a:solidFill>
                  <a:schemeClr val="tx1"/>
                </a:solidFill>
              </a:rPr>
              <a:t> men</a:t>
            </a:r>
            <a:r>
              <a:rPr lang="en-US" dirty="0">
                <a:solidFill>
                  <a:schemeClr val="tx1"/>
                </a:solidFill>
              </a:rPr>
              <a:t>: Nettie notes that the way the men treat women in the </a:t>
            </a:r>
            <a:r>
              <a:rPr lang="en-US" dirty="0" err="1">
                <a:solidFill>
                  <a:schemeClr val="tx1"/>
                </a:solidFill>
              </a:rPr>
              <a:t>Olinka</a:t>
            </a:r>
            <a:r>
              <a:rPr lang="en-US" dirty="0">
                <a:solidFill>
                  <a:schemeClr val="tx1"/>
                </a:solidFill>
              </a:rPr>
              <a:t> village is similar to the abusive treatment she and Celie experienced in Georgia. </a:t>
            </a:r>
          </a:p>
          <a:p>
            <a:r>
              <a:rPr lang="en-US" dirty="0">
                <a:solidFill>
                  <a:schemeClr val="tx1"/>
                </a:solidFill>
              </a:rPr>
              <a:t> </a:t>
            </a:r>
          </a:p>
          <a:p>
            <a:pPr fontAlgn="ctr"/>
            <a:r>
              <a:rPr lang="en-US" b="1" dirty="0">
                <a:solidFill>
                  <a:schemeClr val="tx1"/>
                </a:solidFill>
              </a:rPr>
              <a:t>The villagers</a:t>
            </a:r>
            <a:r>
              <a:rPr lang="en-US" dirty="0">
                <a:solidFill>
                  <a:schemeClr val="tx1"/>
                </a:solidFill>
              </a:rPr>
              <a:t>: The </a:t>
            </a:r>
            <a:r>
              <a:rPr lang="en-US" dirty="0" err="1">
                <a:solidFill>
                  <a:schemeClr val="tx1"/>
                </a:solidFill>
              </a:rPr>
              <a:t>Olinka</a:t>
            </a:r>
            <a:r>
              <a:rPr lang="en-US" dirty="0">
                <a:solidFill>
                  <a:schemeClr val="tx1"/>
                </a:solidFill>
              </a:rPr>
              <a:t> villagers are unaccustomed to seeing African-American missionaries, and crowd around them when they arrive. </a:t>
            </a:r>
          </a:p>
          <a:p>
            <a:r>
              <a:rPr lang="en-US" dirty="0">
                <a:solidFill>
                  <a:schemeClr val="tx1"/>
                </a:solidFill>
              </a:rPr>
              <a:t> </a:t>
            </a:r>
          </a:p>
          <a:p>
            <a:pPr fontAlgn="ctr"/>
            <a:r>
              <a:rPr lang="en-US" b="1" dirty="0">
                <a:solidFill>
                  <a:schemeClr val="tx1"/>
                </a:solidFill>
              </a:rPr>
              <a:t>The cultural barrier</a:t>
            </a:r>
            <a:r>
              <a:rPr lang="en-US" dirty="0">
                <a:solidFill>
                  <a:schemeClr val="tx1"/>
                </a:solidFill>
              </a:rPr>
              <a:t>: The </a:t>
            </a:r>
            <a:r>
              <a:rPr lang="en-US" dirty="0" err="1">
                <a:solidFill>
                  <a:schemeClr val="tx1"/>
                </a:solidFill>
              </a:rPr>
              <a:t>Olinka</a:t>
            </a:r>
            <a:r>
              <a:rPr lang="en-US" dirty="0">
                <a:solidFill>
                  <a:schemeClr val="tx1"/>
                </a:solidFill>
              </a:rPr>
              <a:t> and the English have a large cultural barrier, and both parties give up on communication after an exchange with a white man from an English rubber company. </a:t>
            </a:r>
          </a:p>
          <a:p>
            <a:r>
              <a:rPr lang="en-US" dirty="0">
                <a:solidFill>
                  <a:schemeClr val="tx1"/>
                </a:solidFill>
              </a:rPr>
              <a:t> </a:t>
            </a:r>
          </a:p>
          <a:p>
            <a:endParaRPr lang="en-IN" dirty="0">
              <a:solidFill>
                <a:schemeClr val="tx1"/>
              </a:solidFill>
            </a:endParaRPr>
          </a:p>
        </p:txBody>
      </p:sp>
    </p:spTree>
    <p:extLst>
      <p:ext uri="{BB962C8B-B14F-4D97-AF65-F5344CB8AC3E}">
        <p14:creationId xmlns:p14="http://schemas.microsoft.com/office/powerpoint/2010/main" val="23396091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err="1" smtClean="0">
                <a:solidFill>
                  <a:schemeClr val="tx1"/>
                </a:solidFill>
              </a:rPr>
              <a:t>Olinka</a:t>
            </a:r>
            <a:endParaRPr lang="en-IN" dirty="0">
              <a:solidFill>
                <a:schemeClr val="tx1"/>
              </a:solidFill>
            </a:endParaRPr>
          </a:p>
        </p:txBody>
      </p:sp>
      <p:sp>
        <p:nvSpPr>
          <p:cNvPr id="3" name="Content Placeholder 2"/>
          <p:cNvSpPr>
            <a:spLocks noGrp="1"/>
          </p:cNvSpPr>
          <p:nvPr>
            <p:ph idx="1"/>
          </p:nvPr>
        </p:nvSpPr>
        <p:spPr/>
        <p:txBody>
          <a:bodyPr/>
          <a:lstStyle/>
          <a:p>
            <a:r>
              <a:rPr lang="en-US" b="1" dirty="0">
                <a:solidFill>
                  <a:schemeClr val="tx1"/>
                </a:solidFill>
              </a:rPr>
              <a:t>The </a:t>
            </a:r>
            <a:r>
              <a:rPr lang="en-US" b="1" dirty="0" err="1">
                <a:solidFill>
                  <a:schemeClr val="tx1"/>
                </a:solidFill>
              </a:rPr>
              <a:t>Olinka</a:t>
            </a:r>
            <a:r>
              <a:rPr lang="en-US" b="1" dirty="0">
                <a:solidFill>
                  <a:schemeClr val="tx1"/>
                </a:solidFill>
              </a:rPr>
              <a:t> myth</a:t>
            </a:r>
            <a:endParaRPr lang="en-US" dirty="0">
              <a:solidFill>
                <a:schemeClr val="tx1"/>
              </a:solidFill>
            </a:endParaRPr>
          </a:p>
          <a:p>
            <a:pPr fontAlgn="ctr"/>
            <a:r>
              <a:rPr lang="en-US" dirty="0">
                <a:solidFill>
                  <a:schemeClr val="tx1"/>
                </a:solidFill>
              </a:rPr>
              <a:t>The </a:t>
            </a:r>
            <a:r>
              <a:rPr lang="en-US" dirty="0" err="1">
                <a:solidFill>
                  <a:schemeClr val="tx1"/>
                </a:solidFill>
              </a:rPr>
              <a:t>Olinka</a:t>
            </a:r>
            <a:r>
              <a:rPr lang="en-US" dirty="0">
                <a:solidFill>
                  <a:schemeClr val="tx1"/>
                </a:solidFill>
              </a:rPr>
              <a:t> have a myth that explains why white people seem to want to destroy Black life and culture. They believe that white people were kicked out of Paradise by Black people, and that this cycle of destruction will continue. </a:t>
            </a:r>
          </a:p>
          <a:p>
            <a:r>
              <a:rPr lang="en-US" dirty="0">
                <a:solidFill>
                  <a:schemeClr val="tx1"/>
                </a:solidFill>
              </a:rPr>
              <a:t> </a:t>
            </a:r>
          </a:p>
          <a:p>
            <a:r>
              <a:rPr lang="en-US" b="1" dirty="0">
                <a:solidFill>
                  <a:schemeClr val="tx1"/>
                </a:solidFill>
              </a:rPr>
              <a:t>The </a:t>
            </a:r>
            <a:r>
              <a:rPr lang="en-US" b="1" dirty="0" err="1">
                <a:solidFill>
                  <a:schemeClr val="tx1"/>
                </a:solidFill>
              </a:rPr>
              <a:t>Olinkan</a:t>
            </a:r>
            <a:r>
              <a:rPr lang="en-US" b="1" dirty="0">
                <a:solidFill>
                  <a:schemeClr val="tx1"/>
                </a:solidFill>
              </a:rPr>
              <a:t> cultural transition</a:t>
            </a:r>
            <a:endParaRPr lang="en-US" dirty="0">
              <a:solidFill>
                <a:schemeClr val="tx1"/>
              </a:solidFill>
            </a:endParaRPr>
          </a:p>
          <a:p>
            <a:pPr fontAlgn="ctr"/>
            <a:r>
              <a:rPr lang="en-US" dirty="0">
                <a:solidFill>
                  <a:schemeClr val="tx1"/>
                </a:solidFill>
              </a:rPr>
              <a:t>Adam is upset that </a:t>
            </a:r>
            <a:r>
              <a:rPr lang="en-US" dirty="0" err="1">
                <a:solidFill>
                  <a:schemeClr val="tx1"/>
                </a:solidFill>
              </a:rPr>
              <a:t>Tashi</a:t>
            </a:r>
            <a:r>
              <a:rPr lang="en-US" dirty="0">
                <a:solidFill>
                  <a:schemeClr val="tx1"/>
                </a:solidFill>
              </a:rPr>
              <a:t>, the woman he is in love with, plans to scar her face and undergo female circumcision as part of the </a:t>
            </a:r>
            <a:r>
              <a:rPr lang="en-US" dirty="0" err="1">
                <a:solidFill>
                  <a:schemeClr val="tx1"/>
                </a:solidFill>
              </a:rPr>
              <a:t>Olinkan</a:t>
            </a:r>
            <a:r>
              <a:rPr lang="en-US" dirty="0">
                <a:solidFill>
                  <a:schemeClr val="tx1"/>
                </a:solidFill>
              </a:rPr>
              <a:t> cultural transition from girlhood to womanhood. </a:t>
            </a:r>
          </a:p>
          <a:p>
            <a:r>
              <a:rPr lang="en-US" dirty="0">
                <a:solidFill>
                  <a:schemeClr val="tx1"/>
                </a:solidFill>
              </a:rPr>
              <a:t> </a:t>
            </a:r>
          </a:p>
          <a:p>
            <a:endParaRPr lang="en-IN" dirty="0"/>
          </a:p>
        </p:txBody>
      </p:sp>
    </p:spTree>
    <p:extLst>
      <p:ext uri="{BB962C8B-B14F-4D97-AF65-F5344CB8AC3E}">
        <p14:creationId xmlns:p14="http://schemas.microsoft.com/office/powerpoint/2010/main" val="17784612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0534" y="609600"/>
            <a:ext cx="9747985" cy="593558"/>
          </a:xfrm>
        </p:spPr>
        <p:txBody>
          <a:bodyPr>
            <a:normAutofit fontScale="90000"/>
          </a:bodyPr>
          <a:lstStyle/>
          <a:p>
            <a:r>
              <a:rPr lang="en-IN" dirty="0" smtClean="0">
                <a:solidFill>
                  <a:schemeClr val="tx1"/>
                </a:solidFill>
              </a:rPr>
              <a:t>Themes and twists:</a:t>
            </a:r>
            <a:endParaRPr lang="en-IN" dirty="0">
              <a:solidFill>
                <a:schemeClr val="tx1"/>
              </a:solidFill>
            </a:endParaRPr>
          </a:p>
        </p:txBody>
      </p:sp>
      <p:sp>
        <p:nvSpPr>
          <p:cNvPr id="3" name="Content Placeholder 2"/>
          <p:cNvSpPr>
            <a:spLocks noGrp="1"/>
          </p:cNvSpPr>
          <p:nvPr>
            <p:ph idx="1"/>
          </p:nvPr>
        </p:nvSpPr>
        <p:spPr>
          <a:xfrm>
            <a:off x="1106906" y="1203158"/>
            <a:ext cx="9908966" cy="4892842"/>
          </a:xfrm>
        </p:spPr>
        <p:txBody>
          <a:bodyPr>
            <a:normAutofit lnSpcReduction="10000"/>
          </a:bodyPr>
          <a:lstStyle/>
          <a:p>
            <a:pPr fontAlgn="base"/>
            <a:r>
              <a:rPr lang="en-US" b="1" dirty="0">
                <a:solidFill>
                  <a:schemeClr val="tx1"/>
                </a:solidFill>
              </a:rPr>
              <a:t>God</a:t>
            </a:r>
          </a:p>
          <a:p>
            <a:pPr fontAlgn="base"/>
            <a:r>
              <a:rPr lang="en-US" dirty="0">
                <a:solidFill>
                  <a:schemeClr val="tx1"/>
                </a:solidFill>
              </a:rPr>
              <a:t>As the narrative perspective shifts and develops, so too does Celie's view of God. When Celie writes her first letter to God, we have a very limited idea of what she means by God. At first, God is an abstract, authoritative, and dependable figure to whom Celie can share herself. White </a:t>
            </a:r>
            <a:r>
              <a:rPr lang="en-US" dirty="0" err="1">
                <a:solidFill>
                  <a:schemeClr val="tx1"/>
                </a:solidFill>
              </a:rPr>
              <a:t>white</a:t>
            </a:r>
            <a:r>
              <a:rPr lang="en-US" dirty="0">
                <a:solidFill>
                  <a:schemeClr val="tx1"/>
                </a:solidFill>
              </a:rPr>
              <a:t> skin and a white beard, he will be there for Celie as long as she believes in him. When Celie tells Shug that she will stop writing to God because he does not listen, Shug teaches her something highly significant. Shug does not tell her to imagine a black God instead, nor does Shug simply tell Celie to keep believing anyway because God will return in the way she remembers him. Rather, Shug tells Celie to feel loved by God by being herself. Shug explains that one does not find God in a church but through oneself. This perspective challenges the general view of God in their society, as though God is someone who can be visited or expected to come when called--or as though God is some white old man with a white-grey beard. Shug shows her own love for God by loving the things she has been given. She appreciates the world, from her own sexual ecstasies to the color purple she finds in nature.</a:t>
            </a:r>
          </a:p>
          <a:p>
            <a:endParaRPr lang="en-IN" dirty="0"/>
          </a:p>
        </p:txBody>
      </p:sp>
    </p:spTree>
    <p:extLst>
      <p:ext uri="{BB962C8B-B14F-4D97-AF65-F5344CB8AC3E}">
        <p14:creationId xmlns:p14="http://schemas.microsoft.com/office/powerpoint/2010/main" val="20699045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5899" y="519764"/>
            <a:ext cx="9959741" cy="1013060"/>
          </a:xfrm>
        </p:spPr>
        <p:txBody>
          <a:bodyPr/>
          <a:lstStyle/>
          <a:p>
            <a:r>
              <a:rPr lang="en-IN" dirty="0">
                <a:solidFill>
                  <a:schemeClr val="tx1"/>
                </a:solidFill>
              </a:rPr>
              <a:t>Themes and twists:</a:t>
            </a:r>
            <a:endParaRPr lang="en-IN" dirty="0"/>
          </a:p>
        </p:txBody>
      </p:sp>
      <p:sp>
        <p:nvSpPr>
          <p:cNvPr id="3" name="Content Placeholder 2"/>
          <p:cNvSpPr>
            <a:spLocks noGrp="1"/>
          </p:cNvSpPr>
          <p:nvPr>
            <p:ph idx="1"/>
          </p:nvPr>
        </p:nvSpPr>
        <p:spPr>
          <a:xfrm>
            <a:off x="875899" y="1328286"/>
            <a:ext cx="10139972" cy="4729213"/>
          </a:xfrm>
        </p:spPr>
        <p:txBody>
          <a:bodyPr>
            <a:normAutofit fontScale="77500" lnSpcReduction="20000"/>
          </a:bodyPr>
          <a:lstStyle/>
          <a:p>
            <a:r>
              <a:rPr lang="en-US" dirty="0">
                <a:solidFill>
                  <a:schemeClr val="tx1"/>
                </a:solidFill>
              </a:rPr>
              <a:t>For Celie, God moves from being a person to being something (not someone) inside Celie, a goodness that inspires. Celie learns that she writes from her own view of the world and that every view must be challenged and not taken for granted. Whatever people may think about God, whether the Bible says it or not, Celie learns to find her own meaning in God</a:t>
            </a:r>
            <a:r>
              <a:rPr lang="en-US" dirty="0" smtClean="0">
                <a:solidFill>
                  <a:schemeClr val="tx1"/>
                </a:solidFill>
              </a:rPr>
              <a:t>.</a:t>
            </a:r>
          </a:p>
          <a:p>
            <a:pPr fontAlgn="base"/>
            <a:r>
              <a:rPr lang="en-US" dirty="0" err="1" smtClean="0">
                <a:solidFill>
                  <a:schemeClr val="tx1"/>
                </a:solidFill>
              </a:rPr>
              <a:t>Creativ</a:t>
            </a:r>
            <a:r>
              <a:rPr lang="en-US" dirty="0" smtClean="0">
                <a:solidFill>
                  <a:schemeClr val="tx1"/>
                </a:solidFill>
              </a:rPr>
              <a:t> e expressions : When </a:t>
            </a:r>
            <a:r>
              <a:rPr lang="en-US" dirty="0">
                <a:solidFill>
                  <a:schemeClr val="tx1"/>
                </a:solidFill>
              </a:rPr>
              <a:t>Africans were taken from their homelands to America, they usually were denied education by their slave owners and were not allowed to speak their own languages, instead being forced to speak English. This meant that the slaves had to create their own forms of communication and expression. This is where the African-American oral tradition began, with style and content often rooted in the stories and tales they had grown up with in Africa. They communicated through dance, song, and gesture, passing on their stories of woe and of freedom from one generation to another. In a similar way, although Celie is forced into silence by Alfonso, by writing her letters she engages in creative expression and communication so that her story is received by all her readers. Her example of persistence in writing to God is her way of persistence in being heard, in writing instead of orally. Although she does not realize it at the time, every word she writes is an assertion that she deserves to be heard. Likewise, sister Nettie, who never knows if her letters will reach Celie, writes religiously to her, and their communication is eventually granted to them. This success is an example of the hope in human struggle, providing courage and strength for readers who do not yet feel able to communicate fully with others.</a:t>
            </a:r>
          </a:p>
          <a:p>
            <a:r>
              <a:rPr lang="en-US" dirty="0">
                <a:solidFill>
                  <a:schemeClr val="tx1"/>
                </a:solidFill>
              </a:rPr>
              <a:t>During the novel several characters find their voices and their own expression: Shug </a:t>
            </a:r>
            <a:r>
              <a:rPr lang="en-US" dirty="0" smtClean="0">
                <a:solidFill>
                  <a:schemeClr val="tx1"/>
                </a:solidFill>
              </a:rPr>
              <a:t>,Mary </a:t>
            </a:r>
            <a:r>
              <a:rPr lang="en-US" dirty="0">
                <a:solidFill>
                  <a:schemeClr val="tx1"/>
                </a:solidFill>
              </a:rPr>
              <a:t>Agnes </a:t>
            </a:r>
            <a:r>
              <a:rPr lang="en-US" dirty="0" smtClean="0">
                <a:solidFill>
                  <a:schemeClr val="tx1"/>
                </a:solidFill>
              </a:rPr>
              <a:t>,Celie </a:t>
            </a:r>
            <a:r>
              <a:rPr lang="en-US" dirty="0">
                <a:solidFill>
                  <a:schemeClr val="tx1"/>
                </a:solidFill>
              </a:rPr>
              <a:t>and Sofia start off by making quilts, and Celie eventually runs her own business making pants. Starting small, each enterprise is an example of courage and hard work that pays off in the end.</a:t>
            </a:r>
            <a:r>
              <a:rPr lang="en-US" dirty="0">
                <a:solidFill>
                  <a:schemeClr val="tx1"/>
                </a:solidFill>
              </a:rPr>
              <a:t/>
            </a:r>
            <a:br>
              <a:rPr lang="en-US" dirty="0">
                <a:solidFill>
                  <a:schemeClr val="tx1"/>
                </a:solidFill>
              </a:rPr>
            </a:br>
            <a:endParaRPr lang="en-IN" dirty="0">
              <a:solidFill>
                <a:schemeClr val="tx1"/>
              </a:solidFill>
            </a:endParaRPr>
          </a:p>
        </p:txBody>
      </p:sp>
    </p:spTree>
    <p:extLst>
      <p:ext uri="{BB962C8B-B14F-4D97-AF65-F5344CB8AC3E}">
        <p14:creationId xmlns:p14="http://schemas.microsoft.com/office/powerpoint/2010/main" val="28925161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chemeClr val="tx1"/>
                </a:solidFill>
              </a:rPr>
              <a:t>Themes and Twists:</a:t>
            </a:r>
            <a:endParaRPr lang="en-IN" dirty="0">
              <a:solidFill>
                <a:schemeClr val="tx1"/>
              </a:solidFill>
            </a:endParaRPr>
          </a:p>
        </p:txBody>
      </p:sp>
      <p:sp>
        <p:nvSpPr>
          <p:cNvPr id="3" name="Content Placeholder 2"/>
          <p:cNvSpPr>
            <a:spLocks noGrp="1"/>
          </p:cNvSpPr>
          <p:nvPr>
            <p:ph idx="1"/>
          </p:nvPr>
        </p:nvSpPr>
        <p:spPr/>
        <p:txBody>
          <a:bodyPr/>
          <a:lstStyle/>
          <a:p>
            <a:r>
              <a:rPr lang="en-US" b="1" dirty="0">
                <a:solidFill>
                  <a:schemeClr val="tx1"/>
                </a:solidFill>
              </a:rPr>
              <a:t>Hope for the next generation</a:t>
            </a:r>
          </a:p>
          <a:p>
            <a:endParaRPr lang="en-IN" dirty="0"/>
          </a:p>
        </p:txBody>
      </p:sp>
    </p:spTree>
    <p:extLst>
      <p:ext uri="{BB962C8B-B14F-4D97-AF65-F5344CB8AC3E}">
        <p14:creationId xmlns:p14="http://schemas.microsoft.com/office/powerpoint/2010/main" val="22341096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chemeClr val="tx1"/>
                </a:solidFill>
              </a:rPr>
              <a:t>Female solidarity</a:t>
            </a:r>
            <a:endParaRPr lang="en-IN" dirty="0">
              <a:solidFill>
                <a:schemeClr val="tx1"/>
              </a:solidFill>
            </a:endParaRPr>
          </a:p>
        </p:txBody>
      </p:sp>
      <p:sp>
        <p:nvSpPr>
          <p:cNvPr id="3" name="Content Placeholder 2"/>
          <p:cNvSpPr>
            <a:spLocks noGrp="1"/>
          </p:cNvSpPr>
          <p:nvPr>
            <p:ph idx="1"/>
          </p:nvPr>
        </p:nvSpPr>
        <p:spPr/>
        <p:txBody>
          <a:bodyPr>
            <a:normAutofit fontScale="92500" lnSpcReduction="20000"/>
          </a:bodyPr>
          <a:lstStyle/>
          <a:p>
            <a:pPr fontAlgn="base"/>
            <a:r>
              <a:rPr lang="en-US" dirty="0">
                <a:solidFill>
                  <a:schemeClr val="tx1"/>
                </a:solidFill>
              </a:rPr>
              <a:t>At the start of the novel, the young, black female is presented as about the most vulnerable person in society. Celie epitomizes this female: she is abused and denied a voice by her (supposed) father and then by her husband. Along with the racial prejudice young, black women endure, they also tend to struggle against their black, male counterparts. Sofia always fought her brothers, and we see how she has to fight </a:t>
            </a:r>
            <a:r>
              <a:rPr lang="en-US" dirty="0">
                <a:solidFill>
                  <a:schemeClr val="tx1"/>
                </a:solidFill>
                <a:hlinkClick r:id="rId2"/>
              </a:rPr>
              <a:t>Harpo</a:t>
            </a:r>
            <a:r>
              <a:rPr lang="en-US" dirty="0">
                <a:solidFill>
                  <a:schemeClr val="tx1"/>
                </a:solidFill>
              </a:rPr>
              <a:t> to assert her equality. Likewise, the </a:t>
            </a:r>
            <a:r>
              <a:rPr lang="en-US" dirty="0" err="1">
                <a:solidFill>
                  <a:schemeClr val="tx1"/>
                </a:solidFill>
              </a:rPr>
              <a:t>Olinka</a:t>
            </a:r>
            <a:r>
              <a:rPr lang="en-US" dirty="0">
                <a:solidFill>
                  <a:schemeClr val="tx1"/>
                </a:solidFill>
              </a:rPr>
              <a:t> tribe do not believe in educating their women, and although there are no reports of abuse against women by men in Nettie’s letters, female subservience is unchallenged, and the debasing initiation ceremony continues without contest--except from Nettie and her family. Under such conditions, if they want to change the status quo, these women must stick together against male oppression. In fact, the one time that Celie is too disturbed to sleep is when she betrays Sofia by telling Harpo to beat her; the disloyalty to her fellow female is more than she can bear. Usually, however, there is a strong union of support between one woman and another, and this bonding comes from a need to unbalance the male view of themselves that they have total authority over women in their society.</a:t>
            </a:r>
          </a:p>
          <a:p>
            <a:r>
              <a:rPr lang="en-US" dirty="0"/>
              <a:t/>
            </a:r>
            <a:br>
              <a:rPr lang="en-US" dirty="0"/>
            </a:br>
            <a:endParaRPr lang="en-IN" dirty="0"/>
          </a:p>
        </p:txBody>
      </p:sp>
    </p:spTree>
    <p:extLst>
      <p:ext uri="{BB962C8B-B14F-4D97-AF65-F5344CB8AC3E}">
        <p14:creationId xmlns:p14="http://schemas.microsoft.com/office/powerpoint/2010/main" val="42863501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tx1"/>
                </a:solidFill>
              </a:rPr>
              <a:t>Color</a:t>
            </a:r>
            <a:br>
              <a:rPr lang="en-US" b="1" dirty="0">
                <a:solidFill>
                  <a:schemeClr val="tx1"/>
                </a:solidFill>
              </a:rPr>
            </a:br>
            <a:endParaRPr lang="en-IN" dirty="0">
              <a:solidFill>
                <a:schemeClr val="tx1"/>
              </a:solidFill>
            </a:endParaRPr>
          </a:p>
        </p:txBody>
      </p:sp>
      <p:sp>
        <p:nvSpPr>
          <p:cNvPr id="3" name="Content Placeholder 2"/>
          <p:cNvSpPr>
            <a:spLocks noGrp="1"/>
          </p:cNvSpPr>
          <p:nvPr>
            <p:ph idx="1"/>
          </p:nvPr>
        </p:nvSpPr>
        <p:spPr/>
        <p:txBody>
          <a:bodyPr>
            <a:normAutofit fontScale="92500" lnSpcReduction="10000"/>
          </a:bodyPr>
          <a:lstStyle/>
          <a:p>
            <a:pPr fontAlgn="base"/>
            <a:r>
              <a:rPr lang="en-US" dirty="0" smtClean="0">
                <a:solidFill>
                  <a:schemeClr val="tx1"/>
                </a:solidFill>
              </a:rPr>
              <a:t>Shug </a:t>
            </a:r>
            <a:r>
              <a:rPr lang="en-US" dirty="0">
                <a:solidFill>
                  <a:schemeClr val="tx1"/>
                </a:solidFill>
              </a:rPr>
              <a:t>is often described in colorful terms: she is rouged in the photograph Celie first sees of her and twice wears seductive bright red dresses during the course of Celie’s records. She also gives Celie yellow fabric for her quilt. These bright, exuberant colors are full of energy. Contrastingly, the clothes Celie is able to choose from when she goes shopping with Kate are brown, maroon, or navy blue because Kate doesn’t think </a:t>
            </a:r>
            <a:r>
              <a:rPr lang="en-US" dirty="0">
                <a:solidFill>
                  <a:schemeClr val="tx1"/>
                </a:solidFill>
                <a:hlinkClick r:id="rId2"/>
              </a:rPr>
              <a:t>Mr. ______</a:t>
            </a:r>
            <a:r>
              <a:rPr lang="en-US" dirty="0">
                <a:solidFill>
                  <a:schemeClr val="tx1"/>
                </a:solidFill>
              </a:rPr>
              <a:t> will want to pay for her preferred red or purple because they look "too happy." When Mary Agnes first starts writing her own songs, they are songs about color: "they call me yellow/like yellow be my name." As she tries to find her identity apart from her skin color, Mary Agnes explores the shades of color that lie beneath her skin, in her personality--finding these colors within gives her the voice to sing.</a:t>
            </a:r>
          </a:p>
          <a:p>
            <a:pPr fontAlgn="base"/>
            <a:r>
              <a:rPr lang="en-US" dirty="0">
                <a:solidFill>
                  <a:schemeClr val="tx1"/>
                </a:solidFill>
              </a:rPr>
              <a:t>When Shug and Celie discuss their idea of God, Shug explains that God is in everything and that God is the beauty in nature. Shug points specifically to "the color purple" (traditionally a color of royalty) and wonders how such a color could grow naturally. Purple seems rare in nature. It as though the color itself were a manifestation of God.</a:t>
            </a:r>
          </a:p>
          <a:p>
            <a:endParaRPr lang="en-IN" dirty="0"/>
          </a:p>
        </p:txBody>
      </p:sp>
    </p:spTree>
    <p:extLst>
      <p:ext uri="{BB962C8B-B14F-4D97-AF65-F5344CB8AC3E}">
        <p14:creationId xmlns:p14="http://schemas.microsoft.com/office/powerpoint/2010/main" val="742769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Alice Walker (b.1944)</a:t>
            </a:r>
            <a:endParaRPr lang="en-IN" dirty="0"/>
          </a:p>
        </p:txBody>
      </p:sp>
      <p:pic>
        <p:nvPicPr>
          <p:cNvPr id="1026" name="Picture 2" descr="Alice Walke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42999" y="2194360"/>
            <a:ext cx="5871743" cy="35230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85605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9875520" cy="468429"/>
          </a:xfrm>
        </p:spPr>
        <p:txBody>
          <a:bodyPr>
            <a:normAutofit fontScale="90000"/>
          </a:bodyPr>
          <a:lstStyle/>
          <a:p>
            <a:r>
              <a:rPr lang="en-IN" dirty="0" smtClean="0"/>
              <a:t>Climax and twists</a:t>
            </a:r>
            <a:endParaRPr lang="en-IN" dirty="0"/>
          </a:p>
        </p:txBody>
      </p:sp>
      <p:sp>
        <p:nvSpPr>
          <p:cNvPr id="3" name="Content Placeholder 2"/>
          <p:cNvSpPr>
            <a:spLocks noGrp="1"/>
          </p:cNvSpPr>
          <p:nvPr>
            <p:ph idx="1"/>
          </p:nvPr>
        </p:nvSpPr>
        <p:spPr>
          <a:xfrm>
            <a:off x="1068404" y="1232034"/>
            <a:ext cx="9947467" cy="4863966"/>
          </a:xfrm>
        </p:spPr>
        <p:txBody>
          <a:bodyPr/>
          <a:lstStyle/>
          <a:p>
            <a:r>
              <a:rPr lang="en-US" dirty="0">
                <a:solidFill>
                  <a:schemeClr val="tx1"/>
                </a:solidFill>
              </a:rPr>
              <a:t>However, it is not until Celie and Shug discover Nettie’s letters that Celie finally has enough knowledge of herself to form her own powerful narrative. Celie’s forceful assertion of this newfound power, her cursing of Mr. ______ for his years of abuse, is the novel’s climax. Celie’s story dumbfounds and eventually humbles Mr. ______, causing him to reassess and change his own life</a:t>
            </a:r>
            <a:r>
              <a:rPr lang="en-US" dirty="0" smtClean="0">
                <a:solidFill>
                  <a:schemeClr val="tx1"/>
                </a:solidFill>
              </a:rPr>
              <a:t>.</a:t>
            </a:r>
          </a:p>
          <a:p>
            <a:r>
              <a:rPr lang="en-US" dirty="0" smtClean="0">
                <a:solidFill>
                  <a:schemeClr val="tx1"/>
                </a:solidFill>
              </a:rPr>
              <a:t>Celie’s angry outburst to Albert..</a:t>
            </a:r>
          </a:p>
          <a:p>
            <a:r>
              <a:rPr lang="en-US" dirty="0" smtClean="0">
                <a:solidFill>
                  <a:schemeClr val="tx1"/>
                </a:solidFill>
              </a:rPr>
              <a:t>The knowledge that the real father is different…lynched.</a:t>
            </a:r>
            <a:endParaRPr lang="en-IN" dirty="0">
              <a:solidFill>
                <a:schemeClr val="tx1"/>
              </a:solidFill>
            </a:endParaRPr>
          </a:p>
        </p:txBody>
      </p:sp>
    </p:spTree>
    <p:extLst>
      <p:ext uri="{BB962C8B-B14F-4D97-AF65-F5344CB8AC3E}">
        <p14:creationId xmlns:p14="http://schemas.microsoft.com/office/powerpoint/2010/main" val="9859787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0909" y="375385"/>
            <a:ext cx="9757611" cy="750771"/>
          </a:xfrm>
        </p:spPr>
        <p:txBody>
          <a:bodyPr/>
          <a:lstStyle/>
          <a:p>
            <a:r>
              <a:rPr lang="en-IN" dirty="0" smtClean="0">
                <a:solidFill>
                  <a:srgbClr val="7030A0"/>
                </a:solidFill>
              </a:rPr>
              <a:t>Questions</a:t>
            </a:r>
            <a:endParaRPr lang="en-IN" dirty="0">
              <a:solidFill>
                <a:srgbClr val="7030A0"/>
              </a:solidFill>
            </a:endParaRPr>
          </a:p>
        </p:txBody>
      </p:sp>
      <p:sp>
        <p:nvSpPr>
          <p:cNvPr id="6" name="Content Placeholder 5"/>
          <p:cNvSpPr>
            <a:spLocks noGrp="1"/>
          </p:cNvSpPr>
          <p:nvPr>
            <p:ph idx="1"/>
          </p:nvPr>
        </p:nvSpPr>
        <p:spPr>
          <a:xfrm>
            <a:off x="1126156" y="1260909"/>
            <a:ext cx="9889715" cy="4835091"/>
          </a:xfrm>
        </p:spPr>
        <p:txBody>
          <a:bodyPr>
            <a:normAutofit/>
          </a:bodyPr>
          <a:lstStyle/>
          <a:p>
            <a:r>
              <a:rPr lang="en-IN" dirty="0" smtClean="0">
                <a:solidFill>
                  <a:schemeClr val="tx1"/>
                </a:solidFill>
              </a:rPr>
              <a:t>Why did Alphonso never reveal that Celie and Nettie were never his biological children?</a:t>
            </a:r>
          </a:p>
          <a:p>
            <a:r>
              <a:rPr lang="en-IN" dirty="0" smtClean="0">
                <a:solidFill>
                  <a:schemeClr val="tx1"/>
                </a:solidFill>
              </a:rPr>
              <a:t>What is Squeak’s real name in the novel?</a:t>
            </a:r>
          </a:p>
          <a:p>
            <a:r>
              <a:rPr lang="en-IN" dirty="0" smtClean="0">
                <a:solidFill>
                  <a:schemeClr val="tx1"/>
                </a:solidFill>
              </a:rPr>
              <a:t>Who is Shug Avery?</a:t>
            </a:r>
          </a:p>
          <a:p>
            <a:r>
              <a:rPr lang="en-IN" dirty="0" smtClean="0">
                <a:solidFill>
                  <a:schemeClr val="tx1"/>
                </a:solidFill>
              </a:rPr>
              <a:t>How does Alice Walker portray the disruption of traditional gender roles in </a:t>
            </a:r>
            <a:r>
              <a:rPr lang="en-IN" i="1" dirty="0" smtClean="0">
                <a:solidFill>
                  <a:schemeClr val="tx1"/>
                </a:solidFill>
              </a:rPr>
              <a:t>The </a:t>
            </a:r>
            <a:r>
              <a:rPr lang="en-IN" i="1" dirty="0" err="1" smtClean="0">
                <a:solidFill>
                  <a:schemeClr val="tx1"/>
                </a:solidFill>
              </a:rPr>
              <a:t>Color</a:t>
            </a:r>
            <a:r>
              <a:rPr lang="en-IN" i="1" dirty="0" smtClean="0">
                <a:solidFill>
                  <a:schemeClr val="tx1"/>
                </a:solidFill>
              </a:rPr>
              <a:t> Purple  </a:t>
            </a:r>
            <a:r>
              <a:rPr lang="en-IN" dirty="0" smtClean="0">
                <a:solidFill>
                  <a:schemeClr val="tx1"/>
                </a:solidFill>
              </a:rPr>
              <a:t>?</a:t>
            </a:r>
          </a:p>
          <a:p>
            <a:r>
              <a:rPr lang="en-IN" dirty="0" smtClean="0">
                <a:solidFill>
                  <a:schemeClr val="tx1"/>
                </a:solidFill>
              </a:rPr>
              <a:t>What did Celie write to Go</a:t>
            </a:r>
            <a:r>
              <a:rPr lang="en-IN" dirty="0">
                <a:solidFill>
                  <a:schemeClr val="tx1"/>
                </a:solidFill>
              </a:rPr>
              <a:t>d initially when she wrote letters to Him</a:t>
            </a:r>
            <a:r>
              <a:rPr lang="en-IN" dirty="0" smtClean="0">
                <a:solidFill>
                  <a:schemeClr val="tx1"/>
                </a:solidFill>
              </a:rPr>
              <a:t>?</a:t>
            </a:r>
          </a:p>
          <a:p>
            <a:r>
              <a:rPr lang="en-IN" dirty="0" smtClean="0">
                <a:solidFill>
                  <a:schemeClr val="tx1"/>
                </a:solidFill>
              </a:rPr>
              <a:t>How does Walker make use of the theme of injustice in </a:t>
            </a:r>
            <a:r>
              <a:rPr lang="en-IN" i="1" dirty="0" smtClean="0">
                <a:solidFill>
                  <a:schemeClr val="tx1"/>
                </a:solidFill>
              </a:rPr>
              <a:t>The </a:t>
            </a:r>
            <a:r>
              <a:rPr lang="en-IN" i="1" dirty="0" err="1" smtClean="0">
                <a:solidFill>
                  <a:schemeClr val="tx1"/>
                </a:solidFill>
              </a:rPr>
              <a:t>Color</a:t>
            </a:r>
            <a:r>
              <a:rPr lang="en-IN" i="1" dirty="0" smtClean="0">
                <a:solidFill>
                  <a:schemeClr val="tx1"/>
                </a:solidFill>
              </a:rPr>
              <a:t> Purple</a:t>
            </a:r>
            <a:r>
              <a:rPr lang="en-IN" dirty="0" smtClean="0">
                <a:solidFill>
                  <a:schemeClr val="tx1"/>
                </a:solidFill>
              </a:rPr>
              <a:t>?</a:t>
            </a:r>
          </a:p>
          <a:p>
            <a:r>
              <a:rPr lang="en-IN" dirty="0" smtClean="0">
                <a:solidFill>
                  <a:schemeClr val="tx1"/>
                </a:solidFill>
              </a:rPr>
              <a:t>“Celie’s rape in </a:t>
            </a:r>
            <a:r>
              <a:rPr lang="en-IN" i="1" dirty="0" smtClean="0">
                <a:solidFill>
                  <a:schemeClr val="tx1"/>
                </a:solidFill>
              </a:rPr>
              <a:t>The </a:t>
            </a:r>
            <a:r>
              <a:rPr lang="en-IN" i="1" dirty="0" err="1" smtClean="0">
                <a:solidFill>
                  <a:schemeClr val="tx1"/>
                </a:solidFill>
              </a:rPr>
              <a:t>Color</a:t>
            </a:r>
            <a:r>
              <a:rPr lang="en-IN" i="1" dirty="0" smtClean="0">
                <a:solidFill>
                  <a:schemeClr val="tx1"/>
                </a:solidFill>
              </a:rPr>
              <a:t> Purple </a:t>
            </a:r>
            <a:r>
              <a:rPr lang="en-IN" dirty="0" smtClean="0">
                <a:solidFill>
                  <a:schemeClr val="tx1"/>
                </a:solidFill>
              </a:rPr>
              <a:t>is not an instrument of her silencing but a catalyst in her search for a </a:t>
            </a:r>
            <a:r>
              <a:rPr lang="en-IN" dirty="0" err="1" smtClean="0">
                <a:solidFill>
                  <a:schemeClr val="tx1"/>
                </a:solidFill>
              </a:rPr>
              <a:t>voice.”Discuss</a:t>
            </a:r>
            <a:r>
              <a:rPr lang="en-IN" dirty="0" smtClean="0">
                <a:solidFill>
                  <a:schemeClr val="tx1"/>
                </a:solidFill>
              </a:rPr>
              <a:t>.</a:t>
            </a:r>
            <a:endParaRPr lang="en-IN" dirty="0">
              <a:solidFill>
                <a:schemeClr val="tx1"/>
              </a:solidFill>
            </a:endParaRPr>
          </a:p>
        </p:txBody>
      </p:sp>
    </p:spTree>
    <p:extLst>
      <p:ext uri="{BB962C8B-B14F-4D97-AF65-F5344CB8AC3E}">
        <p14:creationId xmlns:p14="http://schemas.microsoft.com/office/powerpoint/2010/main" val="1961078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6274" y="609600"/>
            <a:ext cx="10152246" cy="593558"/>
          </a:xfrm>
        </p:spPr>
        <p:txBody>
          <a:bodyPr>
            <a:normAutofit fontScale="90000"/>
          </a:bodyPr>
          <a:lstStyle/>
          <a:p>
            <a:r>
              <a:rPr lang="en-IN" dirty="0" smtClean="0">
                <a:solidFill>
                  <a:schemeClr val="tx1"/>
                </a:solidFill>
              </a:rPr>
              <a:t>Alice Walker</a:t>
            </a:r>
            <a:endParaRPr lang="en-IN" dirty="0">
              <a:solidFill>
                <a:schemeClr val="tx1"/>
              </a:solidFill>
            </a:endParaRPr>
          </a:p>
        </p:txBody>
      </p:sp>
      <p:sp>
        <p:nvSpPr>
          <p:cNvPr id="3" name="Content Placeholder 2"/>
          <p:cNvSpPr>
            <a:spLocks noGrp="1"/>
          </p:cNvSpPr>
          <p:nvPr>
            <p:ph idx="1"/>
          </p:nvPr>
        </p:nvSpPr>
        <p:spPr>
          <a:xfrm>
            <a:off x="866274" y="1357162"/>
            <a:ext cx="10149597" cy="4738838"/>
          </a:xfrm>
        </p:spPr>
        <p:txBody>
          <a:bodyPr>
            <a:normAutofit fontScale="85000" lnSpcReduction="20000"/>
          </a:bodyPr>
          <a:lstStyle/>
          <a:p>
            <a:pPr fontAlgn="ctr"/>
            <a:r>
              <a:rPr lang="en-US" dirty="0">
                <a:solidFill>
                  <a:schemeClr val="tx1"/>
                </a:solidFill>
              </a:rPr>
              <a:t>Alice Walker is a prominent African American writer and social activist whose work has influenced many and is considered to be revolutionary: </a:t>
            </a:r>
          </a:p>
          <a:p>
            <a:r>
              <a:rPr lang="en-US" dirty="0">
                <a:solidFill>
                  <a:schemeClr val="tx1"/>
                </a:solidFill>
              </a:rPr>
              <a:t> </a:t>
            </a:r>
          </a:p>
          <a:p>
            <a:r>
              <a:rPr lang="en-US" b="1" dirty="0">
                <a:solidFill>
                  <a:schemeClr val="tx1"/>
                </a:solidFill>
              </a:rPr>
              <a:t>First African American woman to win the Pulitzer Prize</a:t>
            </a:r>
            <a:endParaRPr lang="en-US" dirty="0">
              <a:solidFill>
                <a:schemeClr val="tx1"/>
              </a:solidFill>
            </a:endParaRPr>
          </a:p>
          <a:p>
            <a:pPr fontAlgn="ctr"/>
            <a:r>
              <a:rPr lang="en-US" dirty="0">
                <a:solidFill>
                  <a:schemeClr val="tx1"/>
                </a:solidFill>
              </a:rPr>
              <a:t>In 1982, Walker won the Pulitzer Prize for Fiction for her novel The Color Purple, making her the first African American woman to receive the award. </a:t>
            </a:r>
          </a:p>
          <a:p>
            <a:r>
              <a:rPr lang="en-US" dirty="0">
                <a:solidFill>
                  <a:schemeClr val="tx1"/>
                </a:solidFill>
              </a:rPr>
              <a:t> </a:t>
            </a:r>
          </a:p>
          <a:p>
            <a:r>
              <a:rPr lang="en-US" b="1" dirty="0">
                <a:solidFill>
                  <a:schemeClr val="tx1"/>
                </a:solidFill>
              </a:rPr>
              <a:t>Known for her critique of racism, misogyny, and patriarchy</a:t>
            </a:r>
            <a:endParaRPr lang="en-US" dirty="0">
              <a:solidFill>
                <a:schemeClr val="tx1"/>
              </a:solidFill>
            </a:endParaRPr>
          </a:p>
          <a:p>
            <a:pPr fontAlgn="ctr"/>
            <a:r>
              <a:rPr lang="en-US" dirty="0">
                <a:solidFill>
                  <a:schemeClr val="tx1"/>
                </a:solidFill>
              </a:rPr>
              <a:t>Walker's work often focuses on the experiences of African American women, particularly in the rural South. She critiques white racism, black patriarchy, and misogyny. </a:t>
            </a:r>
          </a:p>
          <a:p>
            <a:r>
              <a:rPr lang="en-US" dirty="0">
                <a:solidFill>
                  <a:schemeClr val="tx1"/>
                </a:solidFill>
              </a:rPr>
              <a:t> </a:t>
            </a:r>
          </a:p>
          <a:p>
            <a:r>
              <a:rPr lang="en-US" b="1" dirty="0">
                <a:solidFill>
                  <a:schemeClr val="tx1"/>
                </a:solidFill>
              </a:rPr>
              <a:t>Influential to African American women</a:t>
            </a:r>
            <a:endParaRPr lang="en-US" dirty="0">
              <a:solidFill>
                <a:schemeClr val="tx1"/>
              </a:solidFill>
            </a:endParaRPr>
          </a:p>
          <a:p>
            <a:pPr fontAlgn="ctr"/>
            <a:r>
              <a:rPr lang="en-US" dirty="0">
                <a:solidFill>
                  <a:schemeClr val="tx1"/>
                </a:solidFill>
              </a:rPr>
              <a:t>Walker's work has inspired African American women to change how they think about themselves.</a:t>
            </a:r>
            <a:r>
              <a:rPr lang="en-US" dirty="0"/>
              <a:t> </a:t>
            </a:r>
          </a:p>
          <a:p>
            <a:r>
              <a:rPr lang="en-US" dirty="0"/>
              <a:t> </a:t>
            </a:r>
          </a:p>
          <a:p>
            <a:endParaRPr lang="en-IN" dirty="0"/>
          </a:p>
        </p:txBody>
      </p:sp>
    </p:spTree>
    <p:extLst>
      <p:ext uri="{BB962C8B-B14F-4D97-AF65-F5344CB8AC3E}">
        <p14:creationId xmlns:p14="http://schemas.microsoft.com/office/powerpoint/2010/main" val="4258220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chemeClr val="tx1"/>
                </a:solidFill>
              </a:rPr>
              <a:t>Alice Walker</a:t>
            </a:r>
            <a:endParaRPr lang="en-IN" dirty="0">
              <a:solidFill>
                <a:schemeClr val="tx1"/>
              </a:solidFill>
            </a:endParaRPr>
          </a:p>
        </p:txBody>
      </p:sp>
      <p:sp>
        <p:nvSpPr>
          <p:cNvPr id="3" name="Content Placeholder 2"/>
          <p:cNvSpPr>
            <a:spLocks noGrp="1"/>
          </p:cNvSpPr>
          <p:nvPr>
            <p:ph idx="1"/>
          </p:nvPr>
        </p:nvSpPr>
        <p:spPr/>
        <p:txBody>
          <a:bodyPr>
            <a:normAutofit fontScale="85000" lnSpcReduction="20000"/>
          </a:bodyPr>
          <a:lstStyle/>
          <a:p>
            <a:r>
              <a:rPr lang="en-US" b="1" dirty="0">
                <a:solidFill>
                  <a:schemeClr val="tx1"/>
                </a:solidFill>
              </a:rPr>
              <a:t>Political and personal</a:t>
            </a:r>
            <a:endParaRPr lang="en-US" dirty="0">
              <a:solidFill>
                <a:schemeClr val="tx1"/>
              </a:solidFill>
            </a:endParaRPr>
          </a:p>
          <a:p>
            <a:pPr fontAlgn="ctr"/>
            <a:r>
              <a:rPr lang="en-US" dirty="0">
                <a:solidFill>
                  <a:schemeClr val="tx1"/>
                </a:solidFill>
              </a:rPr>
              <a:t>Walker's work is political, but she also emphasizes the importance of personal inner change as a crucial aspect of radical social change. </a:t>
            </a:r>
          </a:p>
          <a:p>
            <a:r>
              <a:rPr lang="en-US" dirty="0">
                <a:solidFill>
                  <a:schemeClr val="tx1"/>
                </a:solidFill>
              </a:rPr>
              <a:t> </a:t>
            </a:r>
          </a:p>
          <a:p>
            <a:r>
              <a:rPr lang="en-US" b="1" dirty="0">
                <a:solidFill>
                  <a:schemeClr val="tx1"/>
                </a:solidFill>
              </a:rPr>
              <a:t>Influenced by slave narratives and oral storytelling</a:t>
            </a:r>
            <a:endParaRPr lang="en-US" dirty="0">
              <a:solidFill>
                <a:schemeClr val="tx1"/>
              </a:solidFill>
            </a:endParaRPr>
          </a:p>
          <a:p>
            <a:pPr fontAlgn="ctr"/>
            <a:r>
              <a:rPr lang="en-US" dirty="0">
                <a:solidFill>
                  <a:schemeClr val="tx1"/>
                </a:solidFill>
              </a:rPr>
              <a:t>Walker's work is influenced by nineteenth-century slave narratives, black folklore, and the culture of oral storytelling. </a:t>
            </a:r>
          </a:p>
          <a:p>
            <a:r>
              <a:rPr lang="en-US" dirty="0">
                <a:solidFill>
                  <a:schemeClr val="tx1"/>
                </a:solidFill>
              </a:rPr>
              <a:t> </a:t>
            </a:r>
          </a:p>
          <a:p>
            <a:r>
              <a:rPr lang="en-US" b="1" dirty="0">
                <a:solidFill>
                  <a:schemeClr val="tx1"/>
                </a:solidFill>
              </a:rPr>
              <a:t>Known for her writing style</a:t>
            </a:r>
            <a:endParaRPr lang="en-US" dirty="0">
              <a:solidFill>
                <a:schemeClr val="tx1"/>
              </a:solidFill>
            </a:endParaRPr>
          </a:p>
          <a:p>
            <a:pPr fontAlgn="ctr"/>
            <a:r>
              <a:rPr lang="en-US" dirty="0">
                <a:solidFill>
                  <a:schemeClr val="tx1"/>
                </a:solidFill>
              </a:rPr>
              <a:t>Walker's writing style is characterized by her adept handling of narrative voice, often using first-person narration. </a:t>
            </a:r>
          </a:p>
          <a:p>
            <a:r>
              <a:rPr lang="en-US" dirty="0">
                <a:solidFill>
                  <a:schemeClr val="tx1"/>
                </a:solidFill>
              </a:rPr>
              <a:t> </a:t>
            </a:r>
          </a:p>
          <a:p>
            <a:endParaRPr lang="en-IN" dirty="0"/>
          </a:p>
        </p:txBody>
      </p:sp>
    </p:spTree>
    <p:extLst>
      <p:ext uri="{BB962C8B-B14F-4D97-AF65-F5344CB8AC3E}">
        <p14:creationId xmlns:p14="http://schemas.microsoft.com/office/powerpoint/2010/main" val="2833954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chemeClr val="accent1">
                    <a:lumMod val="50000"/>
                  </a:schemeClr>
                </a:solidFill>
              </a:rPr>
              <a:t>Seminal works</a:t>
            </a:r>
            <a:endParaRPr lang="en-IN" dirty="0">
              <a:solidFill>
                <a:schemeClr val="accent1">
                  <a:lumMod val="50000"/>
                </a:schemeClr>
              </a:solidFill>
            </a:endParaRPr>
          </a:p>
        </p:txBody>
      </p:sp>
      <p:sp>
        <p:nvSpPr>
          <p:cNvPr id="3" name="Content Placeholder 2"/>
          <p:cNvSpPr>
            <a:spLocks noGrp="1"/>
          </p:cNvSpPr>
          <p:nvPr>
            <p:ph idx="1"/>
          </p:nvPr>
        </p:nvSpPr>
        <p:spPr/>
        <p:txBody>
          <a:bodyPr/>
          <a:lstStyle/>
          <a:p>
            <a:r>
              <a:rPr lang="en-US" b="1" dirty="0">
                <a:solidFill>
                  <a:schemeClr val="accent1">
                    <a:lumMod val="50000"/>
                  </a:schemeClr>
                </a:solidFill>
              </a:rPr>
              <a:t>Alice </a:t>
            </a:r>
            <a:r>
              <a:rPr lang="en-US" b="1" dirty="0" err="1">
                <a:solidFill>
                  <a:schemeClr val="accent1">
                    <a:lumMod val="50000"/>
                  </a:schemeClr>
                </a:solidFill>
              </a:rPr>
              <a:t>Malsenior</a:t>
            </a:r>
            <a:r>
              <a:rPr lang="en-US" b="1" dirty="0">
                <a:solidFill>
                  <a:schemeClr val="accent1">
                    <a:lumMod val="50000"/>
                  </a:schemeClr>
                </a:solidFill>
              </a:rPr>
              <a:t> Tallulah-Kate Walker</a:t>
            </a:r>
            <a:r>
              <a:rPr lang="en-US" dirty="0">
                <a:solidFill>
                  <a:schemeClr val="accent1">
                    <a:lumMod val="50000"/>
                  </a:schemeClr>
                </a:solidFill>
              </a:rPr>
              <a:t> (born February 9, 1944</a:t>
            </a:r>
            <a:r>
              <a:rPr lang="en-US" dirty="0" smtClean="0">
                <a:solidFill>
                  <a:schemeClr val="accent1">
                    <a:lumMod val="50000"/>
                  </a:schemeClr>
                </a:solidFill>
              </a:rPr>
              <a:t>)</a:t>
            </a:r>
          </a:p>
          <a:p>
            <a:r>
              <a:rPr lang="en-US" baseline="30000" dirty="0" smtClean="0">
                <a:solidFill>
                  <a:schemeClr val="accent1">
                    <a:lumMod val="50000"/>
                  </a:schemeClr>
                </a:solidFill>
                <a:hlinkClick r:id="rId2"/>
              </a:rPr>
              <a:t>[</a:t>
            </a:r>
            <a:r>
              <a:rPr lang="en-US" baseline="30000" dirty="0">
                <a:solidFill>
                  <a:schemeClr val="accent1">
                    <a:lumMod val="50000"/>
                  </a:schemeClr>
                </a:solidFill>
                <a:hlinkClick r:id="rId2"/>
              </a:rPr>
              <a:t>2]</a:t>
            </a:r>
            <a:r>
              <a:rPr lang="en-US" dirty="0">
                <a:solidFill>
                  <a:schemeClr val="accent1">
                    <a:lumMod val="50000"/>
                  </a:schemeClr>
                </a:solidFill>
              </a:rPr>
              <a:t> is an American novelist, short story writer, poet, and social activist. In 1982, she became the first </a:t>
            </a:r>
            <a:r>
              <a:rPr lang="en-US" dirty="0">
                <a:solidFill>
                  <a:schemeClr val="accent1">
                    <a:lumMod val="50000"/>
                  </a:schemeClr>
                </a:solidFill>
                <a:hlinkClick r:id="rId3" tooltip="African Americans"/>
              </a:rPr>
              <a:t>African-American</a:t>
            </a:r>
            <a:r>
              <a:rPr lang="en-US" dirty="0">
                <a:solidFill>
                  <a:schemeClr val="accent1">
                    <a:lumMod val="50000"/>
                  </a:schemeClr>
                </a:solidFill>
              </a:rPr>
              <a:t> woman to win the </a:t>
            </a:r>
            <a:r>
              <a:rPr lang="en-US" dirty="0">
                <a:solidFill>
                  <a:schemeClr val="accent1">
                    <a:lumMod val="50000"/>
                  </a:schemeClr>
                </a:solidFill>
                <a:hlinkClick r:id="rId4" tooltip="Pulitzer Prize for Fiction"/>
              </a:rPr>
              <a:t>Pulitzer Prize for Fiction</a:t>
            </a:r>
            <a:r>
              <a:rPr lang="en-US" dirty="0">
                <a:solidFill>
                  <a:schemeClr val="accent1">
                    <a:lumMod val="50000"/>
                  </a:schemeClr>
                </a:solidFill>
              </a:rPr>
              <a:t>, which she was awarded for her novel </a:t>
            </a:r>
            <a:r>
              <a:rPr lang="en-US" i="1" dirty="0">
                <a:solidFill>
                  <a:schemeClr val="accent1">
                    <a:lumMod val="50000"/>
                  </a:schemeClr>
                </a:solidFill>
                <a:hlinkClick r:id="rId5" tooltip="The Color Purple"/>
              </a:rPr>
              <a:t>The Color Purple</a:t>
            </a:r>
            <a:r>
              <a:rPr lang="en-US" dirty="0">
                <a:solidFill>
                  <a:schemeClr val="accent1">
                    <a:lumMod val="50000"/>
                  </a:schemeClr>
                </a:solidFill>
              </a:rPr>
              <a:t>.</a:t>
            </a:r>
            <a:r>
              <a:rPr lang="en-US" baseline="30000" dirty="0">
                <a:solidFill>
                  <a:schemeClr val="accent1">
                    <a:lumMod val="50000"/>
                  </a:schemeClr>
                </a:solidFill>
                <a:hlinkClick r:id="rId6"/>
              </a:rPr>
              <a:t>[3]</a:t>
            </a:r>
            <a:r>
              <a:rPr lang="en-US" baseline="30000" dirty="0">
                <a:solidFill>
                  <a:schemeClr val="accent1">
                    <a:lumMod val="50000"/>
                  </a:schemeClr>
                </a:solidFill>
                <a:hlinkClick r:id="rId7"/>
              </a:rPr>
              <a:t>[4]</a:t>
            </a:r>
            <a:r>
              <a:rPr lang="en-US" dirty="0">
                <a:solidFill>
                  <a:schemeClr val="accent1">
                    <a:lumMod val="50000"/>
                  </a:schemeClr>
                </a:solidFill>
              </a:rPr>
              <a:t> </a:t>
            </a:r>
            <a:endParaRPr lang="en-US" dirty="0" smtClean="0">
              <a:solidFill>
                <a:schemeClr val="accent1">
                  <a:lumMod val="50000"/>
                </a:schemeClr>
              </a:solidFill>
            </a:endParaRPr>
          </a:p>
          <a:p>
            <a:r>
              <a:rPr lang="en-US" dirty="0" smtClean="0">
                <a:solidFill>
                  <a:schemeClr val="accent1">
                    <a:lumMod val="50000"/>
                  </a:schemeClr>
                </a:solidFill>
              </a:rPr>
              <a:t>Over </a:t>
            </a:r>
            <a:r>
              <a:rPr lang="en-US" dirty="0">
                <a:solidFill>
                  <a:schemeClr val="accent1">
                    <a:lumMod val="50000"/>
                  </a:schemeClr>
                </a:solidFill>
              </a:rPr>
              <a:t>the span of her career, Walker has published </a:t>
            </a:r>
            <a:endParaRPr lang="en-US" dirty="0" smtClean="0">
              <a:solidFill>
                <a:schemeClr val="accent1">
                  <a:lumMod val="50000"/>
                </a:schemeClr>
              </a:solidFill>
            </a:endParaRPr>
          </a:p>
          <a:p>
            <a:r>
              <a:rPr lang="en-US" dirty="0" smtClean="0">
                <a:solidFill>
                  <a:schemeClr val="accent1">
                    <a:lumMod val="50000"/>
                  </a:schemeClr>
                </a:solidFill>
              </a:rPr>
              <a:t>seventeen </a:t>
            </a:r>
            <a:r>
              <a:rPr lang="en-US" dirty="0">
                <a:solidFill>
                  <a:schemeClr val="accent1">
                    <a:lumMod val="50000"/>
                  </a:schemeClr>
                </a:solidFill>
              </a:rPr>
              <a:t>novels and short story collections, </a:t>
            </a:r>
            <a:endParaRPr lang="en-US" dirty="0" smtClean="0">
              <a:solidFill>
                <a:schemeClr val="accent1">
                  <a:lumMod val="50000"/>
                </a:schemeClr>
              </a:solidFill>
            </a:endParaRPr>
          </a:p>
          <a:p>
            <a:r>
              <a:rPr lang="en-US" dirty="0" smtClean="0">
                <a:solidFill>
                  <a:schemeClr val="accent1">
                    <a:lumMod val="50000"/>
                  </a:schemeClr>
                </a:solidFill>
              </a:rPr>
              <a:t>twelve </a:t>
            </a:r>
            <a:r>
              <a:rPr lang="en-US" dirty="0">
                <a:solidFill>
                  <a:schemeClr val="accent1">
                    <a:lumMod val="50000"/>
                  </a:schemeClr>
                </a:solidFill>
              </a:rPr>
              <a:t>non-fiction works, </a:t>
            </a:r>
            <a:r>
              <a:rPr lang="en-US" dirty="0" smtClean="0">
                <a:solidFill>
                  <a:schemeClr val="accent1">
                    <a:lumMod val="50000"/>
                  </a:schemeClr>
                </a:solidFill>
              </a:rPr>
              <a:t>and</a:t>
            </a:r>
          </a:p>
          <a:p>
            <a:r>
              <a:rPr lang="en-US" dirty="0" smtClean="0">
                <a:solidFill>
                  <a:schemeClr val="accent1">
                    <a:lumMod val="50000"/>
                  </a:schemeClr>
                </a:solidFill>
              </a:rPr>
              <a:t> </a:t>
            </a:r>
            <a:r>
              <a:rPr lang="en-US" dirty="0">
                <a:solidFill>
                  <a:schemeClr val="accent1">
                    <a:lumMod val="50000"/>
                  </a:schemeClr>
                </a:solidFill>
              </a:rPr>
              <a:t>collections of essays </a:t>
            </a:r>
            <a:r>
              <a:rPr lang="en-US" dirty="0" smtClean="0">
                <a:solidFill>
                  <a:schemeClr val="accent1">
                    <a:lumMod val="50000"/>
                  </a:schemeClr>
                </a:solidFill>
              </a:rPr>
              <a:t>and</a:t>
            </a:r>
          </a:p>
          <a:p>
            <a:r>
              <a:rPr lang="en-US" dirty="0" smtClean="0">
                <a:solidFill>
                  <a:schemeClr val="accent1">
                    <a:lumMod val="50000"/>
                  </a:schemeClr>
                </a:solidFill>
              </a:rPr>
              <a:t> </a:t>
            </a:r>
            <a:r>
              <a:rPr lang="en-US" dirty="0">
                <a:solidFill>
                  <a:schemeClr val="accent1">
                    <a:lumMod val="50000"/>
                  </a:schemeClr>
                </a:solidFill>
              </a:rPr>
              <a:t>poetry.</a:t>
            </a:r>
            <a:endParaRPr lang="en-IN" dirty="0">
              <a:solidFill>
                <a:schemeClr val="accent1">
                  <a:lumMod val="50000"/>
                </a:schemeClr>
              </a:solidFill>
            </a:endParaRPr>
          </a:p>
        </p:txBody>
      </p:sp>
    </p:spTree>
    <p:extLst>
      <p:ext uri="{BB962C8B-B14F-4D97-AF65-F5344CB8AC3E}">
        <p14:creationId xmlns:p14="http://schemas.microsoft.com/office/powerpoint/2010/main" val="39034813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chemeClr val="tx1"/>
                </a:solidFill>
              </a:rPr>
              <a:t>The Colour Purple</a:t>
            </a:r>
            <a:endParaRPr lang="en-IN" dirty="0">
              <a:solidFill>
                <a:schemeClr val="tx1"/>
              </a:solidFill>
            </a:endParaRPr>
          </a:p>
        </p:txBody>
      </p:sp>
      <p:sp>
        <p:nvSpPr>
          <p:cNvPr id="3" name="Content Placeholder 2"/>
          <p:cNvSpPr>
            <a:spLocks noGrp="1"/>
          </p:cNvSpPr>
          <p:nvPr>
            <p:ph idx="1"/>
          </p:nvPr>
        </p:nvSpPr>
        <p:spPr/>
        <p:txBody>
          <a:bodyPr>
            <a:normAutofit lnSpcReduction="10000"/>
          </a:bodyPr>
          <a:lstStyle/>
          <a:p>
            <a:r>
              <a:rPr lang="en-IN" dirty="0" smtClean="0">
                <a:solidFill>
                  <a:schemeClr val="tx1"/>
                </a:solidFill>
              </a:rPr>
              <a:t>1. published in 1982</a:t>
            </a:r>
          </a:p>
          <a:p>
            <a:r>
              <a:rPr lang="en-IN" dirty="0" smtClean="0">
                <a:solidFill>
                  <a:schemeClr val="tx1"/>
                </a:solidFill>
              </a:rPr>
              <a:t>Pulitzer in 1983</a:t>
            </a:r>
          </a:p>
          <a:p>
            <a:r>
              <a:rPr lang="en-IN" dirty="0" smtClean="0">
                <a:solidFill>
                  <a:schemeClr val="tx1"/>
                </a:solidFill>
              </a:rPr>
              <a:t>Grandfather…she stayed with them in rural Georgia for a year</a:t>
            </a:r>
          </a:p>
          <a:p>
            <a:r>
              <a:rPr lang="en-US" dirty="0">
                <a:solidFill>
                  <a:schemeClr val="tx1"/>
                </a:solidFill>
              </a:rPr>
              <a:t>A </a:t>
            </a:r>
            <a:r>
              <a:rPr lang="en-US" u="sng" dirty="0">
                <a:solidFill>
                  <a:schemeClr val="tx1"/>
                </a:solidFill>
                <a:hlinkClick r:id="rId2"/>
              </a:rPr>
              <a:t>feminist</a:t>
            </a:r>
            <a:r>
              <a:rPr lang="en-US" dirty="0">
                <a:solidFill>
                  <a:schemeClr val="tx1"/>
                </a:solidFill>
              </a:rPr>
              <a:t> work about an abused and uneducated African American woman’s struggle for empowerment, </a:t>
            </a:r>
            <a:r>
              <a:rPr lang="en-US" i="1" dirty="0">
                <a:solidFill>
                  <a:schemeClr val="tx1"/>
                </a:solidFill>
              </a:rPr>
              <a:t>The Color Purple</a:t>
            </a:r>
            <a:r>
              <a:rPr lang="en-US" dirty="0">
                <a:solidFill>
                  <a:schemeClr val="tx1"/>
                </a:solidFill>
              </a:rPr>
              <a:t> was praised for the depth of its female characters and for its </a:t>
            </a:r>
            <a:r>
              <a:rPr lang="en-US" u="sng" dirty="0">
                <a:solidFill>
                  <a:schemeClr val="tx1"/>
                </a:solidFill>
                <a:hlinkClick r:id="rId3"/>
              </a:rPr>
              <a:t>eloquent</a:t>
            </a:r>
            <a:r>
              <a:rPr lang="en-US" dirty="0">
                <a:solidFill>
                  <a:schemeClr val="tx1"/>
                </a:solidFill>
              </a:rPr>
              <a:t> use of </a:t>
            </a:r>
            <a:r>
              <a:rPr lang="en-US" u="sng" dirty="0">
                <a:solidFill>
                  <a:schemeClr val="tx1"/>
                </a:solidFill>
                <a:hlinkClick r:id="rId4"/>
              </a:rPr>
              <a:t>Black English </a:t>
            </a:r>
            <a:r>
              <a:rPr lang="en-US" u="sng" dirty="0" smtClean="0">
                <a:solidFill>
                  <a:schemeClr val="tx1"/>
                </a:solidFill>
                <a:hlinkClick r:id="rId4"/>
              </a:rPr>
              <a:t>Vernacular</a:t>
            </a:r>
            <a:r>
              <a:rPr lang="en-US" u="sng" dirty="0" smtClean="0">
                <a:solidFill>
                  <a:schemeClr val="tx1"/>
                </a:solidFill>
              </a:rPr>
              <a:t>, Ebonics</a:t>
            </a:r>
            <a:r>
              <a:rPr lang="en-US" dirty="0" smtClean="0"/>
              <a:t>.</a:t>
            </a:r>
          </a:p>
          <a:p>
            <a:r>
              <a:rPr lang="en-US" dirty="0" smtClean="0">
                <a:solidFill>
                  <a:schemeClr val="tx1"/>
                </a:solidFill>
              </a:rPr>
              <a:t>Ebonics </a:t>
            </a:r>
            <a:r>
              <a:rPr lang="en-US" dirty="0">
                <a:solidFill>
                  <a:schemeClr val="tx1"/>
                </a:solidFill>
              </a:rPr>
              <a:t>is a </a:t>
            </a:r>
            <a:r>
              <a:rPr lang="en-US" u="sng" dirty="0">
                <a:solidFill>
                  <a:schemeClr val="tx1"/>
                </a:solidFill>
                <a:hlinkClick r:id="rId5"/>
              </a:rPr>
              <a:t>vernacular</a:t>
            </a:r>
            <a:r>
              <a:rPr lang="en-US" dirty="0">
                <a:solidFill>
                  <a:schemeClr val="tx1"/>
                </a:solidFill>
              </a:rPr>
              <a:t> form of American English used in the home or for day-to-day </a:t>
            </a:r>
            <a:r>
              <a:rPr lang="en-US" u="sng" dirty="0">
                <a:solidFill>
                  <a:schemeClr val="tx1"/>
                </a:solidFill>
                <a:hlinkClick r:id="rId6"/>
              </a:rPr>
              <a:t>communication</a:t>
            </a:r>
            <a:r>
              <a:rPr lang="en-US" dirty="0">
                <a:solidFill>
                  <a:schemeClr val="tx1"/>
                </a:solidFill>
              </a:rPr>
              <a:t> rather than for formal occasions. It typically diverges most from standard American English when spoken by people with low levels of education. It should not be confused with </a:t>
            </a:r>
            <a:r>
              <a:rPr lang="en-US" u="sng" dirty="0">
                <a:solidFill>
                  <a:schemeClr val="tx1"/>
                </a:solidFill>
                <a:hlinkClick r:id="rId7"/>
              </a:rPr>
              <a:t>language</a:t>
            </a:r>
            <a:r>
              <a:rPr lang="en-US" dirty="0">
                <a:solidFill>
                  <a:schemeClr val="tx1"/>
                </a:solidFill>
              </a:rPr>
              <a:t> varieties spoken by such specialized subgroups as urban youth, in which one will come across words and phrases not typically used in the basic vernacular.</a:t>
            </a:r>
            <a:endParaRPr lang="en-IN" dirty="0">
              <a:solidFill>
                <a:schemeClr val="tx1"/>
              </a:solidFill>
            </a:endParaRPr>
          </a:p>
        </p:txBody>
      </p:sp>
    </p:spTree>
    <p:extLst>
      <p:ext uri="{BB962C8B-B14F-4D97-AF65-F5344CB8AC3E}">
        <p14:creationId xmlns:p14="http://schemas.microsoft.com/office/powerpoint/2010/main" val="1661867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chemeClr val="tx1"/>
                </a:solidFill>
              </a:rPr>
              <a:t>Characters</a:t>
            </a:r>
            <a:endParaRPr lang="en-IN" dirty="0">
              <a:solidFill>
                <a:schemeClr val="tx1"/>
              </a:solidFill>
            </a:endParaRPr>
          </a:p>
        </p:txBody>
      </p:sp>
      <p:sp>
        <p:nvSpPr>
          <p:cNvPr id="3" name="Content Placeholder 2"/>
          <p:cNvSpPr>
            <a:spLocks noGrp="1"/>
          </p:cNvSpPr>
          <p:nvPr>
            <p:ph idx="1"/>
          </p:nvPr>
        </p:nvSpPr>
        <p:spPr>
          <a:xfrm>
            <a:off x="1020278" y="1578543"/>
            <a:ext cx="9995594" cy="4517457"/>
          </a:xfrm>
        </p:spPr>
        <p:txBody>
          <a:bodyPr>
            <a:normAutofit fontScale="92500" lnSpcReduction="10000"/>
          </a:bodyPr>
          <a:lstStyle/>
          <a:p>
            <a:pPr fontAlgn="base"/>
            <a:r>
              <a:rPr lang="en-US" b="1" dirty="0">
                <a:solidFill>
                  <a:schemeClr val="tx1"/>
                </a:solidFill>
              </a:rPr>
              <a:t>Celie</a:t>
            </a:r>
          </a:p>
          <a:p>
            <a:pPr fontAlgn="base"/>
            <a:r>
              <a:rPr lang="en-US" dirty="0">
                <a:solidFill>
                  <a:schemeClr val="tx1"/>
                </a:solidFill>
              </a:rPr>
              <a:t>The protagonist and narrator of </a:t>
            </a:r>
            <a:r>
              <a:rPr lang="en-US" i="1" dirty="0">
                <a:solidFill>
                  <a:schemeClr val="tx1"/>
                </a:solidFill>
              </a:rPr>
              <a:t>The Color Purple</a:t>
            </a:r>
            <a:r>
              <a:rPr lang="en-US" dirty="0">
                <a:solidFill>
                  <a:schemeClr val="tx1"/>
                </a:solidFill>
              </a:rPr>
              <a:t>. Celie is a poor, uneducated Black woman with a sad personal history. She survives a stepfather who rapes her and steals her babies and also survives an abusive husband. As an adult, Celie befriends and finds intimacy with a blues singer, Shug Avery, who gradually helps Celie find her voice. By the end of the novel, Celie is a happy, independent, and self-confident woman</a:t>
            </a:r>
            <a:r>
              <a:rPr lang="en-US" dirty="0" smtClean="0">
                <a:solidFill>
                  <a:schemeClr val="tx1"/>
                </a:solidFill>
              </a:rPr>
              <a:t>.</a:t>
            </a:r>
          </a:p>
          <a:p>
            <a:pPr fontAlgn="base"/>
            <a:r>
              <a:rPr lang="en-US" b="1" dirty="0">
                <a:solidFill>
                  <a:schemeClr val="tx1"/>
                </a:solidFill>
              </a:rPr>
              <a:t>Nettie</a:t>
            </a:r>
          </a:p>
          <a:p>
            <a:pPr fontAlgn="base"/>
            <a:r>
              <a:rPr lang="en-US" dirty="0">
                <a:solidFill>
                  <a:schemeClr val="tx1"/>
                </a:solidFill>
              </a:rPr>
              <a:t>Celie’s younger sister, whom Mr. ______ initially wanted to marry. Nettie runs from Alphonso to Mr. ______, and later runs away from Mr. ______. She meets a husband-and-wife pair of missionaries, Samuel and Corrine. With them, she moves to Africa to preach. Nettie becomes the caretaker of Samuel and Corrine’s adopted children (who, Nettie later learns, are Celie’s biological children, whom Celie and Nettie’s stepfather stole and subsequently sold) and faithfully writes letters to Celie for decades. Nettie’s experiences in Africa broaden the novel’s scope, introducing issues of imperialism and pan-African struggles.</a:t>
            </a:r>
          </a:p>
          <a:p>
            <a:pPr fontAlgn="base"/>
            <a:endParaRPr lang="en-US" dirty="0">
              <a:solidFill>
                <a:schemeClr val="tx1"/>
              </a:solidFill>
            </a:endParaRPr>
          </a:p>
        </p:txBody>
      </p:sp>
    </p:spTree>
    <p:extLst>
      <p:ext uri="{BB962C8B-B14F-4D97-AF65-F5344CB8AC3E}">
        <p14:creationId xmlns:p14="http://schemas.microsoft.com/office/powerpoint/2010/main" val="1471032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chemeClr val="tx1"/>
                </a:solidFill>
              </a:rPr>
              <a:t>Characters:</a:t>
            </a:r>
            <a:endParaRPr lang="en-IN" dirty="0">
              <a:solidFill>
                <a:schemeClr val="tx1"/>
              </a:solidFill>
            </a:endParaRPr>
          </a:p>
        </p:txBody>
      </p:sp>
      <p:sp>
        <p:nvSpPr>
          <p:cNvPr id="3" name="Content Placeholder 2"/>
          <p:cNvSpPr>
            <a:spLocks noGrp="1"/>
          </p:cNvSpPr>
          <p:nvPr>
            <p:ph idx="1"/>
          </p:nvPr>
        </p:nvSpPr>
        <p:spPr/>
        <p:txBody>
          <a:bodyPr>
            <a:normAutofit fontScale="92500" lnSpcReduction="10000"/>
          </a:bodyPr>
          <a:lstStyle/>
          <a:p>
            <a:r>
              <a:rPr lang="en-US" b="1" dirty="0">
                <a:solidFill>
                  <a:schemeClr val="tx1"/>
                </a:solidFill>
              </a:rPr>
              <a:t>Mr. _____ (Albert)</a:t>
            </a:r>
          </a:p>
          <a:p>
            <a:r>
              <a:rPr lang="en-US" dirty="0">
                <a:solidFill>
                  <a:schemeClr val="tx1"/>
                </a:solidFill>
              </a:rPr>
              <a:t>An abusive husband who emotionally and physically abuses Celie in order to control her. He carries on a relationship with the singer Shug throughout much of their marriage. He has multiple children by multiple women… </a:t>
            </a:r>
          </a:p>
          <a:p>
            <a:r>
              <a:rPr lang="en-US" b="1" dirty="0">
                <a:solidFill>
                  <a:schemeClr val="tx1"/>
                </a:solidFill>
              </a:rPr>
              <a:t>Shug Avery</a:t>
            </a:r>
          </a:p>
          <a:p>
            <a:r>
              <a:rPr lang="en-US" dirty="0">
                <a:solidFill>
                  <a:schemeClr val="tx1"/>
                </a:solidFill>
              </a:rPr>
              <a:t>A singer who is considered a "nasty woman" by those in the community, because she has relationships with numerous men, Shug becomes friends (and, later, lovers) with Celie, teaching Celie about sexuality, love, </a:t>
            </a:r>
            <a:r>
              <a:rPr lang="en-US" dirty="0" smtClean="0">
                <a:solidFill>
                  <a:schemeClr val="tx1"/>
                </a:solidFill>
              </a:rPr>
              <a:t>…</a:t>
            </a:r>
          </a:p>
          <a:p>
            <a:r>
              <a:rPr lang="en-US" b="1" dirty="0">
                <a:solidFill>
                  <a:schemeClr val="tx1"/>
                </a:solidFill>
              </a:rPr>
              <a:t>Sofia</a:t>
            </a:r>
          </a:p>
          <a:p>
            <a:r>
              <a:rPr lang="en-US" dirty="0">
                <a:solidFill>
                  <a:schemeClr val="tx1"/>
                </a:solidFill>
              </a:rPr>
              <a:t>A strong-minded and physically strong woman, and first wife of Harpo. She does not brook any discrimination from white people or physical or other efforts to control her by men, Sofia is sent </a:t>
            </a:r>
            <a:r>
              <a:rPr lang="en-US" dirty="0" smtClean="0">
                <a:solidFill>
                  <a:schemeClr val="tx1"/>
                </a:solidFill>
              </a:rPr>
              <a:t>to jail.</a:t>
            </a:r>
            <a:endParaRPr lang="en-US" dirty="0">
              <a:solidFill>
                <a:schemeClr val="tx1"/>
              </a:solidFill>
            </a:endParaRPr>
          </a:p>
          <a:p>
            <a:endParaRPr lang="en-IN" dirty="0">
              <a:solidFill>
                <a:schemeClr val="tx1"/>
              </a:solidFill>
            </a:endParaRPr>
          </a:p>
        </p:txBody>
      </p:sp>
    </p:spTree>
    <p:extLst>
      <p:ext uri="{BB962C8B-B14F-4D97-AF65-F5344CB8AC3E}">
        <p14:creationId xmlns:p14="http://schemas.microsoft.com/office/powerpoint/2010/main" val="355029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chemeClr val="tx1"/>
                </a:solidFill>
              </a:rPr>
              <a:t>Characters</a:t>
            </a:r>
            <a:endParaRPr lang="en-IN" dirty="0">
              <a:solidFill>
                <a:schemeClr val="tx1"/>
              </a:solidFill>
            </a:endParaRPr>
          </a:p>
        </p:txBody>
      </p:sp>
      <p:sp>
        <p:nvSpPr>
          <p:cNvPr id="3" name="Content Placeholder 2"/>
          <p:cNvSpPr>
            <a:spLocks noGrp="1"/>
          </p:cNvSpPr>
          <p:nvPr>
            <p:ph idx="1"/>
          </p:nvPr>
        </p:nvSpPr>
        <p:spPr/>
        <p:txBody>
          <a:bodyPr>
            <a:normAutofit lnSpcReduction="10000"/>
          </a:bodyPr>
          <a:lstStyle/>
          <a:p>
            <a:r>
              <a:rPr lang="en-US" b="1" dirty="0">
                <a:solidFill>
                  <a:schemeClr val="tx1"/>
                </a:solidFill>
              </a:rPr>
              <a:t>Harpo</a:t>
            </a:r>
          </a:p>
          <a:p>
            <a:r>
              <a:rPr lang="en-US" dirty="0">
                <a:solidFill>
                  <a:schemeClr val="tx1"/>
                </a:solidFill>
              </a:rPr>
              <a:t>Mr. _____'s oldest son, who is raised by Celie. Harpo is an essentially good man, but he drives Sofia, his first wife, away by trying to get her to "mind" (or obey)</a:t>
            </a:r>
          </a:p>
          <a:p>
            <a:r>
              <a:rPr lang="en-US" b="1" dirty="0">
                <a:solidFill>
                  <a:schemeClr val="tx1"/>
                </a:solidFill>
              </a:rPr>
              <a:t>Squeak</a:t>
            </a:r>
          </a:p>
          <a:p>
            <a:r>
              <a:rPr lang="en-US" dirty="0">
                <a:solidFill>
                  <a:schemeClr val="tx1"/>
                </a:solidFill>
              </a:rPr>
              <a:t>Harpo's second wife, Squeak begins the novel as a physically weak and unimposing woman, who comes into her own over the course of the novel. She later leaves Harpo to run off with Grady… </a:t>
            </a:r>
          </a:p>
          <a:p>
            <a:r>
              <a:rPr lang="en-US" b="1" dirty="0">
                <a:solidFill>
                  <a:schemeClr val="tx1"/>
                </a:solidFill>
              </a:rPr>
              <a:t>Eleanor Jane, Stanley Earl, and Reynolds</a:t>
            </a:r>
          </a:p>
          <a:p>
            <a:r>
              <a:rPr lang="en-US" dirty="0">
                <a:solidFill>
                  <a:schemeClr val="tx1"/>
                </a:solidFill>
              </a:rPr>
              <a:t>Eleanor Jane, the mayor's daughter, becomes close to Sofia, the woman who raised her. Sofia is civil to Eleanor's husband Stanley Earl, but Sofia refuses to gush and dote upon Reynolds, their son, </a:t>
            </a:r>
            <a:r>
              <a:rPr lang="en-US" dirty="0" smtClean="0">
                <a:solidFill>
                  <a:schemeClr val="tx1"/>
                </a:solidFill>
              </a:rPr>
              <a:t>explaining</a:t>
            </a:r>
            <a:endParaRPr lang="en-US" dirty="0">
              <a:solidFill>
                <a:schemeClr val="tx1"/>
              </a:solidFill>
            </a:endParaRPr>
          </a:p>
          <a:p>
            <a:endParaRPr lang="en-IN" dirty="0">
              <a:solidFill>
                <a:schemeClr val="tx1"/>
              </a:solidFill>
            </a:endParaRPr>
          </a:p>
        </p:txBody>
      </p:sp>
    </p:spTree>
    <p:extLst>
      <p:ext uri="{BB962C8B-B14F-4D97-AF65-F5344CB8AC3E}">
        <p14:creationId xmlns:p14="http://schemas.microsoft.com/office/powerpoint/2010/main" val="1710526619"/>
      </p:ext>
    </p:extLst>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TM03457444[[fn=Basis]]</Template>
  <TotalTime>186</TotalTime>
  <Words>1207</Words>
  <Application>Microsoft Office PowerPoint</Application>
  <PresentationFormat>Widescreen</PresentationFormat>
  <Paragraphs>117</Paragraphs>
  <Slides>21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21</vt:i4>
      </vt:variant>
    </vt:vector>
  </HeadingPairs>
  <TitlesOfParts>
    <vt:vector size="23" baseType="lpstr">
      <vt:lpstr>Corbel</vt:lpstr>
      <vt:lpstr>Basis</vt:lpstr>
      <vt:lpstr>The Color Purple</vt:lpstr>
      <vt:lpstr>Alice Walker (b.1944)</vt:lpstr>
      <vt:lpstr>Alice Walker</vt:lpstr>
      <vt:lpstr>Alice Walker</vt:lpstr>
      <vt:lpstr>Seminal works</vt:lpstr>
      <vt:lpstr>The Colour Purple</vt:lpstr>
      <vt:lpstr>Characters</vt:lpstr>
      <vt:lpstr>Characters:</vt:lpstr>
      <vt:lpstr>Characters</vt:lpstr>
      <vt:lpstr>Characters</vt:lpstr>
      <vt:lpstr>The Colour Purple: Form</vt:lpstr>
      <vt:lpstr>Form</vt:lpstr>
      <vt:lpstr>Themes and issues</vt:lpstr>
      <vt:lpstr>Olinka</vt:lpstr>
      <vt:lpstr>Themes and twists:</vt:lpstr>
      <vt:lpstr>Themes and twists:</vt:lpstr>
      <vt:lpstr>Themes and Twists:</vt:lpstr>
      <vt:lpstr>Female solidarity</vt:lpstr>
      <vt:lpstr>Color </vt:lpstr>
      <vt:lpstr>Climax and twists</vt:lpstr>
      <vt:lpstr>Questions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Colour Purple</dc:title>
  <dc:creator>Microsoft account</dc:creator>
  <cp:lastModifiedBy>Microsoft account</cp:lastModifiedBy>
  <cp:revision>22</cp:revision>
  <dcterms:created xsi:type="dcterms:W3CDTF">2024-11-12T19:27:15Z</dcterms:created>
  <dcterms:modified xsi:type="dcterms:W3CDTF">2024-11-13T04:35:03Z</dcterms:modified>
</cp:coreProperties>
</file>