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97" r:id="rId3"/>
    <p:sldId id="298" r:id="rId4"/>
    <p:sldId id="260" r:id="rId5"/>
    <p:sldId id="261" r:id="rId6"/>
    <p:sldId id="262" r:id="rId7"/>
    <p:sldId id="263" r:id="rId8"/>
    <p:sldId id="264" r:id="rId9"/>
    <p:sldId id="285" r:id="rId10"/>
    <p:sldId id="265" r:id="rId11"/>
    <p:sldId id="266" r:id="rId12"/>
    <p:sldId id="267" r:id="rId13"/>
    <p:sldId id="270" r:id="rId14"/>
    <p:sldId id="288" r:id="rId15"/>
    <p:sldId id="290" r:id="rId16"/>
    <p:sldId id="273" r:id="rId17"/>
    <p:sldId id="279" r:id="rId18"/>
    <p:sldId id="292" r:id="rId19"/>
    <p:sldId id="28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85642"/>
            <a:ext cx="7772400" cy="1975104"/>
          </a:xfrm>
        </p:spPr>
        <p:txBody>
          <a:bodyPr/>
          <a:lstStyle/>
          <a:p>
            <a:r>
              <a:t>Institutional Framework: State and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44062"/>
            <a:ext cx="7772400" cy="1434904"/>
          </a:xfrm>
        </p:spPr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Marxist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z="3200" smtClean="0"/>
              <a:t>Analyzes </a:t>
            </a:r>
            <a:r>
              <a:rPr sz="3200"/>
              <a:t>politics through the lens of class struggle.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The state is a tool of the ruling capitalist class.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Revolution by the working class (proletariat) is necessary to achieve a classless society.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Neo-Marxist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Expands classical Marxism by including cultural and economic factors.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Recognizes the role of global capitalism in maintaining inequalities.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Highlights the influence of ideology and media in sustaining class dominance.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Post-Marxist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z="3600" smtClean="0"/>
              <a:t> </a:t>
            </a:r>
            <a:r>
              <a:rPr sz="3200"/>
              <a:t>Moves beyond traditional class analysis.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Focuses on diverse power structures, including race, gender, and identity.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Argues that social struggles are not limited to economic classes alone</a:t>
            </a:r>
            <a:r>
              <a:rPr sz="360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Gramsci's Concept of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mtClean="0"/>
              <a:t>Distinguishes </a:t>
            </a:r>
            <a:r>
              <a:t>between 'Political Society' (force and coercion) and 'Civil Society' (consent and ideology).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The ruling class maintains power through cultural hegemony.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The state reinforces dominance not just through force, but also by shaping ideology.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7286"/>
            <a:ext cx="7772400" cy="1159178"/>
          </a:xfrm>
        </p:spPr>
        <p:txBody>
          <a:bodyPr>
            <a:normAutofit fontScale="90000"/>
          </a:bodyPr>
          <a:lstStyle/>
          <a:p>
            <a:r>
              <a:t>Nicos Poulantzas: The Structuralist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sz="2800" smtClean="0"/>
              <a:t>The </a:t>
            </a:r>
            <a:r>
              <a:rPr sz="2800"/>
              <a:t>state is not directly controlled by capitalists but maintains capitalism through structural mechanisms.</a:t>
            </a:r>
          </a:p>
          <a:p>
            <a:pPr algn="just">
              <a:buFont typeface="Wingdings" pitchFamily="2" charset="2"/>
              <a:buChar char="Ø"/>
            </a:pPr>
            <a:r>
              <a:rPr sz="2800" smtClean="0"/>
              <a:t> </a:t>
            </a:r>
            <a:r>
              <a:rPr sz="2800"/>
              <a:t>The state has 'relative autonomy'—it mediates class struggles and prevents outright domination by one group.</a:t>
            </a:r>
          </a:p>
          <a:p>
            <a:pPr algn="just">
              <a:buFont typeface="Wingdings" pitchFamily="2" charset="2"/>
              <a:buChar char="Ø"/>
            </a:pPr>
            <a:r>
              <a:rPr sz="2800" smtClean="0"/>
              <a:t> </a:t>
            </a:r>
            <a:r>
              <a:rPr sz="2800"/>
              <a:t>Instead of direct control, the capitalist class influences policies through bureaucratic and ideological means.</a:t>
            </a:r>
          </a:p>
          <a:p>
            <a:pPr algn="just">
              <a:buFont typeface="Wingdings" pitchFamily="2" charset="2"/>
              <a:buChar char="Ø"/>
            </a:pPr>
            <a:r>
              <a:rPr sz="2800" smtClean="0"/>
              <a:t> </a:t>
            </a:r>
            <a:r>
              <a:rPr sz="2800"/>
              <a:t>Social reforms are granted strategically to prevent revolutionary change and maintain stability.</a:t>
            </a:r>
          </a:p>
          <a:p>
            <a:pPr algn="just">
              <a:buNone/>
            </a:pPr>
            <a:endParaRPr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Ralph Miliband: The Instrumentalist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The state is an instrument of the capitalist class, ensuring its dominance.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Key institutions (government, military, media) are controlled by elites from wealthy backgrounds.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Political leaders protect capitalist interests through policies that favor corporations and private wealth.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Reforms are superficial; they serve to pacify the working class while maintaining economic </a:t>
            </a:r>
            <a:r>
              <a:rPr/>
              <a:t>inequality</a:t>
            </a:r>
            <a:r>
              <a:rPr smtClean="0"/>
              <a:t>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Louis Althusser: Ideological State Apparatuses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The state operates through Repressive State Apparatuses (police, military) and Ideological State Apparatuses (education, media, religion).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Ideology plays a crucial role in maintaining state power.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Individuals are shaped by ideological structures, reinforcing the ruling class’s dominance.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</a:t>
            </a:r>
            <a:r>
              <a:rPr/>
              <a:t>Miliband-Poulantzas </a:t>
            </a:r>
            <a:r>
              <a:rPr smtClean="0"/>
              <a:t>Debate: 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mtClean="0"/>
              <a:t>A </a:t>
            </a:r>
            <a:r>
              <a:t>key debate in Marxist political theory on the role of the state in capitalism.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Miliband: The state is directly controlled by the capitalist class.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Poulantzas: The state has structural autonomy but ultimately serves capitalism.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This debate shapes modern discussions on class power, governance, and social reforms.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Miliband vs. Poulantzas: Key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Miliband: 'Who controls the state?' → Direct ruling-class dominance.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Poulantzas: 'How does the state function?' → Structural mechanisms reinforce capitalism.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Miliband: Capitalists dominate politics directly.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Poulantzas: The state balances class conflicts but serves capitalist stability.</a:t>
            </a:r>
          </a:p>
          <a:p>
            <a:pPr algn="just"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mtClean="0"/>
              <a:t>The </a:t>
            </a:r>
            <a:r>
              <a:t>state is a sovereign entity, while the system structures governance.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Different types of states and political systems influence governance and stability.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Institutions shape political stability, policy, and citizen participation.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The institutional framework consists of structures, rules, and organizations that shape political interactions.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It provides stability in governance and ensures effective functioning of political processes.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mtClean="0"/>
              <a:t>A</a:t>
            </a:r>
            <a:r>
              <a:rPr lang="en-US" dirty="0" smtClean="0"/>
              <a:t> </a:t>
            </a:r>
            <a:r>
              <a:rPr smtClean="0"/>
              <a:t>political </a:t>
            </a:r>
            <a:r>
              <a:t>entity with defined territory, population, government, and sovereignty.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Regulates society through laws and </a:t>
            </a:r>
            <a:r>
              <a:rPr/>
              <a:t>policies</a:t>
            </a:r>
            <a:r>
              <a:rPr smtClean="0"/>
              <a:t>.</a:t>
            </a:r>
            <a:endParaRPr/>
          </a:p>
          <a:p>
            <a:pPr algn="just">
              <a:buNone/>
            </a:pPr>
            <a:r>
              <a:rPr lang="en-US" dirty="0" smtClean="0"/>
              <a:t>   Elements of the state</a:t>
            </a:r>
            <a:r>
              <a:rPr smtClean="0"/>
              <a:t>:</a:t>
            </a:r>
            <a:endParaRPr/>
          </a:p>
          <a:p>
            <a:pPr algn="just">
              <a:buNone/>
            </a:pPr>
            <a:r>
              <a:t>✓ Sovereignty</a:t>
            </a:r>
          </a:p>
          <a:p>
            <a:pPr algn="just">
              <a:buNone/>
            </a:pPr>
            <a:r>
              <a:t>✓ Territory</a:t>
            </a:r>
          </a:p>
          <a:p>
            <a:pPr algn="just">
              <a:buNone/>
            </a:pPr>
            <a:r>
              <a:t>✓ Government</a:t>
            </a:r>
          </a:p>
          <a:p>
            <a:pPr algn="just">
              <a:buNone/>
            </a:pPr>
            <a:r>
              <a:t>✓ Population</a:t>
            </a:r>
          </a:p>
          <a:p>
            <a:pPr algn="just">
              <a:buFont typeface="Wingdings" pitchFamily="2" charset="2"/>
              <a:buChar char="Ø"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Political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z="3600" smtClean="0"/>
              <a:t>Framework </a:t>
            </a:r>
            <a:r>
              <a:rPr sz="3600"/>
              <a:t>within which political activities and governance take place.</a:t>
            </a:r>
          </a:p>
          <a:p>
            <a:pPr algn="just">
              <a:buFont typeface="Wingdings" pitchFamily="2" charset="2"/>
              <a:buChar char="Ø"/>
            </a:pPr>
            <a:r>
              <a:rPr sz="3600" smtClean="0"/>
              <a:t> </a:t>
            </a:r>
            <a:r>
              <a:rPr sz="3600"/>
              <a:t>Includes formal institutions (government, judiciary, legislature) and informal structures (political parties, media, pressure groups</a:t>
            </a:r>
            <a:r>
              <a:rPr sz="4000"/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Political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mtClean="0"/>
              <a:t>Democratic </a:t>
            </a:r>
            <a:r>
              <a:t>System: Popular participation, rule of </a:t>
            </a:r>
            <a:r>
              <a:rPr/>
              <a:t>law </a:t>
            </a:r>
            <a:r>
              <a:rPr smtClean="0"/>
              <a:t>(India</a:t>
            </a:r>
            <a:r>
              <a:t>, USA).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Authoritarian System: Power in a single </a:t>
            </a:r>
            <a:r>
              <a:rPr/>
              <a:t>leader/group </a:t>
            </a:r>
            <a:r>
              <a:rPr smtClean="0"/>
              <a:t>( </a:t>
            </a:r>
            <a:r>
              <a:t>China, North Korea).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Totalitarian </a:t>
            </a:r>
            <a:r>
              <a:t>System: Extreme </a:t>
            </a:r>
            <a:r>
              <a:rPr/>
              <a:t>authoritarianism </a:t>
            </a:r>
            <a:r>
              <a:rPr smtClean="0"/>
              <a:t>(Nazi </a:t>
            </a:r>
            <a:r>
              <a:t>Germany, USSR).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Hybrid </a:t>
            </a:r>
            <a:r>
              <a:t>System: Mix of democratic and authoritarian </a:t>
            </a:r>
            <a:r>
              <a:rPr/>
              <a:t>elements </a:t>
            </a:r>
            <a:r>
              <a:rPr smtClean="0"/>
              <a:t>( </a:t>
            </a:r>
            <a:r>
              <a:t>Russia, Turkey).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Formalism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Views law as a set of fixed rules independent of politics or society.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Emphasizes strict application of laws without subjective interpretation.</a:t>
            </a:r>
          </a:p>
          <a:p>
            <a:pPr algn="just">
              <a:buFont typeface="Wingdings" pitchFamily="2" charset="2"/>
              <a:buChar char="Ø"/>
            </a:pPr>
            <a:r>
              <a:rPr smtClean="0"/>
              <a:t> </a:t>
            </a:r>
            <a:r>
              <a:t>Critics argue it ignores social and political influences on law.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Realism in Political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sz="3200" smtClean="0"/>
              <a:t>Focuses </a:t>
            </a:r>
            <a:r>
              <a:rPr sz="3200"/>
              <a:t>on power and self-interest as key political drivers.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States act in a competitive and conflict-prone global system.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Politics </a:t>
            </a:r>
            <a:r>
              <a:rPr sz="3200"/>
              <a:t>is shaped by pragmatism, rather than moral or ideological considerations.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z="3600" smtClean="0"/>
              <a:t> </a:t>
            </a:r>
            <a:r>
              <a:rPr sz="3600"/>
              <a:t>Views political institutions as part of an interconnected system.</a:t>
            </a:r>
          </a:p>
          <a:p>
            <a:pPr algn="just">
              <a:buFont typeface="Wingdings" pitchFamily="2" charset="2"/>
              <a:buChar char="Ø"/>
            </a:pPr>
            <a:r>
              <a:rPr sz="3600" smtClean="0"/>
              <a:t> </a:t>
            </a:r>
            <a:r>
              <a:rPr sz="3600"/>
              <a:t>Inputs (demands, support) influence political decisions.</a:t>
            </a:r>
          </a:p>
          <a:p>
            <a:pPr algn="just">
              <a:buFont typeface="Wingdings" pitchFamily="2" charset="2"/>
              <a:buChar char="Ø"/>
            </a:pPr>
            <a:r>
              <a:rPr sz="3600" smtClean="0"/>
              <a:t> </a:t>
            </a:r>
            <a:r>
              <a:rPr sz="3600"/>
              <a:t>Outputs (policies, laws) affect society and feedback into the system</a:t>
            </a:r>
            <a: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Structural Functionalism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sz="3200" smtClean="0"/>
              <a:t>Views </a:t>
            </a:r>
            <a:r>
              <a:rPr sz="3200"/>
              <a:t>society as a system with interdependent parts.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Each </a:t>
            </a:r>
            <a:r>
              <a:rPr sz="3200"/>
              <a:t>institution </a:t>
            </a:r>
            <a:r>
              <a:rPr sz="3200" smtClean="0"/>
              <a:t>( </a:t>
            </a:r>
            <a:r>
              <a:rPr sz="3200"/>
              <a:t>state, economy, family) serves a function to maintain stability.</a:t>
            </a:r>
          </a:p>
          <a:p>
            <a:pPr algn="just">
              <a:buFont typeface="Wingdings" pitchFamily="2" charset="2"/>
              <a:buChar char="Ø"/>
            </a:pPr>
            <a:r>
              <a:rPr sz="3200" smtClean="0"/>
              <a:t> </a:t>
            </a:r>
            <a:r>
              <a:rPr sz="3200"/>
              <a:t>Politics functions to regulate conflicts and allocate resources efficiently</a:t>
            </a:r>
            <a: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49</TotalTime>
  <Words>842</Words>
  <Application>Microsoft Macintosh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Metro</vt:lpstr>
      <vt:lpstr>Institutional Framework: State and System</vt:lpstr>
      <vt:lpstr>Introduction</vt:lpstr>
      <vt:lpstr>The State</vt:lpstr>
      <vt:lpstr>The Political System</vt:lpstr>
      <vt:lpstr>Types of Political Systems</vt:lpstr>
      <vt:lpstr>Legal Formalism</vt:lpstr>
      <vt:lpstr>Realism in Political Systems</vt:lpstr>
      <vt:lpstr>System Approach</vt:lpstr>
      <vt:lpstr>Structural Functionalism</vt:lpstr>
      <vt:lpstr>Marxist Approach</vt:lpstr>
      <vt:lpstr>Neo-Marxist Approach</vt:lpstr>
      <vt:lpstr>Post-Marxist Approach</vt:lpstr>
      <vt:lpstr>Gramsci's Concept of State</vt:lpstr>
      <vt:lpstr>Nicos Poulantzas: The Structuralist View</vt:lpstr>
      <vt:lpstr>Ralph Miliband: The Instrumentalist View</vt:lpstr>
      <vt:lpstr>Louis Althusser: Ideological State Apparatuses</vt:lpstr>
      <vt:lpstr>The Miliband-Poulantzas Debate: </vt:lpstr>
      <vt:lpstr>Miliband vs. Poulantzas: Key Differences</vt:lpstr>
      <vt:lpstr>Conclusion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Framework: State and System</dc:title>
  <dc:creator>user</dc:creator>
  <dc:description>generated using python-pptx</dc:description>
  <cp:lastModifiedBy>user</cp:lastModifiedBy>
  <cp:revision>3</cp:revision>
  <dcterms:created xsi:type="dcterms:W3CDTF">2013-01-27T09:14:16Z</dcterms:created>
  <dcterms:modified xsi:type="dcterms:W3CDTF">2025-03-11T18:37:03Z</dcterms:modified>
</cp:coreProperties>
</file>