
<file path=[Content_Types].xml><?xml version="1.0" encoding="utf-8"?>
<Types xmlns="http://schemas.openxmlformats.org/package/2006/content-types">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7"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157D08-9849-41D9-B130-FA8FEE1952EE}" type="datetimeFigureOut">
              <a:rPr lang="en-US" smtClean="0"/>
              <a:pPr/>
              <a:t>19-May-21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1F1DE5-A984-472B-84C0-69818980888B}" type="slidenum">
              <a:rPr lang="en-US" smtClean="0"/>
              <a:pPr/>
              <a:t>‹#›</a:t>
            </a:fld>
            <a:endParaRPr lang="en-US"/>
          </a:p>
        </p:txBody>
      </p:sp>
    </p:spTree>
    <p:extLst>
      <p:ext uri="{BB962C8B-B14F-4D97-AF65-F5344CB8AC3E}">
        <p14:creationId xmlns:p14="http://schemas.microsoft.com/office/powerpoint/2010/main" val="2229232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19-May-21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19-May-21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19-May-21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F1AFD4-A5B2-4C73-A4A9-195977D1C316}" type="datetimeFigureOut">
              <a:rPr lang="en-US" smtClean="0"/>
              <a:pPr/>
              <a:t>19-May-21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F1AFD4-A5B2-4C73-A4A9-195977D1C316}" type="datetimeFigureOut">
              <a:rPr lang="en-US" smtClean="0"/>
              <a:pPr/>
              <a:t>19-May-21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F1AFD4-A5B2-4C73-A4A9-195977D1C316}" type="datetimeFigureOut">
              <a:rPr lang="en-US" smtClean="0"/>
              <a:pPr/>
              <a:t>19-May-21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F1AFD4-A5B2-4C73-A4A9-195977D1C316}" type="datetimeFigureOut">
              <a:rPr lang="en-US" smtClean="0"/>
              <a:pPr/>
              <a:t>19-May-21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F1AFD4-A5B2-4C73-A4A9-195977D1C316}" type="datetimeFigureOut">
              <a:rPr lang="en-US" smtClean="0"/>
              <a:pPr/>
              <a:t>19-May-21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F1AFD4-A5B2-4C73-A4A9-195977D1C316}" type="datetimeFigureOut">
              <a:rPr lang="en-US" smtClean="0"/>
              <a:pPr/>
              <a:t>19-May-21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19-May-21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F1AFD4-A5B2-4C73-A4A9-195977D1C316}" type="datetimeFigureOut">
              <a:rPr lang="en-US" smtClean="0"/>
              <a:pPr/>
              <a:t>19-May-21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5BDDE54-AFC4-4944-BD3E-673FF93E598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F1AFD4-A5B2-4C73-A4A9-195977D1C316}" type="datetimeFigureOut">
              <a:rPr lang="en-US" smtClean="0"/>
              <a:pPr/>
              <a:t>19-May-21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BDDE54-AFC4-4944-BD3E-673FF93E598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233018.wmf"/>
          <p:cNvPicPr>
            <a:picLocks noChangeAspect="1" noChangeArrowheads="1"/>
          </p:cNvPicPr>
          <p:nvPr/>
        </p:nvPicPr>
        <p:blipFill>
          <a:blip r:embed="rId3"/>
          <a:srcRect/>
          <a:stretch>
            <a:fillRect/>
          </a:stretch>
        </p:blipFill>
        <p:spPr bwMode="auto">
          <a:xfrm>
            <a:off x="1676400" y="1752600"/>
            <a:ext cx="6019800" cy="3517979"/>
          </a:xfrm>
          <a:prstGeom prst="rect">
            <a:avLst/>
          </a:prstGeom>
          <a:noFill/>
        </p:spPr>
      </p:pic>
      <p:sp>
        <p:nvSpPr>
          <p:cNvPr id="2" name="Title 1"/>
          <p:cNvSpPr>
            <a:spLocks noGrp="1"/>
          </p:cNvSpPr>
          <p:nvPr>
            <p:ph type="ctrTitle"/>
          </p:nvPr>
        </p:nvSpPr>
        <p:spPr>
          <a:xfrm>
            <a:off x="800100" y="282575"/>
            <a:ext cx="7772400" cy="1470025"/>
          </a:xfrm>
        </p:spPr>
        <p:txBody>
          <a:bodyPr>
            <a:normAutofit/>
          </a:bodyPr>
          <a:lstStyle/>
          <a:p>
            <a:r>
              <a:rPr lang="en-US" sz="3600" dirty="0" smtClean="0">
                <a:solidFill>
                  <a:srgbClr val="FF0000"/>
                </a:solidFill>
              </a:rPr>
              <a:t>CORPORATE LAW</a:t>
            </a:r>
            <a:r>
              <a:rPr lang="en-US" sz="3600" dirty="0" smtClean="0">
                <a:solidFill>
                  <a:srgbClr val="FF0000"/>
                </a:solidFill>
              </a:rPr>
              <a:t/>
            </a:r>
            <a:br>
              <a:rPr lang="en-US" sz="3600" dirty="0" smtClean="0">
                <a:solidFill>
                  <a:srgbClr val="FF0000"/>
                </a:solidFill>
              </a:rPr>
            </a:br>
            <a:r>
              <a:rPr lang="en-US" sz="3200" dirty="0" smtClean="0">
                <a:solidFill>
                  <a:schemeClr val="tx2">
                    <a:lumMod val="60000"/>
                    <a:lumOff val="40000"/>
                  </a:schemeClr>
                </a:solidFill>
              </a:rPr>
              <a:t>UNIT 1: Characteristics of a Company</a:t>
            </a:r>
            <a:endParaRPr lang="en-US" sz="3200" dirty="0">
              <a:solidFill>
                <a:schemeClr val="tx2">
                  <a:lumMod val="60000"/>
                  <a:lumOff val="40000"/>
                </a:schemeClr>
              </a:solidFill>
            </a:endParaRPr>
          </a:p>
        </p:txBody>
      </p:sp>
      <p:sp>
        <p:nvSpPr>
          <p:cNvPr id="3" name="Subtitle 2"/>
          <p:cNvSpPr>
            <a:spLocks noGrp="1"/>
          </p:cNvSpPr>
          <p:nvPr>
            <p:ph type="subTitle" idx="1"/>
          </p:nvPr>
        </p:nvSpPr>
        <p:spPr>
          <a:xfrm>
            <a:off x="914400" y="5410200"/>
            <a:ext cx="7543800" cy="1066800"/>
          </a:xfrm>
        </p:spPr>
        <p:txBody>
          <a:bodyPr>
            <a:normAutofit fontScale="77500" lnSpcReduction="20000"/>
          </a:bodyPr>
          <a:lstStyle/>
          <a:p>
            <a:r>
              <a:rPr lang="en-US" sz="2800" dirty="0" smtClean="0"/>
              <a:t>PREPARED BY: </a:t>
            </a:r>
            <a:r>
              <a:rPr lang="en-US" sz="2800" dirty="0" err="1" smtClean="0">
                <a:solidFill>
                  <a:schemeClr val="tx1"/>
                </a:solidFill>
              </a:rPr>
              <a:t>Biswajit</a:t>
            </a:r>
            <a:r>
              <a:rPr lang="en-US" sz="2800" dirty="0" smtClean="0">
                <a:solidFill>
                  <a:schemeClr val="tx1"/>
                </a:solidFill>
              </a:rPr>
              <a:t> </a:t>
            </a:r>
            <a:r>
              <a:rPr lang="en-US" sz="2800" dirty="0" err="1" smtClean="0">
                <a:solidFill>
                  <a:schemeClr val="tx1"/>
                </a:solidFill>
              </a:rPr>
              <a:t>Sarmah</a:t>
            </a:r>
            <a:endParaRPr lang="en-US" sz="2800" dirty="0" smtClean="0">
              <a:solidFill>
                <a:schemeClr val="tx1"/>
              </a:solidFill>
            </a:endParaRPr>
          </a:p>
          <a:p>
            <a:r>
              <a:rPr lang="en-US" sz="2800" dirty="0" smtClean="0"/>
              <a:t>Asst. Professor</a:t>
            </a:r>
            <a:endParaRPr lang="en-US" sz="2800" dirty="0" smtClean="0"/>
          </a:p>
          <a:p>
            <a:r>
              <a:rPr lang="en-US" sz="2800" dirty="0" smtClean="0"/>
              <a:t>Dept. of Commerce, </a:t>
            </a:r>
            <a:r>
              <a:rPr lang="en-US" sz="2800" dirty="0" err="1" smtClean="0"/>
              <a:t>Paschim</a:t>
            </a:r>
            <a:r>
              <a:rPr lang="en-US" sz="2800" dirty="0" smtClean="0"/>
              <a:t> Guwahati </a:t>
            </a:r>
            <a:r>
              <a:rPr lang="en-US" sz="2800" dirty="0" err="1" smtClean="0"/>
              <a:t>Mahavidyalaya</a:t>
            </a:r>
            <a:endParaRPr lang="en-US" sz="2800" dirty="0"/>
          </a:p>
        </p:txBody>
      </p:sp>
    </p:spTree>
    <p:custDataLst>
      <p:tags r:id="rId1"/>
    </p:custDataLst>
  </p:cSld>
  <p:clrMapOvr>
    <a:masterClrMapping/>
  </p:clrMapOvr>
  <p:transition advClick="0" advTm="100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990600"/>
            <a:ext cx="8001000" cy="5181600"/>
          </a:xfrm>
        </p:spPr>
        <p:txBody>
          <a:bodyPr>
            <a:normAutofit fontScale="92500" lnSpcReduction="20000"/>
          </a:bodyPr>
          <a:lstStyle/>
          <a:p>
            <a:pPr algn="l" fontAlgn="base"/>
            <a:r>
              <a:rPr lang="en-US" sz="2800" b="1" dirty="0">
                <a:solidFill>
                  <a:schemeClr val="tx1"/>
                </a:solidFill>
              </a:rPr>
              <a:t>9. Diffused Ownership:</a:t>
            </a:r>
            <a:endParaRPr lang="en-US" sz="2800" dirty="0">
              <a:solidFill>
                <a:schemeClr val="tx1"/>
              </a:solidFill>
            </a:endParaRPr>
          </a:p>
          <a:p>
            <a:pPr algn="l" fontAlgn="base"/>
            <a:r>
              <a:rPr lang="en-US" sz="2800" dirty="0">
                <a:solidFill>
                  <a:schemeClr val="tx1"/>
                </a:solidFill>
              </a:rPr>
              <a:t>The ownership of a company is scattered over a large number of persons. According to the provisions of the Companies Act, a private company can have a maximum of fifty members. While, no upper limit is put on the maximum number of members in public companies.</a:t>
            </a:r>
          </a:p>
          <a:p>
            <a:pPr algn="l" fontAlgn="base"/>
            <a:r>
              <a:rPr lang="en-US" sz="2800" b="1" dirty="0">
                <a:solidFill>
                  <a:schemeClr val="tx1"/>
                </a:solidFill>
              </a:rPr>
              <a:t>10. Separation of Ownership from Management:</a:t>
            </a:r>
            <a:endParaRPr lang="en-US" sz="2800" dirty="0">
              <a:solidFill>
                <a:schemeClr val="tx1"/>
              </a:solidFill>
            </a:endParaRPr>
          </a:p>
          <a:p>
            <a:pPr algn="l" fontAlgn="base"/>
            <a:r>
              <a:rPr lang="en-US" sz="2800" dirty="0">
                <a:solidFill>
                  <a:schemeClr val="tx1"/>
                </a:solidFill>
              </a:rPr>
              <a:t>Though shareholders of a company are its owners, yet every shareholder, unlike a partner, does not have a right to take an active part in the day to day management of the company. A company is managed by the elected representatives of its members. The elected representatives are individually known as directors and collectively as ‘Board of Directors</a:t>
            </a:r>
            <a:r>
              <a:rPr lang="en-US" sz="2800" dirty="0" smtClean="0">
                <a:solidFill>
                  <a:schemeClr val="tx1"/>
                </a:solidFill>
              </a:rPr>
              <a:t>’.</a:t>
            </a:r>
          </a:p>
          <a:p>
            <a:pPr algn="r" fontAlgn="base"/>
            <a:r>
              <a:rPr lang="en-US" sz="1900" dirty="0" smtClean="0">
                <a:solidFill>
                  <a:schemeClr val="accent6"/>
                </a:solidFill>
              </a:rPr>
              <a:t>Data Source: Books &amp; Internet.</a:t>
            </a:r>
            <a:endParaRPr lang="en-US" sz="1900" dirty="0">
              <a:solidFill>
                <a:schemeClr val="accent6"/>
              </a:solidFill>
            </a:endParaRPr>
          </a:p>
          <a:p>
            <a:pPr algn="r" fontAlgn="base"/>
            <a:endParaRPr lang="en-US" sz="1900" dirty="0">
              <a:solidFill>
                <a:schemeClr val="accent6"/>
              </a:solidFill>
            </a:endParaRPr>
          </a:p>
        </p:txBody>
      </p:sp>
    </p:spTree>
    <p:extLst>
      <p:ext uri="{BB962C8B-B14F-4D97-AF65-F5344CB8AC3E}">
        <p14:creationId xmlns:p14="http://schemas.microsoft.com/office/powerpoint/2010/main" val="3489488371"/>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a:solidFill>
                  <a:srgbClr val="FF0000"/>
                </a:solidFill>
                <a:latin typeface="Times New Roman" pitchFamily="18" charset="0"/>
                <a:cs typeface="Times New Roman" pitchFamily="18" charset="0"/>
              </a:rPr>
              <a:t>What is 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a:bodyPr>
          <a:lstStyle/>
          <a:p>
            <a:pPr algn="l"/>
            <a:r>
              <a:rPr lang="en-US" sz="2800" b="1" dirty="0" smtClean="0">
                <a:solidFill>
                  <a:schemeClr val="tx2">
                    <a:lumMod val="60000"/>
                    <a:lumOff val="40000"/>
                  </a:schemeClr>
                </a:solidFill>
                <a:latin typeface="Times New Roman" pitchFamily="18" charset="0"/>
                <a:cs typeface="Times New Roman" pitchFamily="18" charset="0"/>
              </a:rPr>
              <a:t>A.</a:t>
            </a:r>
            <a:r>
              <a:rPr lang="en-US" sz="2800" b="1" dirty="0" smtClean="0">
                <a:solidFill>
                  <a:srgbClr val="FF0000"/>
                </a:solidFill>
                <a:latin typeface="Times New Roman" pitchFamily="18" charset="0"/>
                <a:cs typeface="Times New Roman" pitchFamily="18" charset="0"/>
              </a:rPr>
              <a:t>  </a:t>
            </a:r>
            <a:r>
              <a:rPr lang="en-US" sz="2800" b="1" dirty="0" smtClean="0">
                <a:solidFill>
                  <a:schemeClr val="tx2">
                    <a:lumMod val="60000"/>
                    <a:lumOff val="40000"/>
                  </a:schemeClr>
                </a:solidFill>
                <a:latin typeface="Times New Roman" pitchFamily="18" charset="0"/>
                <a:cs typeface="Times New Roman" pitchFamily="18" charset="0"/>
              </a:rPr>
              <a:t>Definition of a Company under Companies Act 2013:</a:t>
            </a:r>
            <a:endParaRPr lang="en-US" sz="2800" dirty="0">
              <a:solidFill>
                <a:schemeClr val="tx2">
                  <a:lumMod val="60000"/>
                  <a:lumOff val="40000"/>
                </a:schemeClr>
              </a:solidFill>
              <a:latin typeface="Times New Roman" pitchFamily="18" charset="0"/>
              <a:cs typeface="Times New Roman" pitchFamily="18" charset="0"/>
            </a:endParaRPr>
          </a:p>
          <a:p>
            <a:pPr algn="l"/>
            <a:r>
              <a:rPr lang="en-US" sz="2800" dirty="0" smtClean="0">
                <a:solidFill>
                  <a:schemeClr val="tx1"/>
                </a:solidFill>
                <a:latin typeface="Times New Roman" pitchFamily="18" charset="0"/>
                <a:cs typeface="Times New Roman" pitchFamily="18" charset="0"/>
              </a:rPr>
              <a:t>Section </a:t>
            </a:r>
            <a:r>
              <a:rPr lang="en-US" sz="2800" dirty="0">
                <a:solidFill>
                  <a:schemeClr val="tx1"/>
                </a:solidFill>
                <a:latin typeface="Times New Roman" pitchFamily="18" charset="0"/>
                <a:cs typeface="Times New Roman" pitchFamily="18" charset="0"/>
              </a:rPr>
              <a:t>2(20) of the </a:t>
            </a:r>
            <a:r>
              <a:rPr lang="en-US" sz="2800" b="1" dirty="0">
                <a:solidFill>
                  <a:schemeClr val="tx1"/>
                </a:solidFill>
                <a:latin typeface="Times New Roman" pitchFamily="18" charset="0"/>
                <a:cs typeface="Times New Roman" pitchFamily="18" charset="0"/>
              </a:rPr>
              <a:t>Companies Act</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2013</a:t>
            </a:r>
            <a:r>
              <a:rPr lang="en-US" sz="2800" dirty="0">
                <a:solidFill>
                  <a:schemeClr val="tx1"/>
                </a:solidFill>
                <a:latin typeface="Times New Roman" pitchFamily="18" charset="0"/>
                <a:cs typeface="Times New Roman" pitchFamily="18" charset="0"/>
              </a:rPr>
              <a:t>, </a:t>
            </a:r>
            <a:r>
              <a:rPr lang="en-US" sz="2800" b="1" dirty="0">
                <a:solidFill>
                  <a:schemeClr val="tx1"/>
                </a:solidFill>
                <a:latin typeface="Times New Roman" pitchFamily="18" charset="0"/>
                <a:cs typeface="Times New Roman" pitchFamily="18" charset="0"/>
              </a:rPr>
              <a:t>defines</a:t>
            </a:r>
            <a:r>
              <a:rPr lang="en-US" sz="2800" dirty="0">
                <a:solidFill>
                  <a:schemeClr val="tx1"/>
                </a:solidFill>
                <a:latin typeface="Times New Roman" pitchFamily="18" charset="0"/>
                <a:cs typeface="Times New Roman" pitchFamily="18" charset="0"/>
              </a:rPr>
              <a:t> the term '</a:t>
            </a:r>
            <a:r>
              <a:rPr lang="en-US" sz="2800" b="1" dirty="0">
                <a:solidFill>
                  <a:schemeClr val="tx1"/>
                </a:solidFill>
                <a:latin typeface="Times New Roman" pitchFamily="18" charset="0"/>
                <a:cs typeface="Times New Roman" pitchFamily="18" charset="0"/>
              </a:rPr>
              <a:t>Company</a:t>
            </a:r>
            <a:r>
              <a:rPr lang="en-US" sz="2800" dirty="0">
                <a:solidFill>
                  <a:schemeClr val="tx1"/>
                </a:solidFill>
                <a:latin typeface="Times New Roman" pitchFamily="18" charset="0"/>
                <a:cs typeface="Times New Roman" pitchFamily="18" charset="0"/>
              </a:rPr>
              <a:t>' as follows: “</a:t>
            </a:r>
            <a:r>
              <a:rPr lang="en-US" sz="2800" b="1" dirty="0">
                <a:solidFill>
                  <a:schemeClr val="tx1"/>
                </a:solidFill>
                <a:latin typeface="Times New Roman" pitchFamily="18" charset="0"/>
                <a:cs typeface="Times New Roman" pitchFamily="18" charset="0"/>
              </a:rPr>
              <a:t>Company</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means a c</a:t>
            </a:r>
            <a:r>
              <a:rPr lang="en-US" sz="2800" b="1" dirty="0" smtClean="0">
                <a:solidFill>
                  <a:schemeClr val="tx1"/>
                </a:solidFill>
                <a:latin typeface="Times New Roman" pitchFamily="18" charset="0"/>
                <a:cs typeface="Times New Roman" pitchFamily="18" charset="0"/>
              </a:rPr>
              <a:t>ompany </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incorporated </a:t>
            </a:r>
            <a:r>
              <a:rPr lang="en-US" sz="2800" dirty="0">
                <a:solidFill>
                  <a:schemeClr val="tx1"/>
                </a:solidFill>
                <a:latin typeface="Times New Roman" pitchFamily="18" charset="0"/>
                <a:cs typeface="Times New Roman" pitchFamily="18" charset="0"/>
              </a:rPr>
              <a:t> </a:t>
            </a:r>
            <a:r>
              <a:rPr lang="en-US" sz="2800" b="1" dirty="0" smtClean="0">
                <a:solidFill>
                  <a:schemeClr val="tx1"/>
                </a:solidFill>
                <a:latin typeface="Times New Roman" pitchFamily="18" charset="0"/>
                <a:cs typeface="Times New Roman" pitchFamily="18" charset="0"/>
              </a:rPr>
              <a:t>under </a:t>
            </a:r>
            <a:r>
              <a:rPr lang="en-US" sz="2800" dirty="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this </a:t>
            </a:r>
            <a:r>
              <a:rPr lang="en-US" sz="2800" dirty="0">
                <a:solidFill>
                  <a:schemeClr val="tx1"/>
                </a:solidFill>
                <a:latin typeface="Times New Roman" pitchFamily="18" charset="0"/>
                <a:cs typeface="Times New Roman" pitchFamily="18" charset="0"/>
              </a:rPr>
              <a:t> </a:t>
            </a:r>
            <a:r>
              <a:rPr lang="en-US" sz="2800" b="1" dirty="0" smtClean="0">
                <a:solidFill>
                  <a:schemeClr val="tx1"/>
                </a:solidFill>
                <a:latin typeface="Times New Roman" pitchFamily="18" charset="0"/>
                <a:cs typeface="Times New Roman" pitchFamily="18" charset="0"/>
              </a:rPr>
              <a:t>Act </a:t>
            </a:r>
            <a:r>
              <a:rPr lang="en-US" sz="2800" dirty="0">
                <a:solidFill>
                  <a:schemeClr val="tx1"/>
                </a:solidFill>
                <a:latin typeface="Times New Roman" pitchFamily="18" charset="0"/>
                <a:cs typeface="Times New Roman" pitchFamily="18" charset="0"/>
              </a:rPr>
              <a:t> or </a:t>
            </a:r>
            <a:r>
              <a:rPr lang="en-US" sz="2800" b="1" dirty="0" smtClean="0">
                <a:solidFill>
                  <a:schemeClr val="tx1"/>
                </a:solidFill>
                <a:latin typeface="Times New Roman" pitchFamily="18" charset="0"/>
                <a:cs typeface="Times New Roman" pitchFamily="18" charset="0"/>
              </a:rPr>
              <a:t>under   </a:t>
            </a:r>
            <a:r>
              <a:rPr lang="en-US" sz="2800" dirty="0">
                <a:solidFill>
                  <a:schemeClr val="tx1"/>
                </a:solidFill>
                <a:latin typeface="Times New Roman" pitchFamily="18" charset="0"/>
                <a:cs typeface="Times New Roman" pitchFamily="18" charset="0"/>
              </a:rPr>
              <a:t> any previous </a:t>
            </a:r>
            <a:r>
              <a:rPr lang="en-US" sz="2800" b="1" dirty="0">
                <a:solidFill>
                  <a:schemeClr val="tx1"/>
                </a:solidFill>
                <a:latin typeface="Times New Roman" pitchFamily="18" charset="0"/>
                <a:cs typeface="Times New Roman" pitchFamily="18" charset="0"/>
              </a:rPr>
              <a:t>company law</a:t>
            </a:r>
            <a:r>
              <a:rPr lang="en-US" sz="2800" dirty="0">
                <a:solidFill>
                  <a:schemeClr val="tx1"/>
                </a:solidFill>
                <a:latin typeface="Times New Roman" pitchFamily="18" charset="0"/>
                <a:cs typeface="Times New Roman" pitchFamily="18" charset="0"/>
              </a:rPr>
              <a:t>.”</a:t>
            </a:r>
            <a:endParaRPr lang="en-US" sz="2800" dirty="0">
              <a:solidFill>
                <a:schemeClr val="tx1"/>
              </a:solidFill>
              <a:latin typeface="Times New Roman" pitchFamily="18" charset="0"/>
              <a:cs typeface="Times New Roman" pitchFamily="18" charset="0"/>
            </a:endParaRPr>
          </a:p>
        </p:txBody>
      </p:sp>
    </p:spTree>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2"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a:solidFill>
                  <a:srgbClr val="FF0000"/>
                </a:solidFill>
                <a:latin typeface="Times New Roman" pitchFamily="18" charset="0"/>
                <a:cs typeface="Times New Roman" pitchFamily="18" charset="0"/>
              </a:rPr>
              <a:t>What is 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a:bodyPr>
          <a:lstStyle/>
          <a:p>
            <a:pPr marL="514350" indent="-514350" algn="l">
              <a:buAutoNum type="alphaUcPeriod" startAt="2"/>
            </a:pPr>
            <a:r>
              <a:rPr lang="en-US" sz="2800" b="1" dirty="0" smtClean="0">
                <a:solidFill>
                  <a:schemeClr val="tx2">
                    <a:lumMod val="60000"/>
                    <a:lumOff val="40000"/>
                  </a:schemeClr>
                </a:solidFill>
                <a:latin typeface="Times New Roman" pitchFamily="18" charset="0"/>
                <a:cs typeface="Times New Roman" pitchFamily="18" charset="0"/>
              </a:rPr>
              <a:t>Definition of a Company provided by Lord Justice </a:t>
            </a:r>
            <a:r>
              <a:rPr lang="en-US" sz="2800" dirty="0"/>
              <a:t> </a:t>
            </a:r>
            <a:r>
              <a:rPr lang="en-US" sz="2800" b="1" dirty="0">
                <a:solidFill>
                  <a:schemeClr val="tx2">
                    <a:lumMod val="60000"/>
                    <a:lumOff val="40000"/>
                  </a:schemeClr>
                </a:solidFill>
              </a:rPr>
              <a:t>Lindley</a:t>
            </a:r>
            <a:r>
              <a:rPr lang="en-US" sz="2800" dirty="0">
                <a:solidFill>
                  <a:schemeClr val="tx2">
                    <a:lumMod val="60000"/>
                    <a:lumOff val="40000"/>
                  </a:schemeClr>
                </a:solidFill>
              </a:rPr>
              <a:t> </a:t>
            </a:r>
            <a:r>
              <a:rPr lang="en-US" sz="2800" dirty="0" smtClean="0">
                <a:solidFill>
                  <a:schemeClr val="tx2">
                    <a:lumMod val="60000"/>
                    <a:lumOff val="40000"/>
                  </a:schemeClr>
                </a:solidFill>
              </a:rPr>
              <a:t>- </a:t>
            </a:r>
          </a:p>
          <a:p>
            <a:pPr algn="l"/>
            <a:r>
              <a:rPr lang="en-US" sz="2800" dirty="0" smtClean="0">
                <a:solidFill>
                  <a:schemeClr val="tx1"/>
                </a:solidFill>
              </a:rPr>
              <a:t>A Company is an </a:t>
            </a:r>
            <a:r>
              <a:rPr lang="en-US" sz="2800" dirty="0">
                <a:solidFill>
                  <a:schemeClr val="tx1"/>
                </a:solidFill>
              </a:rPr>
              <a:t>association of many. persons who contribute money </a:t>
            </a:r>
            <a:r>
              <a:rPr lang="en-US" sz="2800" dirty="0" smtClean="0">
                <a:solidFill>
                  <a:schemeClr val="tx1"/>
                </a:solidFill>
              </a:rPr>
              <a:t>or money’s </a:t>
            </a:r>
            <a:r>
              <a:rPr lang="en-US" sz="2800" dirty="0">
                <a:solidFill>
                  <a:schemeClr val="tx1"/>
                </a:solidFill>
              </a:rPr>
              <a:t>worth to a common </a:t>
            </a:r>
            <a:r>
              <a:rPr lang="en-US" sz="2800" dirty="0" smtClean="0">
                <a:solidFill>
                  <a:schemeClr val="tx1"/>
                </a:solidFill>
              </a:rPr>
              <a:t>stock </a:t>
            </a:r>
            <a:r>
              <a:rPr lang="en-US" sz="2800" dirty="0">
                <a:solidFill>
                  <a:schemeClr val="tx1"/>
                </a:solidFill>
              </a:rPr>
              <a:t>and employ it in some common trade or business, and who share the profit or loss arising therefrom.</a:t>
            </a:r>
            <a:endParaRPr lang="en-US" sz="28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1886338773"/>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lnSpcReduction="10000"/>
          </a:bodyPr>
          <a:lstStyle/>
          <a:p>
            <a:pPr algn="l"/>
            <a:r>
              <a:rPr lang="en-US" sz="2800" b="1" dirty="0" smtClean="0">
                <a:solidFill>
                  <a:schemeClr val="tx2">
                    <a:lumMod val="60000"/>
                    <a:lumOff val="40000"/>
                  </a:schemeClr>
                </a:solidFill>
                <a:latin typeface="Times New Roman" pitchFamily="18" charset="0"/>
                <a:cs typeface="Times New Roman" pitchFamily="18" charset="0"/>
              </a:rPr>
              <a:t>Main characteristics:</a:t>
            </a:r>
            <a:r>
              <a:rPr lang="en-US" sz="2800" dirty="0" smtClean="0">
                <a:solidFill>
                  <a:schemeClr val="tx2">
                    <a:lumMod val="60000"/>
                    <a:lumOff val="40000"/>
                  </a:schemeClr>
                </a:solidFill>
              </a:rPr>
              <a:t> </a:t>
            </a:r>
          </a:p>
          <a:p>
            <a:pPr marL="514350" lvl="0" indent="-514350" algn="l" fontAlgn="base">
              <a:buFont typeface="+mj-lt"/>
              <a:buAutoNum type="arabicPeriod"/>
            </a:pPr>
            <a:r>
              <a:rPr lang="en-US" sz="2800" dirty="0">
                <a:solidFill>
                  <a:schemeClr val="tx1"/>
                </a:solidFill>
              </a:rPr>
              <a:t>Voluntary Association</a:t>
            </a:r>
          </a:p>
          <a:p>
            <a:pPr marL="514350" lvl="0" indent="-514350" algn="l" fontAlgn="base">
              <a:buFont typeface="+mj-lt"/>
              <a:buAutoNum type="arabicPeriod"/>
            </a:pPr>
            <a:r>
              <a:rPr lang="en-US" sz="2800" dirty="0">
                <a:solidFill>
                  <a:schemeClr val="tx1"/>
                </a:solidFill>
              </a:rPr>
              <a:t>Incorporation</a:t>
            </a:r>
          </a:p>
          <a:p>
            <a:pPr marL="514350" lvl="0" indent="-514350" algn="l" fontAlgn="base">
              <a:buFont typeface="+mj-lt"/>
              <a:buAutoNum type="arabicPeriod"/>
            </a:pPr>
            <a:r>
              <a:rPr lang="en-US" sz="2800" dirty="0">
                <a:solidFill>
                  <a:schemeClr val="tx1"/>
                </a:solidFill>
              </a:rPr>
              <a:t>Artificial Person</a:t>
            </a:r>
          </a:p>
          <a:p>
            <a:pPr marL="514350" lvl="0" indent="-514350" algn="l" fontAlgn="base">
              <a:buFont typeface="+mj-lt"/>
              <a:buAutoNum type="arabicPeriod"/>
            </a:pPr>
            <a:r>
              <a:rPr lang="en-US" sz="2800" dirty="0">
                <a:solidFill>
                  <a:schemeClr val="tx1"/>
                </a:solidFill>
              </a:rPr>
              <a:t>Separate Entity</a:t>
            </a:r>
          </a:p>
          <a:p>
            <a:pPr marL="514350" lvl="0" indent="-514350" algn="l" fontAlgn="base">
              <a:buFont typeface="+mj-lt"/>
              <a:buAutoNum type="arabicPeriod"/>
            </a:pPr>
            <a:r>
              <a:rPr lang="en-US" sz="2800" dirty="0">
                <a:solidFill>
                  <a:schemeClr val="tx1"/>
                </a:solidFill>
              </a:rPr>
              <a:t>Perpetual Existence</a:t>
            </a:r>
          </a:p>
          <a:p>
            <a:pPr marL="514350" lvl="0" indent="-514350" algn="l" fontAlgn="base">
              <a:buFont typeface="+mj-lt"/>
              <a:buAutoNum type="arabicPeriod"/>
            </a:pPr>
            <a:r>
              <a:rPr lang="en-US" sz="2800" dirty="0">
                <a:solidFill>
                  <a:schemeClr val="tx1"/>
                </a:solidFill>
              </a:rPr>
              <a:t>Common Seal</a:t>
            </a:r>
          </a:p>
          <a:p>
            <a:pPr marL="514350" lvl="0" indent="-514350" algn="l" fontAlgn="base">
              <a:buFont typeface="+mj-lt"/>
              <a:buAutoNum type="arabicPeriod"/>
            </a:pPr>
            <a:r>
              <a:rPr lang="en-US" sz="2800" dirty="0">
                <a:solidFill>
                  <a:schemeClr val="tx1"/>
                </a:solidFill>
              </a:rPr>
              <a:t>Transferability of Shares</a:t>
            </a:r>
          </a:p>
          <a:p>
            <a:pPr marL="514350" lvl="0" indent="-514350" algn="l" fontAlgn="base">
              <a:buFont typeface="+mj-lt"/>
              <a:buAutoNum type="arabicPeriod"/>
            </a:pPr>
            <a:r>
              <a:rPr lang="en-US" sz="2800" dirty="0">
                <a:solidFill>
                  <a:schemeClr val="tx1"/>
                </a:solidFill>
              </a:rPr>
              <a:t>Limited Liability</a:t>
            </a:r>
          </a:p>
          <a:p>
            <a:pPr marL="514350" lvl="0" indent="-514350" algn="l" fontAlgn="base">
              <a:buFont typeface="+mj-lt"/>
              <a:buAutoNum type="arabicPeriod"/>
            </a:pPr>
            <a:r>
              <a:rPr lang="en-US" sz="2800" dirty="0">
                <a:solidFill>
                  <a:schemeClr val="tx1"/>
                </a:solidFill>
              </a:rPr>
              <a:t>Diffused Ownership</a:t>
            </a:r>
          </a:p>
          <a:p>
            <a:pPr marL="514350" lvl="0" indent="-514350" algn="l" fontAlgn="base">
              <a:buFont typeface="+mj-lt"/>
              <a:buAutoNum type="arabicPeriod"/>
            </a:pPr>
            <a:r>
              <a:rPr lang="en-US" sz="2800" dirty="0">
                <a:solidFill>
                  <a:schemeClr val="tx1"/>
                </a:solidFill>
              </a:rPr>
              <a:t>Separation of Ownership from Management</a:t>
            </a:r>
          </a:p>
          <a:p>
            <a:pPr algn="l"/>
            <a:endParaRPr lang="en-US" sz="2800" dirty="0" smtClean="0">
              <a:solidFill>
                <a:schemeClr val="tx2">
                  <a:lumMod val="60000"/>
                  <a:lumOff val="40000"/>
                </a:schemeClr>
              </a:solidFill>
            </a:endParaRPr>
          </a:p>
        </p:txBody>
      </p:sp>
    </p:spTree>
    <p:extLst>
      <p:ext uri="{BB962C8B-B14F-4D97-AF65-F5344CB8AC3E}">
        <p14:creationId xmlns:p14="http://schemas.microsoft.com/office/powerpoint/2010/main" val="248859401"/>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par>
                    <p:cTn id="45" fill="hold">
                      <p:stCondLst>
                        <p:cond delay="indefinite"/>
                      </p:stCondLst>
                      <p:childTnLst>
                        <p:par>
                          <p:cTn id="46" fill="hold">
                            <p:stCondLst>
                              <p:cond delay="0"/>
                            </p:stCondLst>
                            <p:childTnLst>
                              <p:par>
                                <p:cTn id="47" presetID="27" presetClass="entr" presetSubtype="0" fill="hold" nodeType="clickEffect">
                                  <p:stCondLst>
                                    <p:cond delay="0"/>
                                  </p:stCondLst>
                                  <p:iterate type="lt">
                                    <p:tmPct val="50000"/>
                                  </p:iterate>
                                  <p:childTnLst>
                                    <p:set>
                                      <p:cBhvr>
                                        <p:cTn id="48" dur="1" fill="hold">
                                          <p:stCondLst>
                                            <p:cond delay="0"/>
                                          </p:stCondLst>
                                        </p:cTn>
                                        <p:tgtEl>
                                          <p:spTgt spid="3">
                                            <p:txEl>
                                              <p:pRg st="5" end="5"/>
                                            </p:txEl>
                                          </p:spTgt>
                                        </p:tgtEl>
                                        <p:attrNameLst>
                                          <p:attrName>style.visibility</p:attrName>
                                        </p:attrNameLst>
                                      </p:cBhvr>
                                      <p:to>
                                        <p:strVal val="visible"/>
                                      </p:to>
                                    </p:set>
                                    <p:anim calcmode="discrete" valueType="clr">
                                      <p:cBhvr override="childStyle">
                                        <p:cTn id="49" dur="500"/>
                                        <p:tgtEl>
                                          <p:spTgt spid="3">
                                            <p:txEl>
                                              <p:pRg st="5" end="5"/>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0" dur="500"/>
                                        <p:tgtEl>
                                          <p:spTgt spid="3">
                                            <p:txEl>
                                              <p:pRg st="5" end="5"/>
                                            </p:txEl>
                                          </p:spTgt>
                                        </p:tgtEl>
                                        <p:attrNameLst>
                                          <p:attrName>fillcolor</p:attrName>
                                        </p:attrNameLst>
                                      </p:cBhvr>
                                      <p:tavLst>
                                        <p:tav tm="0">
                                          <p:val>
                                            <p:clrVal>
                                              <a:schemeClr val="accent2"/>
                                            </p:clrVal>
                                          </p:val>
                                        </p:tav>
                                        <p:tav tm="50000">
                                          <p:val>
                                            <p:clrVal>
                                              <a:schemeClr val="hlink"/>
                                            </p:clrVal>
                                          </p:val>
                                        </p:tav>
                                      </p:tavLst>
                                    </p:anim>
                                    <p:set>
                                      <p:cBhvr>
                                        <p:cTn id="51" dur="500"/>
                                        <p:tgtEl>
                                          <p:spTgt spid="3">
                                            <p:txEl>
                                              <p:pRg st="5" end="5"/>
                                            </p:txEl>
                                          </p:spTgt>
                                        </p:tgtEl>
                                        <p:attrNameLst>
                                          <p:attrName>fill.type</p:attrName>
                                        </p:attrNameLst>
                                      </p:cBhvr>
                                      <p:to>
                                        <p:strVal val="solid"/>
                                      </p:to>
                                    </p:set>
                                  </p:childTnLst>
                                </p:cTn>
                              </p:par>
                            </p:childTnLst>
                          </p:cTn>
                        </p:par>
                      </p:childTnLst>
                    </p:cTn>
                  </p:par>
                  <p:par>
                    <p:cTn id="52" fill="hold">
                      <p:stCondLst>
                        <p:cond delay="indefinite"/>
                      </p:stCondLst>
                      <p:childTnLst>
                        <p:par>
                          <p:cTn id="53" fill="hold">
                            <p:stCondLst>
                              <p:cond delay="0"/>
                            </p:stCondLst>
                            <p:childTnLst>
                              <p:par>
                                <p:cTn id="54" presetID="27" presetClass="entr" presetSubtype="0" fill="hold" nodeType="clickEffect">
                                  <p:stCondLst>
                                    <p:cond delay="0"/>
                                  </p:stCondLst>
                                  <p:iterate type="lt">
                                    <p:tmPct val="50000"/>
                                  </p:iterate>
                                  <p:childTnLst>
                                    <p:set>
                                      <p:cBhvr>
                                        <p:cTn id="55" dur="1" fill="hold">
                                          <p:stCondLst>
                                            <p:cond delay="0"/>
                                          </p:stCondLst>
                                        </p:cTn>
                                        <p:tgtEl>
                                          <p:spTgt spid="3">
                                            <p:txEl>
                                              <p:pRg st="6" end="6"/>
                                            </p:txEl>
                                          </p:spTgt>
                                        </p:tgtEl>
                                        <p:attrNameLst>
                                          <p:attrName>style.visibility</p:attrName>
                                        </p:attrNameLst>
                                      </p:cBhvr>
                                      <p:to>
                                        <p:strVal val="visible"/>
                                      </p:to>
                                    </p:set>
                                    <p:anim calcmode="discrete" valueType="clr">
                                      <p:cBhvr override="childStyle">
                                        <p:cTn id="56" dur="500"/>
                                        <p:tgtEl>
                                          <p:spTgt spid="3">
                                            <p:txEl>
                                              <p:pRg st="6" end="6"/>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57" dur="500"/>
                                        <p:tgtEl>
                                          <p:spTgt spid="3">
                                            <p:txEl>
                                              <p:pRg st="6" end="6"/>
                                            </p:txEl>
                                          </p:spTgt>
                                        </p:tgtEl>
                                        <p:attrNameLst>
                                          <p:attrName>fillcolor</p:attrName>
                                        </p:attrNameLst>
                                      </p:cBhvr>
                                      <p:tavLst>
                                        <p:tav tm="0">
                                          <p:val>
                                            <p:clrVal>
                                              <a:schemeClr val="accent2"/>
                                            </p:clrVal>
                                          </p:val>
                                        </p:tav>
                                        <p:tav tm="50000">
                                          <p:val>
                                            <p:clrVal>
                                              <a:schemeClr val="hlink"/>
                                            </p:clrVal>
                                          </p:val>
                                        </p:tav>
                                      </p:tavLst>
                                    </p:anim>
                                    <p:set>
                                      <p:cBhvr>
                                        <p:cTn id="58" dur="500"/>
                                        <p:tgtEl>
                                          <p:spTgt spid="3">
                                            <p:txEl>
                                              <p:pRg st="6" end="6"/>
                                            </p:txEl>
                                          </p:spTgt>
                                        </p:tgtEl>
                                        <p:attrNameLst>
                                          <p:attrName>fill.type</p:attrName>
                                        </p:attrNameLst>
                                      </p:cBhvr>
                                      <p:to>
                                        <p:strVal val="solid"/>
                                      </p:to>
                                    </p:set>
                                  </p:childTnLst>
                                </p:cTn>
                              </p:par>
                            </p:childTnLst>
                          </p:cTn>
                        </p:par>
                      </p:childTnLst>
                    </p:cTn>
                  </p:par>
                  <p:par>
                    <p:cTn id="59" fill="hold">
                      <p:stCondLst>
                        <p:cond delay="indefinite"/>
                      </p:stCondLst>
                      <p:childTnLst>
                        <p:par>
                          <p:cTn id="60" fill="hold">
                            <p:stCondLst>
                              <p:cond delay="0"/>
                            </p:stCondLst>
                            <p:childTnLst>
                              <p:par>
                                <p:cTn id="61" presetID="27" presetClass="entr" presetSubtype="0" fill="hold" nodeType="clickEffect">
                                  <p:stCondLst>
                                    <p:cond delay="0"/>
                                  </p:stCondLst>
                                  <p:iterate type="lt">
                                    <p:tmPct val="50000"/>
                                  </p:iterate>
                                  <p:childTnLst>
                                    <p:set>
                                      <p:cBhvr>
                                        <p:cTn id="62" dur="1" fill="hold">
                                          <p:stCondLst>
                                            <p:cond delay="0"/>
                                          </p:stCondLst>
                                        </p:cTn>
                                        <p:tgtEl>
                                          <p:spTgt spid="3">
                                            <p:txEl>
                                              <p:pRg st="7" end="7"/>
                                            </p:txEl>
                                          </p:spTgt>
                                        </p:tgtEl>
                                        <p:attrNameLst>
                                          <p:attrName>style.visibility</p:attrName>
                                        </p:attrNameLst>
                                      </p:cBhvr>
                                      <p:to>
                                        <p:strVal val="visible"/>
                                      </p:to>
                                    </p:set>
                                    <p:anim calcmode="discrete" valueType="clr">
                                      <p:cBhvr override="childStyle">
                                        <p:cTn id="63" dur="500"/>
                                        <p:tgtEl>
                                          <p:spTgt spid="3">
                                            <p:txEl>
                                              <p:pRg st="7" end="7"/>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64" dur="500"/>
                                        <p:tgtEl>
                                          <p:spTgt spid="3">
                                            <p:txEl>
                                              <p:pRg st="7" end="7"/>
                                            </p:txEl>
                                          </p:spTgt>
                                        </p:tgtEl>
                                        <p:attrNameLst>
                                          <p:attrName>fillcolor</p:attrName>
                                        </p:attrNameLst>
                                      </p:cBhvr>
                                      <p:tavLst>
                                        <p:tav tm="0">
                                          <p:val>
                                            <p:clrVal>
                                              <a:schemeClr val="accent2"/>
                                            </p:clrVal>
                                          </p:val>
                                        </p:tav>
                                        <p:tav tm="50000">
                                          <p:val>
                                            <p:clrVal>
                                              <a:schemeClr val="hlink"/>
                                            </p:clrVal>
                                          </p:val>
                                        </p:tav>
                                      </p:tavLst>
                                    </p:anim>
                                    <p:set>
                                      <p:cBhvr>
                                        <p:cTn id="65" dur="500"/>
                                        <p:tgtEl>
                                          <p:spTgt spid="3">
                                            <p:txEl>
                                              <p:pRg st="7" end="7"/>
                                            </p:txEl>
                                          </p:spTgt>
                                        </p:tgtEl>
                                        <p:attrNameLst>
                                          <p:attrName>fill.type</p:attrName>
                                        </p:attrNameLst>
                                      </p:cBhvr>
                                      <p:to>
                                        <p:strVal val="solid"/>
                                      </p:to>
                                    </p:set>
                                  </p:childTnLst>
                                </p:cTn>
                              </p:par>
                            </p:childTnLst>
                          </p:cTn>
                        </p:par>
                      </p:childTnLst>
                    </p:cTn>
                  </p:par>
                  <p:par>
                    <p:cTn id="66" fill="hold">
                      <p:stCondLst>
                        <p:cond delay="indefinite"/>
                      </p:stCondLst>
                      <p:childTnLst>
                        <p:par>
                          <p:cTn id="67" fill="hold">
                            <p:stCondLst>
                              <p:cond delay="0"/>
                            </p:stCondLst>
                            <p:childTnLst>
                              <p:par>
                                <p:cTn id="68" presetID="27" presetClass="entr" presetSubtype="0" fill="hold" nodeType="clickEffect">
                                  <p:stCondLst>
                                    <p:cond delay="0"/>
                                  </p:stCondLst>
                                  <p:iterate type="lt">
                                    <p:tmPct val="50000"/>
                                  </p:iterate>
                                  <p:childTnLst>
                                    <p:set>
                                      <p:cBhvr>
                                        <p:cTn id="69" dur="1" fill="hold">
                                          <p:stCondLst>
                                            <p:cond delay="0"/>
                                          </p:stCondLst>
                                        </p:cTn>
                                        <p:tgtEl>
                                          <p:spTgt spid="3">
                                            <p:txEl>
                                              <p:pRg st="8" end="8"/>
                                            </p:txEl>
                                          </p:spTgt>
                                        </p:tgtEl>
                                        <p:attrNameLst>
                                          <p:attrName>style.visibility</p:attrName>
                                        </p:attrNameLst>
                                      </p:cBhvr>
                                      <p:to>
                                        <p:strVal val="visible"/>
                                      </p:to>
                                    </p:set>
                                    <p:anim calcmode="discrete" valueType="clr">
                                      <p:cBhvr override="childStyle">
                                        <p:cTn id="70" dur="500"/>
                                        <p:tgtEl>
                                          <p:spTgt spid="3">
                                            <p:txEl>
                                              <p:pRg st="8" end="8"/>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1" dur="500"/>
                                        <p:tgtEl>
                                          <p:spTgt spid="3">
                                            <p:txEl>
                                              <p:pRg st="8" end="8"/>
                                            </p:txEl>
                                          </p:spTgt>
                                        </p:tgtEl>
                                        <p:attrNameLst>
                                          <p:attrName>fillcolor</p:attrName>
                                        </p:attrNameLst>
                                      </p:cBhvr>
                                      <p:tavLst>
                                        <p:tav tm="0">
                                          <p:val>
                                            <p:clrVal>
                                              <a:schemeClr val="accent2"/>
                                            </p:clrVal>
                                          </p:val>
                                        </p:tav>
                                        <p:tav tm="50000">
                                          <p:val>
                                            <p:clrVal>
                                              <a:schemeClr val="hlink"/>
                                            </p:clrVal>
                                          </p:val>
                                        </p:tav>
                                      </p:tavLst>
                                    </p:anim>
                                    <p:set>
                                      <p:cBhvr>
                                        <p:cTn id="72" dur="500"/>
                                        <p:tgtEl>
                                          <p:spTgt spid="3">
                                            <p:txEl>
                                              <p:pRg st="8" end="8"/>
                                            </p:txEl>
                                          </p:spTgt>
                                        </p:tgtEl>
                                        <p:attrNameLst>
                                          <p:attrName>fill.type</p:attrName>
                                        </p:attrNameLst>
                                      </p:cBhvr>
                                      <p:to>
                                        <p:strVal val="solid"/>
                                      </p:to>
                                    </p:set>
                                  </p:childTnLst>
                                </p:cTn>
                              </p:par>
                            </p:childTnLst>
                          </p:cTn>
                        </p:par>
                      </p:childTnLst>
                    </p:cTn>
                  </p:par>
                  <p:par>
                    <p:cTn id="73" fill="hold">
                      <p:stCondLst>
                        <p:cond delay="indefinite"/>
                      </p:stCondLst>
                      <p:childTnLst>
                        <p:par>
                          <p:cTn id="74" fill="hold">
                            <p:stCondLst>
                              <p:cond delay="0"/>
                            </p:stCondLst>
                            <p:childTnLst>
                              <p:par>
                                <p:cTn id="75" presetID="27" presetClass="entr" presetSubtype="0" fill="hold" nodeType="clickEffect">
                                  <p:stCondLst>
                                    <p:cond delay="0"/>
                                  </p:stCondLst>
                                  <p:iterate type="lt">
                                    <p:tmPct val="50000"/>
                                  </p:iterate>
                                  <p:childTnLst>
                                    <p:set>
                                      <p:cBhvr>
                                        <p:cTn id="76" dur="1" fill="hold">
                                          <p:stCondLst>
                                            <p:cond delay="0"/>
                                          </p:stCondLst>
                                        </p:cTn>
                                        <p:tgtEl>
                                          <p:spTgt spid="3">
                                            <p:txEl>
                                              <p:pRg st="9" end="9"/>
                                            </p:txEl>
                                          </p:spTgt>
                                        </p:tgtEl>
                                        <p:attrNameLst>
                                          <p:attrName>style.visibility</p:attrName>
                                        </p:attrNameLst>
                                      </p:cBhvr>
                                      <p:to>
                                        <p:strVal val="visible"/>
                                      </p:to>
                                    </p:set>
                                    <p:anim calcmode="discrete" valueType="clr">
                                      <p:cBhvr override="childStyle">
                                        <p:cTn id="77" dur="500"/>
                                        <p:tgtEl>
                                          <p:spTgt spid="3">
                                            <p:txEl>
                                              <p:pRg st="9" end="9"/>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78" dur="500"/>
                                        <p:tgtEl>
                                          <p:spTgt spid="3">
                                            <p:txEl>
                                              <p:pRg st="9" end="9"/>
                                            </p:txEl>
                                          </p:spTgt>
                                        </p:tgtEl>
                                        <p:attrNameLst>
                                          <p:attrName>fillcolor</p:attrName>
                                        </p:attrNameLst>
                                      </p:cBhvr>
                                      <p:tavLst>
                                        <p:tav tm="0">
                                          <p:val>
                                            <p:clrVal>
                                              <a:schemeClr val="accent2"/>
                                            </p:clrVal>
                                          </p:val>
                                        </p:tav>
                                        <p:tav tm="50000">
                                          <p:val>
                                            <p:clrVal>
                                              <a:schemeClr val="hlink"/>
                                            </p:clrVal>
                                          </p:val>
                                        </p:tav>
                                      </p:tavLst>
                                    </p:anim>
                                    <p:set>
                                      <p:cBhvr>
                                        <p:cTn id="79" dur="500"/>
                                        <p:tgtEl>
                                          <p:spTgt spid="3">
                                            <p:txEl>
                                              <p:pRg st="9" end="9"/>
                                            </p:txEl>
                                          </p:spTgt>
                                        </p:tgtEl>
                                        <p:attrNameLst>
                                          <p:attrName>fill.type</p:attrName>
                                        </p:attrNameLst>
                                      </p:cBhvr>
                                      <p:to>
                                        <p:strVal val="solid"/>
                                      </p:to>
                                    </p:set>
                                  </p:childTnLst>
                                </p:cTn>
                              </p:par>
                            </p:childTnLst>
                          </p:cTn>
                        </p:par>
                      </p:childTnLst>
                    </p:cTn>
                  </p:par>
                  <p:par>
                    <p:cTn id="80" fill="hold">
                      <p:stCondLst>
                        <p:cond delay="indefinite"/>
                      </p:stCondLst>
                      <p:childTnLst>
                        <p:par>
                          <p:cTn id="81" fill="hold">
                            <p:stCondLst>
                              <p:cond delay="0"/>
                            </p:stCondLst>
                            <p:childTnLst>
                              <p:par>
                                <p:cTn id="82" presetID="27" presetClass="entr" presetSubtype="0" fill="hold" nodeType="clickEffect">
                                  <p:stCondLst>
                                    <p:cond delay="0"/>
                                  </p:stCondLst>
                                  <p:iterate type="lt">
                                    <p:tmPct val="50000"/>
                                  </p:iterate>
                                  <p:childTnLst>
                                    <p:set>
                                      <p:cBhvr>
                                        <p:cTn id="83" dur="1" fill="hold">
                                          <p:stCondLst>
                                            <p:cond delay="0"/>
                                          </p:stCondLst>
                                        </p:cTn>
                                        <p:tgtEl>
                                          <p:spTgt spid="3">
                                            <p:txEl>
                                              <p:pRg st="10" end="10"/>
                                            </p:txEl>
                                          </p:spTgt>
                                        </p:tgtEl>
                                        <p:attrNameLst>
                                          <p:attrName>style.visibility</p:attrName>
                                        </p:attrNameLst>
                                      </p:cBhvr>
                                      <p:to>
                                        <p:strVal val="visible"/>
                                      </p:to>
                                    </p:set>
                                    <p:anim calcmode="discrete" valueType="clr">
                                      <p:cBhvr override="childStyle">
                                        <p:cTn id="84" dur="500"/>
                                        <p:tgtEl>
                                          <p:spTgt spid="3">
                                            <p:txEl>
                                              <p:pRg st="10" end="1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5" dur="500"/>
                                        <p:tgtEl>
                                          <p:spTgt spid="3">
                                            <p:txEl>
                                              <p:pRg st="10" end="10"/>
                                            </p:txEl>
                                          </p:spTgt>
                                        </p:tgtEl>
                                        <p:attrNameLst>
                                          <p:attrName>fillcolor</p:attrName>
                                        </p:attrNameLst>
                                      </p:cBhvr>
                                      <p:tavLst>
                                        <p:tav tm="0">
                                          <p:val>
                                            <p:clrVal>
                                              <a:schemeClr val="accent2"/>
                                            </p:clrVal>
                                          </p:val>
                                        </p:tav>
                                        <p:tav tm="50000">
                                          <p:val>
                                            <p:clrVal>
                                              <a:schemeClr val="hlink"/>
                                            </p:clrVal>
                                          </p:val>
                                        </p:tav>
                                      </p:tavLst>
                                    </p:anim>
                                    <p:set>
                                      <p:cBhvr>
                                        <p:cTn id="86" dur="500"/>
                                        <p:tgtEl>
                                          <p:spTgt spid="3">
                                            <p:txEl>
                                              <p:pRg st="10" end="1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fontScale="92500" lnSpcReduction="20000"/>
          </a:bodyPr>
          <a:lstStyle/>
          <a:p>
            <a:pPr lvl="0" algn="l" fontAlgn="base"/>
            <a:r>
              <a:rPr lang="en-US" sz="2800" b="1" dirty="0" smtClean="0"/>
              <a:t>1. Voluntary </a:t>
            </a:r>
            <a:r>
              <a:rPr lang="en-US" sz="2800" b="1" dirty="0"/>
              <a:t>Association:</a:t>
            </a:r>
            <a:endParaRPr lang="en-US" sz="2800" dirty="0"/>
          </a:p>
          <a:p>
            <a:pPr algn="l" fontAlgn="base"/>
            <a:r>
              <a:rPr lang="en-US" sz="2800" dirty="0">
                <a:solidFill>
                  <a:schemeClr val="tx1"/>
                </a:solidFill>
              </a:rPr>
              <a:t>A company is a voluntary association of </a:t>
            </a:r>
            <a:r>
              <a:rPr lang="en-US" sz="2800" dirty="0" smtClean="0">
                <a:solidFill>
                  <a:schemeClr val="tx1"/>
                </a:solidFill>
              </a:rPr>
              <a:t>persons</a:t>
            </a:r>
            <a:r>
              <a:rPr lang="en-US" sz="2800" dirty="0">
                <a:solidFill>
                  <a:schemeClr val="tx1"/>
                </a:solidFill>
              </a:rPr>
              <a:t>. </a:t>
            </a:r>
            <a:r>
              <a:rPr lang="en-US" sz="2800" dirty="0" smtClean="0">
                <a:solidFill>
                  <a:schemeClr val="tx1"/>
                </a:solidFill>
              </a:rPr>
              <a:t>Generally, a </a:t>
            </a:r>
            <a:r>
              <a:rPr lang="en-US" sz="2800" dirty="0">
                <a:solidFill>
                  <a:schemeClr val="tx1"/>
                </a:solidFill>
              </a:rPr>
              <a:t>minimum of seven persons are required to form a public company. The maximum membership of a private company is restricted to fifty, whereas, no upper limit has been laid down for public companies</a:t>
            </a:r>
            <a:r>
              <a:rPr lang="en-US" sz="2800" dirty="0" smtClean="0">
                <a:solidFill>
                  <a:schemeClr val="tx1"/>
                </a:solidFill>
              </a:rPr>
              <a:t>. However, One person company is allowed to form under Companies Act 2013.</a:t>
            </a:r>
            <a:endParaRPr lang="en-US" sz="2800" dirty="0">
              <a:solidFill>
                <a:schemeClr val="tx1"/>
              </a:solidFill>
            </a:endParaRPr>
          </a:p>
          <a:p>
            <a:pPr algn="l" fontAlgn="base"/>
            <a:r>
              <a:rPr lang="en-US" sz="2800" b="1" dirty="0"/>
              <a:t>2. Incorporation:</a:t>
            </a:r>
            <a:endParaRPr lang="en-US" sz="2800" dirty="0"/>
          </a:p>
          <a:p>
            <a:pPr algn="l"/>
            <a:r>
              <a:rPr lang="en-US" sz="2800" dirty="0">
                <a:solidFill>
                  <a:schemeClr val="tx1"/>
                </a:solidFill>
              </a:rPr>
              <a:t>A company comes into existence </a:t>
            </a:r>
            <a:r>
              <a:rPr lang="en-US" sz="2800" dirty="0" smtClean="0">
                <a:solidFill>
                  <a:schemeClr val="tx1"/>
                </a:solidFill>
              </a:rPr>
              <a:t> on the </a:t>
            </a:r>
            <a:r>
              <a:rPr lang="en-US" sz="2800" dirty="0">
                <a:solidFill>
                  <a:schemeClr val="tx1"/>
                </a:solidFill>
              </a:rPr>
              <a:t>day it is incorporated/registered. In other words, a company cannot come into being unless it is incorporated and </a:t>
            </a:r>
            <a:r>
              <a:rPr lang="en-US" sz="2800" dirty="0" smtClean="0">
                <a:solidFill>
                  <a:schemeClr val="tx1"/>
                </a:solidFill>
              </a:rPr>
              <a:t>recognized </a:t>
            </a:r>
            <a:r>
              <a:rPr lang="en-US" sz="2800" dirty="0">
                <a:solidFill>
                  <a:schemeClr val="tx1"/>
                </a:solidFill>
              </a:rPr>
              <a:t>by law. This feature distinguishes a company from partnership which is also a voluntary association of persons but in whose case registration is optional.</a:t>
            </a:r>
            <a:endParaRPr lang="en-US" sz="2800" dirty="0" smtClean="0">
              <a:solidFill>
                <a:schemeClr val="tx1"/>
              </a:solidFill>
            </a:endParaRPr>
          </a:p>
        </p:txBody>
      </p:sp>
    </p:spTree>
    <p:extLst>
      <p:ext uri="{BB962C8B-B14F-4D97-AF65-F5344CB8AC3E}">
        <p14:creationId xmlns:p14="http://schemas.microsoft.com/office/powerpoint/2010/main" val="24228957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a:bodyPr>
          <a:lstStyle/>
          <a:p>
            <a:pPr algn="l" fontAlgn="base"/>
            <a:r>
              <a:rPr lang="en-US" sz="2800" b="1" dirty="0">
                <a:solidFill>
                  <a:schemeClr val="tx1"/>
                </a:solidFill>
              </a:rPr>
              <a:t>3. Artificial Person:</a:t>
            </a:r>
            <a:endParaRPr lang="en-US" sz="2800" dirty="0">
              <a:solidFill>
                <a:schemeClr val="tx1"/>
              </a:solidFill>
            </a:endParaRPr>
          </a:p>
          <a:p>
            <a:pPr algn="l" fontAlgn="base"/>
            <a:r>
              <a:rPr lang="en-US" sz="2800" b="1" dirty="0">
                <a:solidFill>
                  <a:schemeClr val="tx1"/>
                </a:solidFill>
              </a:rPr>
              <a:t>In the eyes of law there are two types of persons </a:t>
            </a:r>
            <a:r>
              <a:rPr lang="en-US" sz="2800" b="1" dirty="0" err="1">
                <a:solidFill>
                  <a:schemeClr val="tx1"/>
                </a:solidFill>
              </a:rPr>
              <a:t>viz</a:t>
            </a:r>
            <a:r>
              <a:rPr lang="en-US" sz="2800" b="1" dirty="0">
                <a:solidFill>
                  <a:schemeClr val="tx1"/>
                </a:solidFill>
              </a:rPr>
              <a:t>:</a:t>
            </a:r>
            <a:endParaRPr lang="en-US" sz="2800" dirty="0">
              <a:solidFill>
                <a:schemeClr val="tx1"/>
              </a:solidFill>
            </a:endParaRPr>
          </a:p>
          <a:p>
            <a:pPr algn="l" fontAlgn="base"/>
            <a:r>
              <a:rPr lang="en-US" sz="2800" dirty="0">
                <a:solidFill>
                  <a:schemeClr val="tx1"/>
                </a:solidFill>
              </a:rPr>
              <a:t> (a) Natural persons i.e. human beings and</a:t>
            </a:r>
          </a:p>
          <a:p>
            <a:pPr algn="l" fontAlgn="base"/>
            <a:r>
              <a:rPr lang="en-US" sz="2800" dirty="0" smtClean="0">
                <a:solidFill>
                  <a:schemeClr val="tx1"/>
                </a:solidFill>
              </a:rPr>
              <a:t> (</a:t>
            </a:r>
            <a:r>
              <a:rPr lang="en-US" sz="2800" dirty="0">
                <a:solidFill>
                  <a:schemeClr val="tx1"/>
                </a:solidFill>
              </a:rPr>
              <a:t>b) Artificial persons such as companies, firms, institutions etc.</a:t>
            </a:r>
          </a:p>
          <a:p>
            <a:pPr algn="l" fontAlgn="base"/>
            <a:r>
              <a:rPr lang="en-US" sz="2800" dirty="0">
                <a:solidFill>
                  <a:schemeClr val="tx1"/>
                </a:solidFill>
              </a:rPr>
              <a:t>Legally, a company has got a personality of its own. Like human beings it can buy, own or sell its property. It can sue others for the enforcement of its rights and likewise be sued by others.</a:t>
            </a:r>
          </a:p>
        </p:txBody>
      </p:sp>
    </p:spTree>
    <p:extLst>
      <p:ext uri="{BB962C8B-B14F-4D97-AF65-F5344CB8AC3E}">
        <p14:creationId xmlns:p14="http://schemas.microsoft.com/office/powerpoint/2010/main" val="337374206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par>
                    <p:cTn id="38" fill="hold">
                      <p:stCondLst>
                        <p:cond delay="indefinite"/>
                      </p:stCondLst>
                      <p:childTnLst>
                        <p:par>
                          <p:cTn id="39" fill="hold">
                            <p:stCondLst>
                              <p:cond delay="0"/>
                            </p:stCondLst>
                            <p:childTnLst>
                              <p:par>
                                <p:cTn id="40" presetID="27" presetClass="entr" presetSubtype="0" fill="hold" nodeType="clickEffect">
                                  <p:stCondLst>
                                    <p:cond delay="0"/>
                                  </p:stCondLst>
                                  <p:iterate type="lt">
                                    <p:tmPct val="50000"/>
                                  </p:iterate>
                                  <p:childTnLst>
                                    <p:set>
                                      <p:cBhvr>
                                        <p:cTn id="41"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42"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43"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44"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fontScale="85000" lnSpcReduction="10000"/>
          </a:bodyPr>
          <a:lstStyle/>
          <a:p>
            <a:pPr algn="l" fontAlgn="base"/>
            <a:r>
              <a:rPr lang="en-US" sz="2800" b="1" dirty="0">
                <a:solidFill>
                  <a:schemeClr val="tx1"/>
                </a:solidFill>
              </a:rPr>
              <a:t>4. Separate Entity:</a:t>
            </a:r>
            <a:endParaRPr lang="en-US" sz="2800" dirty="0">
              <a:solidFill>
                <a:schemeClr val="tx1"/>
              </a:solidFill>
            </a:endParaRPr>
          </a:p>
          <a:p>
            <a:pPr algn="l" fontAlgn="base"/>
            <a:r>
              <a:rPr lang="en-US" sz="2800" dirty="0">
                <a:solidFill>
                  <a:schemeClr val="tx1"/>
                </a:solidFill>
              </a:rPr>
              <a:t>The law recognizes the independent status of the company. A company has got an identity of its own which is quite different from its members. This implies that a company cannot be held liable for the actions of its members and vice versa. The distinct entity of a company from its members was upheld in the famous Salomon Vs. Salomon &amp; Co case.</a:t>
            </a:r>
          </a:p>
          <a:p>
            <a:pPr algn="l" fontAlgn="base"/>
            <a:r>
              <a:rPr lang="en-US" sz="2800" b="1" dirty="0">
                <a:solidFill>
                  <a:schemeClr val="tx1"/>
                </a:solidFill>
              </a:rPr>
              <a:t>5. Perpetual Existence:</a:t>
            </a:r>
            <a:endParaRPr lang="en-US" sz="2800" dirty="0">
              <a:solidFill>
                <a:schemeClr val="tx1"/>
              </a:solidFill>
            </a:endParaRPr>
          </a:p>
          <a:p>
            <a:pPr algn="l" fontAlgn="base"/>
            <a:r>
              <a:rPr lang="en-US" sz="2800" dirty="0">
                <a:solidFill>
                  <a:schemeClr val="tx1"/>
                </a:solidFill>
              </a:rPr>
              <a:t>A company enjoys a continuous existence. Retirement, death, insolvency and insanity of its members do not affect the continuity of the company. The shares of the company may change millions of hands, but the life of the company remains unaffected. In an accident all the members of a company died but the company continued its operations.</a:t>
            </a:r>
          </a:p>
          <a:p>
            <a:pPr algn="l" fontAlgn="base"/>
            <a:endParaRPr lang="en-US" sz="2800" dirty="0">
              <a:solidFill>
                <a:schemeClr val="tx1"/>
              </a:solidFill>
            </a:endParaRPr>
          </a:p>
        </p:txBody>
      </p:sp>
    </p:spTree>
    <p:extLst>
      <p:ext uri="{BB962C8B-B14F-4D97-AF65-F5344CB8AC3E}">
        <p14:creationId xmlns:p14="http://schemas.microsoft.com/office/powerpoint/2010/main" val="469122740"/>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2" end="2"/>
                                            </p:txEl>
                                          </p:spTgt>
                                        </p:tgtEl>
                                        <p:attrNameLst>
                                          <p:attrName>style.visibility</p:attrName>
                                        </p:attrNameLst>
                                      </p:cBhvr>
                                      <p:to>
                                        <p:strVal val="visible"/>
                                      </p:to>
                                    </p:set>
                                    <p:anim calcmode="discrete" valueType="clr">
                                      <p:cBhvr override="childStyle">
                                        <p:cTn id="28" dur="500"/>
                                        <p:tgtEl>
                                          <p:spTgt spid="3">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2" end="2"/>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2" end="2"/>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35"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3" end="3"/>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5181600"/>
          </a:xfrm>
        </p:spPr>
        <p:txBody>
          <a:bodyPr>
            <a:normAutofit fontScale="92500" lnSpcReduction="20000"/>
          </a:bodyPr>
          <a:lstStyle/>
          <a:p>
            <a:pPr algn="l" fontAlgn="base"/>
            <a:r>
              <a:rPr lang="en-US" sz="2800" b="1" dirty="0">
                <a:solidFill>
                  <a:schemeClr val="tx1"/>
                </a:solidFill>
              </a:rPr>
              <a:t>6. Common Seal:</a:t>
            </a:r>
            <a:endParaRPr lang="en-US" sz="2800" dirty="0">
              <a:solidFill>
                <a:schemeClr val="tx1"/>
              </a:solidFill>
            </a:endParaRPr>
          </a:p>
          <a:p>
            <a:pPr algn="l" fontAlgn="base"/>
            <a:r>
              <a:rPr lang="en-US" sz="2800" dirty="0">
                <a:solidFill>
                  <a:schemeClr val="tx1"/>
                </a:solidFill>
              </a:rPr>
              <a:t>A company being an artificial person cannot sign for itself. A seal with the name of the company embossed on it acts as a substitute for the company’s signatures. The company gives its assent to any contract or document by the common seal. A document which does not bear the common seal of the company is not binding on it</a:t>
            </a:r>
            <a:r>
              <a:rPr lang="en-US" sz="2800" dirty="0" smtClean="0">
                <a:solidFill>
                  <a:schemeClr val="tx1"/>
                </a:solidFill>
              </a:rPr>
              <a:t>.</a:t>
            </a:r>
          </a:p>
          <a:p>
            <a:pPr algn="l" fontAlgn="base"/>
            <a:endParaRPr lang="en-US" sz="2800" dirty="0">
              <a:solidFill>
                <a:schemeClr val="tx1"/>
              </a:solidFill>
            </a:endParaRPr>
          </a:p>
          <a:p>
            <a:pPr algn="l" fontAlgn="base"/>
            <a:r>
              <a:rPr lang="en-US" sz="2800" b="1" dirty="0">
                <a:solidFill>
                  <a:schemeClr val="tx1"/>
                </a:solidFill>
              </a:rPr>
              <a:t>7. Transferability of Shares:</a:t>
            </a:r>
            <a:endParaRPr lang="en-US" sz="2800" dirty="0">
              <a:solidFill>
                <a:schemeClr val="tx1"/>
              </a:solidFill>
            </a:endParaRPr>
          </a:p>
          <a:p>
            <a:pPr algn="l" fontAlgn="base"/>
            <a:r>
              <a:rPr lang="en-US" sz="2800" dirty="0">
                <a:solidFill>
                  <a:schemeClr val="tx1"/>
                </a:solidFill>
              </a:rPr>
              <a:t>The capital of the company is contributed by its members. It is divided into shares of predetermined value. The members of a public company are free to transfer their shares to anyone else without any restriction. The private companies, however, do impose some restrictions on the transfer of shares by their members.</a:t>
            </a:r>
          </a:p>
          <a:p>
            <a:pPr algn="l" fontAlgn="base"/>
            <a:endParaRPr lang="en-US" sz="2800" dirty="0">
              <a:solidFill>
                <a:schemeClr val="tx1"/>
              </a:solidFill>
            </a:endParaRPr>
          </a:p>
        </p:txBody>
      </p:sp>
    </p:spTree>
    <p:extLst>
      <p:ext uri="{BB962C8B-B14F-4D97-AF65-F5344CB8AC3E}">
        <p14:creationId xmlns:p14="http://schemas.microsoft.com/office/powerpoint/2010/main" val="421244364"/>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par>
                    <p:cTn id="24" fill="hold">
                      <p:stCondLst>
                        <p:cond delay="indefinite"/>
                      </p:stCondLst>
                      <p:childTnLst>
                        <p:par>
                          <p:cTn id="25" fill="hold">
                            <p:stCondLst>
                              <p:cond delay="0"/>
                            </p:stCondLst>
                            <p:childTnLst>
                              <p:par>
                                <p:cTn id="26" presetID="27" presetClass="entr" presetSubtype="0" fill="hold" nodeType="clickEffect">
                                  <p:stCondLst>
                                    <p:cond delay="0"/>
                                  </p:stCondLst>
                                  <p:iterate type="lt">
                                    <p:tmPct val="50000"/>
                                  </p:iterate>
                                  <p:childTnLst>
                                    <p:set>
                                      <p:cBhvr>
                                        <p:cTn id="27" dur="1" fill="hold">
                                          <p:stCondLst>
                                            <p:cond delay="0"/>
                                          </p:stCondLst>
                                        </p:cTn>
                                        <p:tgtEl>
                                          <p:spTgt spid="3">
                                            <p:txEl>
                                              <p:pRg st="3" end="3"/>
                                            </p:txEl>
                                          </p:spTgt>
                                        </p:tgtEl>
                                        <p:attrNameLst>
                                          <p:attrName>style.visibility</p:attrName>
                                        </p:attrNameLst>
                                      </p:cBhvr>
                                      <p:to>
                                        <p:strVal val="visible"/>
                                      </p:to>
                                    </p:set>
                                    <p:anim calcmode="discrete" valueType="clr">
                                      <p:cBhvr override="childStyle">
                                        <p:cTn id="28" dur="500"/>
                                        <p:tgtEl>
                                          <p:spTgt spid="3">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9" dur="500"/>
                                        <p:tgtEl>
                                          <p:spTgt spid="3">
                                            <p:txEl>
                                              <p:pRg st="3" end="3"/>
                                            </p:txEl>
                                          </p:spTgt>
                                        </p:tgtEl>
                                        <p:attrNameLst>
                                          <p:attrName>fillcolor</p:attrName>
                                        </p:attrNameLst>
                                      </p:cBhvr>
                                      <p:tavLst>
                                        <p:tav tm="0">
                                          <p:val>
                                            <p:clrVal>
                                              <a:schemeClr val="accent2"/>
                                            </p:clrVal>
                                          </p:val>
                                        </p:tav>
                                        <p:tav tm="50000">
                                          <p:val>
                                            <p:clrVal>
                                              <a:schemeClr val="hlink"/>
                                            </p:clrVal>
                                          </p:val>
                                        </p:tav>
                                      </p:tavLst>
                                    </p:anim>
                                    <p:set>
                                      <p:cBhvr>
                                        <p:cTn id="30" dur="500"/>
                                        <p:tgtEl>
                                          <p:spTgt spid="3">
                                            <p:txEl>
                                              <p:pRg st="3" end="3"/>
                                            </p:txEl>
                                          </p:spTgt>
                                        </p:tgtEl>
                                        <p:attrNameLst>
                                          <p:attrName>fill.type</p:attrName>
                                        </p:attrNameLst>
                                      </p:cBhvr>
                                      <p:to>
                                        <p:strVal val="solid"/>
                                      </p:to>
                                    </p:set>
                                  </p:childTnLst>
                                </p:cTn>
                              </p:par>
                            </p:childTnLst>
                          </p:cTn>
                        </p:par>
                      </p:childTnLst>
                    </p:cTn>
                  </p:par>
                  <p:par>
                    <p:cTn id="31" fill="hold">
                      <p:stCondLst>
                        <p:cond delay="indefinite"/>
                      </p:stCondLst>
                      <p:childTnLst>
                        <p:par>
                          <p:cTn id="32" fill="hold">
                            <p:stCondLst>
                              <p:cond delay="0"/>
                            </p:stCondLst>
                            <p:childTnLst>
                              <p:par>
                                <p:cTn id="33" presetID="27" presetClass="entr" presetSubtype="0" fill="hold" nodeType="clickEffect">
                                  <p:stCondLst>
                                    <p:cond delay="0"/>
                                  </p:stCondLst>
                                  <p:iterate type="lt">
                                    <p:tmPct val="50000"/>
                                  </p:iterate>
                                  <p:childTnLst>
                                    <p:set>
                                      <p:cBhvr>
                                        <p:cTn id="34" dur="1" fill="hold">
                                          <p:stCondLst>
                                            <p:cond delay="0"/>
                                          </p:stCondLst>
                                        </p:cTn>
                                        <p:tgtEl>
                                          <p:spTgt spid="3">
                                            <p:txEl>
                                              <p:pRg st="4" end="4"/>
                                            </p:txEl>
                                          </p:spTgt>
                                        </p:tgtEl>
                                        <p:attrNameLst>
                                          <p:attrName>style.visibility</p:attrName>
                                        </p:attrNameLst>
                                      </p:cBhvr>
                                      <p:to>
                                        <p:strVal val="visible"/>
                                      </p:to>
                                    </p:set>
                                    <p:anim calcmode="discrete" valueType="clr">
                                      <p:cBhvr override="childStyle">
                                        <p:cTn id="35" dur="500"/>
                                        <p:tgtEl>
                                          <p:spTgt spid="3">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6" dur="500"/>
                                        <p:tgtEl>
                                          <p:spTgt spid="3">
                                            <p:txEl>
                                              <p:pRg st="4" end="4"/>
                                            </p:txEl>
                                          </p:spTgt>
                                        </p:tgtEl>
                                        <p:attrNameLst>
                                          <p:attrName>fillcolor</p:attrName>
                                        </p:attrNameLst>
                                      </p:cBhvr>
                                      <p:tavLst>
                                        <p:tav tm="0">
                                          <p:val>
                                            <p:clrVal>
                                              <a:schemeClr val="accent2"/>
                                            </p:clrVal>
                                          </p:val>
                                        </p:tav>
                                        <p:tav tm="50000">
                                          <p:val>
                                            <p:clrVal>
                                              <a:schemeClr val="hlink"/>
                                            </p:clrVal>
                                          </p:val>
                                        </p:tav>
                                      </p:tavLst>
                                    </p:anim>
                                    <p:set>
                                      <p:cBhvr>
                                        <p:cTn id="37" dur="500"/>
                                        <p:tgtEl>
                                          <p:spTgt spid="3">
                                            <p:txEl>
                                              <p:pRg st="4" end="4"/>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04800"/>
            <a:ext cx="7772400" cy="761999"/>
          </a:xfrm>
        </p:spPr>
        <p:txBody>
          <a:bodyPr>
            <a:normAutofit fontScale="90000"/>
          </a:bodyPr>
          <a:lstStyle/>
          <a:p>
            <a:r>
              <a:rPr lang="en-US" b="1" dirty="0" smtClean="0">
                <a:solidFill>
                  <a:srgbClr val="FF0000"/>
                </a:solidFill>
                <a:latin typeface="Times New Roman" pitchFamily="18" charset="0"/>
                <a:cs typeface="Times New Roman" pitchFamily="18" charset="0"/>
              </a:rPr>
              <a:t>Characteristics of </a:t>
            </a:r>
            <a:r>
              <a:rPr lang="en-US" b="1" dirty="0">
                <a:solidFill>
                  <a:srgbClr val="FF0000"/>
                </a:solidFill>
                <a:latin typeface="Times New Roman" pitchFamily="18" charset="0"/>
                <a:cs typeface="Times New Roman" pitchFamily="18" charset="0"/>
              </a:rPr>
              <a:t>a Company</a:t>
            </a:r>
            <a:r>
              <a:rPr lang="en-US" b="1" dirty="0" smtClean="0">
                <a:solidFill>
                  <a:srgbClr val="FF0000"/>
                </a:solidFill>
                <a:latin typeface="Times New Roman" pitchFamily="18" charset="0"/>
                <a:cs typeface="Times New Roman" pitchFamily="18" charset="0"/>
              </a:rPr>
              <a:t>:</a:t>
            </a:r>
            <a:endParaRPr lang="en-US" dirty="0"/>
          </a:p>
        </p:txBody>
      </p:sp>
      <p:sp>
        <p:nvSpPr>
          <p:cNvPr id="3" name="Subtitle 2"/>
          <p:cNvSpPr>
            <a:spLocks noGrp="1"/>
          </p:cNvSpPr>
          <p:nvPr>
            <p:ph type="subTitle" idx="1"/>
          </p:nvPr>
        </p:nvSpPr>
        <p:spPr>
          <a:xfrm>
            <a:off x="762000" y="1219200"/>
            <a:ext cx="8001000" cy="4953000"/>
          </a:xfrm>
        </p:spPr>
        <p:txBody>
          <a:bodyPr>
            <a:normAutofit/>
          </a:bodyPr>
          <a:lstStyle/>
          <a:p>
            <a:pPr algn="l" fontAlgn="base"/>
            <a:r>
              <a:rPr lang="en-US" sz="2800" b="1" dirty="0">
                <a:solidFill>
                  <a:schemeClr val="tx1"/>
                </a:solidFill>
              </a:rPr>
              <a:t>8. Limited Liability:</a:t>
            </a:r>
            <a:endParaRPr lang="en-US" sz="2800" dirty="0">
              <a:solidFill>
                <a:schemeClr val="tx1"/>
              </a:solidFill>
            </a:endParaRPr>
          </a:p>
          <a:p>
            <a:pPr algn="l" fontAlgn="base"/>
            <a:r>
              <a:rPr lang="en-US" sz="2800" dirty="0">
                <a:solidFill>
                  <a:schemeClr val="tx1"/>
                </a:solidFill>
              </a:rPr>
              <a:t>The liability of the members of a company is invariably limited to the extent of the face value of shares held by them. This means that if the assets of a company fall short of its liabilities, the members cannot be asked to contribute anything more than the unpaid amount on the shares held by them. Unlike the partnership firms, the private property of the members cannot be utilized to satisfy the claims of company’s creditors.</a:t>
            </a:r>
          </a:p>
          <a:p>
            <a:pPr algn="l" fontAlgn="base"/>
            <a:endParaRPr lang="en-US" sz="2800" dirty="0">
              <a:solidFill>
                <a:schemeClr val="tx1"/>
              </a:solidFill>
            </a:endParaRPr>
          </a:p>
        </p:txBody>
      </p:sp>
    </p:spTree>
    <p:extLst>
      <p:ext uri="{BB962C8B-B14F-4D97-AF65-F5344CB8AC3E}">
        <p14:creationId xmlns:p14="http://schemas.microsoft.com/office/powerpoint/2010/main" val="16264479"/>
      </p:ext>
    </p:extLst>
  </p:cSld>
  <p:clrMapOvr>
    <a:masterClrMapping/>
  </p:clrMapOvr>
  <p:transition advClick="0" advTm="200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50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2"/>
                                        </p:tgtEl>
                                        <p:attrNameLst>
                                          <p:attrName>fillcolor</p:attrName>
                                        </p:attrNameLst>
                                      </p:cBhvr>
                                      <p:tavLst>
                                        <p:tav tm="0">
                                          <p:val>
                                            <p:clrVal>
                                              <a:schemeClr val="accent2"/>
                                            </p:clrVal>
                                          </p:val>
                                        </p:tav>
                                        <p:tav tm="50000">
                                          <p:val>
                                            <p:clrVal>
                                              <a:schemeClr val="hlink"/>
                                            </p:clrVal>
                                          </p:val>
                                        </p:tav>
                                      </p:tavLst>
                                    </p:anim>
                                    <p:set>
                                      <p:cBhvr>
                                        <p:cTn id="9" dur="50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3">
                                            <p:txEl>
                                              <p:pRg st="0" end="0"/>
                                            </p:txEl>
                                          </p:spTgt>
                                        </p:tgtEl>
                                        <p:attrNameLst>
                                          <p:attrName>style.visibility</p:attrName>
                                        </p:attrNameLst>
                                      </p:cBhvr>
                                      <p:to>
                                        <p:strVal val="visible"/>
                                      </p:to>
                                    </p:set>
                                    <p:anim calcmode="discrete" valueType="clr">
                                      <p:cBhvr override="childStyle">
                                        <p:cTn id="14" dur="500"/>
                                        <p:tgtEl>
                                          <p:spTgt spid="3">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500"/>
                                        <p:tgtEl>
                                          <p:spTgt spid="3">
                                            <p:txEl>
                                              <p:pRg st="0" end="0"/>
                                            </p:txEl>
                                          </p:spTgt>
                                        </p:tgtEl>
                                        <p:attrNameLst>
                                          <p:attrName>fillcolor</p:attrName>
                                        </p:attrNameLst>
                                      </p:cBhvr>
                                      <p:tavLst>
                                        <p:tav tm="0">
                                          <p:val>
                                            <p:clrVal>
                                              <a:schemeClr val="accent2"/>
                                            </p:clrVal>
                                          </p:val>
                                        </p:tav>
                                        <p:tav tm="50000">
                                          <p:val>
                                            <p:clrVal>
                                              <a:schemeClr val="hlink"/>
                                            </p:clrVal>
                                          </p:val>
                                        </p:tav>
                                      </p:tavLst>
                                    </p:anim>
                                    <p:set>
                                      <p:cBhvr>
                                        <p:cTn id="16" dur="500"/>
                                        <p:tgtEl>
                                          <p:spTgt spid="3">
                                            <p:txEl>
                                              <p:pRg st="0" end="0"/>
                                            </p:txEl>
                                          </p:spTgt>
                                        </p:tgtEl>
                                        <p:attrNameLst>
                                          <p:attrName>fill.type</p:attrName>
                                        </p:attrNameLst>
                                      </p:cBhvr>
                                      <p:to>
                                        <p:strVal val="solid"/>
                                      </p:to>
                                    </p:set>
                                  </p:childTnLst>
                                </p:cTn>
                              </p:par>
                            </p:childTnLst>
                          </p:cTn>
                        </p:par>
                      </p:childTnLst>
                    </p:cTn>
                  </p:par>
                  <p:par>
                    <p:cTn id="17" fill="hold">
                      <p:stCondLst>
                        <p:cond delay="indefinite"/>
                      </p:stCondLst>
                      <p:childTnLst>
                        <p:par>
                          <p:cTn id="18" fill="hold">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3">
                                            <p:txEl>
                                              <p:pRg st="1" end="1"/>
                                            </p:txEl>
                                          </p:spTgt>
                                        </p:tgtEl>
                                        <p:attrNameLst>
                                          <p:attrName>style.visibility</p:attrName>
                                        </p:attrNameLst>
                                      </p:cBhvr>
                                      <p:to>
                                        <p:strVal val="visible"/>
                                      </p:to>
                                    </p:set>
                                    <p:anim calcmode="discrete" valueType="clr">
                                      <p:cBhvr override="childStyle">
                                        <p:cTn id="21" dur="500"/>
                                        <p:tgtEl>
                                          <p:spTgt spid="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500"/>
                                        <p:tgtEl>
                                          <p:spTgt spid="3">
                                            <p:txEl>
                                              <p:pRg st="1" end="1"/>
                                            </p:txEl>
                                          </p:spTgt>
                                        </p:tgtEl>
                                        <p:attrNameLst>
                                          <p:attrName>fillcolor</p:attrName>
                                        </p:attrNameLst>
                                      </p:cBhvr>
                                      <p:tavLst>
                                        <p:tav tm="0">
                                          <p:val>
                                            <p:clrVal>
                                              <a:schemeClr val="accent2"/>
                                            </p:clrVal>
                                          </p:val>
                                        </p:tav>
                                        <p:tav tm="50000">
                                          <p:val>
                                            <p:clrVal>
                                              <a:schemeClr val="hlink"/>
                                            </p:clrVal>
                                          </p:val>
                                        </p:tav>
                                      </p:tavLst>
                                    </p:anim>
                                    <p:set>
                                      <p:cBhvr>
                                        <p:cTn id="23" dur="500"/>
                                        <p:tgtEl>
                                          <p:spTgt spid="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4.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333</Words>
  <Application>Microsoft Office PowerPoint</Application>
  <PresentationFormat>On-screen Show (4:3)</PresentationFormat>
  <Paragraphs>53</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CORPORATE LAW UNIT 1: Characteristics of a Company</vt:lpstr>
      <vt:lpstr>What is a Company:</vt:lpstr>
      <vt:lpstr>What is a Company:</vt:lpstr>
      <vt:lpstr>Characteristics of a Company:</vt:lpstr>
      <vt:lpstr>Characteristics of a Company:</vt:lpstr>
      <vt:lpstr>Characteristics of a Company:</vt:lpstr>
      <vt:lpstr>Characteristics of a Company:</vt:lpstr>
      <vt:lpstr>Characteristics of a Company:</vt:lpstr>
      <vt:lpstr>Characteristics of a Company:</vt:lpstr>
      <vt:lpstr>Characteristics of a Company: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TYPES OF COMPANIES</dc:title>
  <dc:creator>iqac</dc:creator>
  <cp:lastModifiedBy>iqac</cp:lastModifiedBy>
  <cp:revision>81</cp:revision>
  <dcterms:created xsi:type="dcterms:W3CDTF">2020-04-22T16:46:26Z</dcterms:created>
  <dcterms:modified xsi:type="dcterms:W3CDTF">2021-05-19T03:56:39Z</dcterms:modified>
</cp:coreProperties>
</file>