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7" r:id="rId4"/>
    <p:sldId id="268" r:id="rId5"/>
    <p:sldId id="269" r:id="rId6"/>
    <p:sldId id="270" r:id="rId7"/>
    <p:sldId id="271" r:id="rId8"/>
    <p:sldId id="272"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20-May-21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8</a:t>
            </a:fld>
            <a:endParaRPr lang="en-US"/>
          </a:p>
        </p:txBody>
      </p:sp>
    </p:spTree>
    <p:extLst>
      <p:ext uri="{BB962C8B-B14F-4D97-AF65-F5344CB8AC3E}">
        <p14:creationId xmlns:p14="http://schemas.microsoft.com/office/powerpoint/2010/main" val="2361736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1F1DE5-A984-472B-84C0-69818980888B}" type="slidenum">
              <a:rPr lang="en-US" smtClean="0"/>
              <a:pPr/>
              <a:t>9</a:t>
            </a:fld>
            <a:endParaRPr lang="en-US"/>
          </a:p>
        </p:txBody>
      </p:sp>
    </p:spTree>
    <p:extLst>
      <p:ext uri="{BB962C8B-B14F-4D97-AF65-F5344CB8AC3E}">
        <p14:creationId xmlns:p14="http://schemas.microsoft.com/office/powerpoint/2010/main" val="2361736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20-May-21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1AFD4-A5B2-4C73-A4A9-195977D1C316}" type="datetimeFigureOut">
              <a:rPr lang="en-US" smtClean="0"/>
              <a:pPr/>
              <a:t>20-May-21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20-May-21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1AFD4-A5B2-4C73-A4A9-195977D1C316}" type="datetimeFigureOut">
              <a:rPr lang="en-US" smtClean="0"/>
              <a:pPr/>
              <a:t>20-May-21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20-May-21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1AFD4-A5B2-4C73-A4A9-195977D1C316}" type="datetimeFigureOut">
              <a:rPr lang="en-US" smtClean="0"/>
              <a:pPr/>
              <a:t>20-May-21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282575"/>
            <a:ext cx="7772400" cy="1470025"/>
          </a:xfrm>
        </p:spPr>
        <p:txBody>
          <a:bodyPr>
            <a:normAutofit/>
          </a:bodyPr>
          <a:lstStyle/>
          <a:p>
            <a:r>
              <a:rPr lang="en-US" sz="3600" dirty="0" smtClean="0">
                <a:solidFill>
                  <a:srgbClr val="FF0000"/>
                </a:solidFill>
              </a:rPr>
              <a:t>CORPORATE LAW</a:t>
            </a:r>
            <a:br>
              <a:rPr lang="en-US" sz="3600" dirty="0" smtClean="0">
                <a:solidFill>
                  <a:srgbClr val="FF0000"/>
                </a:solidFill>
              </a:rPr>
            </a:br>
            <a:r>
              <a:rPr lang="en-US" sz="3200" dirty="0" smtClean="0">
                <a:solidFill>
                  <a:schemeClr val="tx2">
                    <a:lumMod val="60000"/>
                    <a:lumOff val="40000"/>
                  </a:schemeClr>
                </a:solidFill>
              </a:rPr>
              <a:t>UNIT 1: </a:t>
            </a:r>
            <a:r>
              <a:rPr lang="en-US" sz="3200" dirty="0" smtClean="0">
                <a:solidFill>
                  <a:schemeClr val="tx2">
                    <a:lumMod val="60000"/>
                    <a:lumOff val="40000"/>
                  </a:schemeClr>
                </a:solidFill>
              </a:rPr>
              <a:t>Types of Companies (part-I)</a:t>
            </a:r>
            <a:endParaRPr lang="en-US" sz="3200" dirty="0">
              <a:solidFill>
                <a:schemeClr val="tx2">
                  <a:lumMod val="60000"/>
                  <a:lumOff val="40000"/>
                </a:schemeClr>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t>Asst. Professor</a:t>
            </a:r>
          </a:p>
          <a:p>
            <a:r>
              <a:rPr lang="en-US" sz="2800" dirty="0" smtClean="0"/>
              <a:t>Dept. of Commerce, </a:t>
            </a:r>
            <a:r>
              <a:rPr lang="en-US" sz="2800" dirty="0" err="1" smtClean="0"/>
              <a:t>Paschim</a:t>
            </a:r>
            <a:r>
              <a:rPr lang="en-US" sz="2800" dirty="0" smtClean="0"/>
              <a:t> Guwahati </a:t>
            </a:r>
            <a:r>
              <a:rPr lang="en-US" sz="2800" dirty="0" err="1" smtClean="0"/>
              <a:t>Mahavidyalaya</a:t>
            </a:r>
            <a:endParaRPr lang="en-US" sz="2800" dirty="0"/>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Types of Companies</a:t>
            </a:r>
            <a:endParaRPr lang="en-US" dirty="0"/>
          </a:p>
        </p:txBody>
      </p:sp>
      <p:sp>
        <p:nvSpPr>
          <p:cNvPr id="3" name="Subtitle 2"/>
          <p:cNvSpPr>
            <a:spLocks noGrp="1"/>
          </p:cNvSpPr>
          <p:nvPr>
            <p:ph type="subTitle" idx="1"/>
          </p:nvPr>
        </p:nvSpPr>
        <p:spPr>
          <a:xfrm>
            <a:off x="762000" y="1066800"/>
            <a:ext cx="8001000" cy="5410200"/>
          </a:xfrm>
        </p:spPr>
        <p:txBody>
          <a:bodyPr>
            <a:normAutofit fontScale="92500" lnSpcReduction="10000"/>
          </a:bodyPr>
          <a:lstStyle/>
          <a:p>
            <a:pPr algn="l"/>
            <a:r>
              <a:rPr lang="en-US" sz="2800" b="1" dirty="0" smtClean="0">
                <a:solidFill>
                  <a:schemeClr val="tx2">
                    <a:lumMod val="60000"/>
                    <a:lumOff val="40000"/>
                  </a:schemeClr>
                </a:solidFill>
              </a:rPr>
              <a:t>Types of Companies under Companies Act, 2013:</a:t>
            </a:r>
          </a:p>
          <a:p>
            <a:pPr algn="l"/>
            <a:r>
              <a:rPr lang="en-US" sz="2800" b="1" u="sng" dirty="0">
                <a:solidFill>
                  <a:schemeClr val="tx1"/>
                </a:solidFill>
              </a:rPr>
              <a:t>A. Types of Company on the basis of Incorporation</a:t>
            </a:r>
            <a:endParaRPr lang="en-US" sz="2800" dirty="0">
              <a:solidFill>
                <a:schemeClr val="tx1"/>
              </a:solidFill>
            </a:endParaRPr>
          </a:p>
          <a:p>
            <a:pPr algn="l"/>
            <a:r>
              <a:rPr lang="en-US" sz="2800" b="1" dirty="0" smtClean="0">
                <a:solidFill>
                  <a:schemeClr val="tx1"/>
                </a:solidFill>
              </a:rPr>
              <a:t>	1</a:t>
            </a:r>
            <a:r>
              <a:rPr lang="en-US" sz="2800" b="1" dirty="0">
                <a:solidFill>
                  <a:schemeClr val="tx1"/>
                </a:solidFill>
              </a:rPr>
              <a:t>. Statutory Companies </a:t>
            </a:r>
            <a:endParaRPr lang="en-US" sz="2800" dirty="0">
              <a:solidFill>
                <a:schemeClr val="tx1"/>
              </a:solidFill>
            </a:endParaRPr>
          </a:p>
          <a:p>
            <a:pPr algn="l"/>
            <a:r>
              <a:rPr lang="en-US" sz="2800" b="1" dirty="0" smtClean="0">
                <a:solidFill>
                  <a:schemeClr val="tx1"/>
                </a:solidFill>
              </a:rPr>
              <a:t>	2</a:t>
            </a:r>
            <a:r>
              <a:rPr lang="en-US" sz="2800" b="1" dirty="0">
                <a:solidFill>
                  <a:schemeClr val="tx1"/>
                </a:solidFill>
              </a:rPr>
              <a:t>. Registered Companies</a:t>
            </a:r>
            <a:endParaRPr lang="en-US" sz="2800" dirty="0">
              <a:solidFill>
                <a:schemeClr val="tx1"/>
              </a:solidFill>
            </a:endParaRPr>
          </a:p>
          <a:p>
            <a:pPr algn="l"/>
            <a:r>
              <a:rPr lang="en-US" sz="2800" b="1" u="sng" dirty="0">
                <a:solidFill>
                  <a:schemeClr val="tx1"/>
                </a:solidFill>
              </a:rPr>
              <a:t>B. Types of Company on the basis of Liability</a:t>
            </a:r>
            <a:endParaRPr lang="en-US" sz="2800" dirty="0">
              <a:solidFill>
                <a:schemeClr val="tx1"/>
              </a:solidFill>
            </a:endParaRPr>
          </a:p>
          <a:p>
            <a:pPr algn="l"/>
            <a:r>
              <a:rPr lang="en-US" sz="2800" b="1" dirty="0" smtClean="0">
                <a:solidFill>
                  <a:schemeClr val="tx1"/>
                </a:solidFill>
              </a:rPr>
              <a:t>	1</a:t>
            </a:r>
            <a:r>
              <a:rPr lang="en-US" sz="2800" b="1" dirty="0">
                <a:solidFill>
                  <a:schemeClr val="tx1"/>
                </a:solidFill>
              </a:rPr>
              <a:t>. Companies limited by shares</a:t>
            </a:r>
            <a:endParaRPr lang="en-US" sz="2800" dirty="0">
              <a:solidFill>
                <a:schemeClr val="tx1"/>
              </a:solidFill>
            </a:endParaRPr>
          </a:p>
          <a:p>
            <a:pPr algn="l"/>
            <a:r>
              <a:rPr lang="en-US" sz="2800" b="1" dirty="0" smtClean="0">
                <a:solidFill>
                  <a:schemeClr val="tx1"/>
                </a:solidFill>
              </a:rPr>
              <a:t>	2</a:t>
            </a:r>
            <a:r>
              <a:rPr lang="en-US" sz="2800" b="1" dirty="0">
                <a:solidFill>
                  <a:schemeClr val="tx1"/>
                </a:solidFill>
              </a:rPr>
              <a:t>. Companies limited by guarantee</a:t>
            </a:r>
            <a:endParaRPr lang="en-US" sz="2800" dirty="0">
              <a:solidFill>
                <a:schemeClr val="tx1"/>
              </a:solidFill>
            </a:endParaRPr>
          </a:p>
          <a:p>
            <a:pPr algn="l"/>
            <a:r>
              <a:rPr lang="en-US" sz="2800" b="1" dirty="0" smtClean="0">
                <a:solidFill>
                  <a:schemeClr val="tx1"/>
                </a:solidFill>
              </a:rPr>
              <a:t>	3</a:t>
            </a:r>
            <a:r>
              <a:rPr lang="en-US" sz="2800" b="1" dirty="0">
                <a:solidFill>
                  <a:schemeClr val="tx1"/>
                </a:solidFill>
              </a:rPr>
              <a:t>. Unlimited Liability </a:t>
            </a:r>
            <a:r>
              <a:rPr lang="en-US" sz="2800" b="1" dirty="0" smtClean="0">
                <a:solidFill>
                  <a:schemeClr val="tx1"/>
                </a:solidFill>
              </a:rPr>
              <a:t>Companies</a:t>
            </a:r>
          </a:p>
          <a:p>
            <a:r>
              <a:rPr lang="en-US" sz="2800" b="1" u="sng" dirty="0">
                <a:solidFill>
                  <a:schemeClr val="tx1"/>
                </a:solidFill>
              </a:rPr>
              <a:t>C. Types of Company on the basis of number of </a:t>
            </a:r>
            <a:r>
              <a:rPr lang="en-US" sz="2800" b="1" u="sng" dirty="0" smtClean="0">
                <a:solidFill>
                  <a:schemeClr val="tx1"/>
                </a:solidFill>
              </a:rPr>
              <a:t>members</a:t>
            </a:r>
            <a:endParaRPr lang="en-US" sz="2800" dirty="0" smtClean="0">
              <a:solidFill>
                <a:schemeClr val="tx1"/>
              </a:solidFill>
            </a:endParaRPr>
          </a:p>
          <a:p>
            <a:pPr algn="l"/>
            <a:r>
              <a:rPr lang="en-US" sz="2800" b="1" dirty="0" smtClean="0">
                <a:solidFill>
                  <a:schemeClr val="tx1"/>
                </a:solidFill>
              </a:rPr>
              <a:t>	1. Public Company</a:t>
            </a:r>
            <a:endParaRPr lang="en-US" sz="2800" dirty="0" smtClean="0">
              <a:solidFill>
                <a:schemeClr val="tx1"/>
              </a:solidFill>
            </a:endParaRPr>
          </a:p>
          <a:p>
            <a:pPr algn="l"/>
            <a:r>
              <a:rPr lang="en-US" sz="2800" b="1" dirty="0" smtClean="0">
                <a:solidFill>
                  <a:schemeClr val="tx1"/>
                </a:solidFill>
              </a:rPr>
              <a:t>	2</a:t>
            </a:r>
            <a:r>
              <a:rPr lang="en-US" sz="2800" b="1" dirty="0">
                <a:solidFill>
                  <a:schemeClr val="tx1"/>
                </a:solidFill>
              </a:rPr>
              <a:t>. Private company</a:t>
            </a:r>
            <a:endParaRPr lang="en-US" sz="2800" dirty="0">
              <a:solidFill>
                <a:schemeClr val="tx1"/>
              </a:solidFill>
            </a:endParaRPr>
          </a:p>
          <a:p>
            <a:pPr algn="l"/>
            <a:r>
              <a:rPr lang="en-US" sz="2800" b="1" dirty="0" smtClean="0">
                <a:solidFill>
                  <a:schemeClr val="tx1"/>
                </a:solidFill>
              </a:rPr>
              <a:t>	3</a:t>
            </a:r>
            <a:r>
              <a:rPr lang="en-US" sz="2800" b="1" dirty="0">
                <a:solidFill>
                  <a:schemeClr val="tx1"/>
                </a:solidFill>
              </a:rPr>
              <a:t>. One Person Company (OPC)</a:t>
            </a:r>
            <a:endParaRPr lang="en-US" sz="2800" dirty="0">
              <a:solidFill>
                <a:schemeClr val="tx1"/>
              </a:solidFill>
            </a:endParaRPr>
          </a:p>
          <a:p>
            <a:pPr algn="l"/>
            <a:endParaRPr lang="en-US" sz="2800" dirty="0"/>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56"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6" end="6"/>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63"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65" dur="500"/>
                                        <p:tgtEl>
                                          <p:spTgt spid="3">
                                            <p:txEl>
                                              <p:pRg st="7" end="7"/>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70" dur="50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50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72" dur="500"/>
                                        <p:tgtEl>
                                          <p:spTgt spid="3">
                                            <p:txEl>
                                              <p:pRg st="8" end="8"/>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77" dur="50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50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79" dur="500"/>
                                        <p:tgtEl>
                                          <p:spTgt spid="3">
                                            <p:txEl>
                                              <p:pRg st="9" end="9"/>
                                            </p:tx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3">
                                            <p:txEl>
                                              <p:pRg st="10" end="10"/>
                                            </p:txEl>
                                          </p:spTgt>
                                        </p:tgtEl>
                                        <p:attrNameLst>
                                          <p:attrName>style.visibility</p:attrName>
                                        </p:attrNameLst>
                                      </p:cBhvr>
                                      <p:to>
                                        <p:strVal val="visible"/>
                                      </p:to>
                                    </p:set>
                                    <p:anim calcmode="discrete" valueType="clr">
                                      <p:cBhvr override="childStyle">
                                        <p:cTn id="84" dur="500"/>
                                        <p:tgtEl>
                                          <p:spTgt spid="3">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3">
                                            <p:txEl>
                                              <p:pRg st="10" end="10"/>
                                            </p:txEl>
                                          </p:spTgt>
                                        </p:tgtEl>
                                        <p:attrNameLst>
                                          <p:attrName>fillcolor</p:attrName>
                                        </p:attrNameLst>
                                      </p:cBhvr>
                                      <p:tavLst>
                                        <p:tav tm="0">
                                          <p:val>
                                            <p:clrVal>
                                              <a:schemeClr val="accent2"/>
                                            </p:clrVal>
                                          </p:val>
                                        </p:tav>
                                        <p:tav tm="50000">
                                          <p:val>
                                            <p:clrVal>
                                              <a:schemeClr val="hlink"/>
                                            </p:clrVal>
                                          </p:val>
                                        </p:tav>
                                      </p:tavLst>
                                    </p:anim>
                                    <p:set>
                                      <p:cBhvr>
                                        <p:cTn id="86" dur="500"/>
                                        <p:tgtEl>
                                          <p:spTgt spid="3">
                                            <p:txEl>
                                              <p:pRg st="10" end="10"/>
                                            </p:txEl>
                                          </p:spTgt>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27" presetClass="entr" presetSubtype="0" fill="hold" nodeType="clickEffect">
                                  <p:stCondLst>
                                    <p:cond delay="0"/>
                                  </p:stCondLst>
                                  <p:iterate type="lt">
                                    <p:tmPct val="50000"/>
                                  </p:iterate>
                                  <p:childTnLst>
                                    <p:set>
                                      <p:cBhvr>
                                        <p:cTn id="90" dur="1" fill="hold">
                                          <p:stCondLst>
                                            <p:cond delay="0"/>
                                          </p:stCondLst>
                                        </p:cTn>
                                        <p:tgtEl>
                                          <p:spTgt spid="3">
                                            <p:txEl>
                                              <p:pRg st="11" end="11"/>
                                            </p:txEl>
                                          </p:spTgt>
                                        </p:tgtEl>
                                        <p:attrNameLst>
                                          <p:attrName>style.visibility</p:attrName>
                                        </p:attrNameLst>
                                      </p:cBhvr>
                                      <p:to>
                                        <p:strVal val="visible"/>
                                      </p:to>
                                    </p:set>
                                    <p:anim calcmode="discrete" valueType="clr">
                                      <p:cBhvr override="childStyle">
                                        <p:cTn id="91" dur="500"/>
                                        <p:tgtEl>
                                          <p:spTgt spid="3">
                                            <p:txEl>
                                              <p:pRg st="11" end="1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92" dur="500"/>
                                        <p:tgtEl>
                                          <p:spTgt spid="3">
                                            <p:txEl>
                                              <p:pRg st="11" end="11"/>
                                            </p:txEl>
                                          </p:spTgt>
                                        </p:tgtEl>
                                        <p:attrNameLst>
                                          <p:attrName>fillcolor</p:attrName>
                                        </p:attrNameLst>
                                      </p:cBhvr>
                                      <p:tavLst>
                                        <p:tav tm="0">
                                          <p:val>
                                            <p:clrVal>
                                              <a:schemeClr val="accent2"/>
                                            </p:clrVal>
                                          </p:val>
                                        </p:tav>
                                        <p:tav tm="50000">
                                          <p:val>
                                            <p:clrVal>
                                              <a:schemeClr val="hlink"/>
                                            </p:clrVal>
                                          </p:val>
                                        </p:tav>
                                      </p:tavLst>
                                    </p:anim>
                                    <p:set>
                                      <p:cBhvr>
                                        <p:cTn id="93" dur="500"/>
                                        <p:tgtEl>
                                          <p:spTgt spid="3">
                                            <p:txEl>
                                              <p:pRg st="11" end="1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1066800"/>
            <a:ext cx="8001000" cy="5410200"/>
          </a:xfrm>
        </p:spPr>
        <p:txBody>
          <a:bodyPr>
            <a:normAutofit lnSpcReduction="10000"/>
          </a:bodyPr>
          <a:lstStyle/>
          <a:p>
            <a:pPr algn="l"/>
            <a:r>
              <a:rPr lang="en-US" sz="2800" b="1" u="sng" dirty="0" smtClean="0">
                <a:solidFill>
                  <a:schemeClr val="tx1"/>
                </a:solidFill>
              </a:rPr>
              <a:t> </a:t>
            </a:r>
            <a:r>
              <a:rPr lang="en-US" sz="2800" b="1" u="sng" dirty="0">
                <a:solidFill>
                  <a:schemeClr val="tx1"/>
                </a:solidFill>
              </a:rPr>
              <a:t>D. Types of Company on the basis of Domicile</a:t>
            </a:r>
            <a:endParaRPr lang="en-US" sz="2800" dirty="0">
              <a:solidFill>
                <a:schemeClr val="tx1"/>
              </a:solidFill>
            </a:endParaRPr>
          </a:p>
          <a:p>
            <a:pPr algn="l"/>
            <a:r>
              <a:rPr lang="en-US" sz="2800" b="1" dirty="0" smtClean="0">
                <a:solidFill>
                  <a:schemeClr val="tx1"/>
                </a:solidFill>
              </a:rPr>
              <a:t>	1</a:t>
            </a:r>
            <a:r>
              <a:rPr lang="en-US" sz="2800" b="1" dirty="0">
                <a:solidFill>
                  <a:schemeClr val="tx1"/>
                </a:solidFill>
              </a:rPr>
              <a:t>. Foreign company</a:t>
            </a:r>
            <a:endParaRPr lang="en-US" sz="2800" dirty="0">
              <a:solidFill>
                <a:schemeClr val="tx1"/>
              </a:solidFill>
            </a:endParaRPr>
          </a:p>
          <a:p>
            <a:pPr algn="l"/>
            <a:r>
              <a:rPr lang="en-US" sz="2800" b="1" dirty="0" smtClean="0">
                <a:solidFill>
                  <a:schemeClr val="tx1"/>
                </a:solidFill>
              </a:rPr>
              <a:t>	2</a:t>
            </a:r>
            <a:r>
              <a:rPr lang="en-US" sz="2800" b="1" dirty="0">
                <a:solidFill>
                  <a:schemeClr val="tx1"/>
                </a:solidFill>
              </a:rPr>
              <a:t>. Indian Company</a:t>
            </a:r>
            <a:endParaRPr lang="en-US" sz="2800" dirty="0">
              <a:solidFill>
                <a:schemeClr val="tx1"/>
              </a:solidFill>
            </a:endParaRPr>
          </a:p>
          <a:p>
            <a:pPr algn="l"/>
            <a:r>
              <a:rPr lang="en-US" sz="2800" b="1" u="sng" dirty="0">
                <a:solidFill>
                  <a:schemeClr val="tx1"/>
                </a:solidFill>
              </a:rPr>
              <a:t>E. Other Types of Company:</a:t>
            </a:r>
            <a:endParaRPr lang="en-US" sz="2800" dirty="0">
              <a:solidFill>
                <a:schemeClr val="tx1"/>
              </a:solidFill>
            </a:endParaRPr>
          </a:p>
          <a:p>
            <a:pPr algn="l"/>
            <a:r>
              <a:rPr lang="en-US" sz="2800" b="1" dirty="0" smtClean="0">
                <a:solidFill>
                  <a:schemeClr val="tx1"/>
                </a:solidFill>
              </a:rPr>
              <a:t>	1</a:t>
            </a:r>
            <a:r>
              <a:rPr lang="en-US" sz="2800" b="1" dirty="0">
                <a:solidFill>
                  <a:schemeClr val="tx1"/>
                </a:solidFill>
              </a:rPr>
              <a:t>. Section 8 Company</a:t>
            </a:r>
            <a:endParaRPr lang="en-US" sz="2800" dirty="0">
              <a:solidFill>
                <a:schemeClr val="tx1"/>
              </a:solidFill>
            </a:endParaRPr>
          </a:p>
          <a:p>
            <a:pPr algn="l"/>
            <a:r>
              <a:rPr lang="en-US" sz="2800" b="1" dirty="0" smtClean="0">
                <a:solidFill>
                  <a:schemeClr val="tx1"/>
                </a:solidFill>
              </a:rPr>
              <a:t>	2</a:t>
            </a:r>
            <a:r>
              <a:rPr lang="en-US" sz="2800" b="1" dirty="0">
                <a:solidFill>
                  <a:schemeClr val="tx1"/>
                </a:solidFill>
              </a:rPr>
              <a:t>. Government Company</a:t>
            </a:r>
            <a:endParaRPr lang="en-US" sz="2800" dirty="0">
              <a:solidFill>
                <a:schemeClr val="tx1"/>
              </a:solidFill>
            </a:endParaRPr>
          </a:p>
          <a:p>
            <a:pPr algn="l"/>
            <a:r>
              <a:rPr lang="en-US" sz="2800" b="1" dirty="0" smtClean="0">
                <a:solidFill>
                  <a:schemeClr val="tx1"/>
                </a:solidFill>
              </a:rPr>
              <a:t>	3</a:t>
            </a:r>
            <a:r>
              <a:rPr lang="en-US" sz="2800" b="1" dirty="0">
                <a:solidFill>
                  <a:schemeClr val="tx1"/>
                </a:solidFill>
              </a:rPr>
              <a:t>. Small Company</a:t>
            </a:r>
            <a:endParaRPr lang="en-US" sz="2800" dirty="0">
              <a:solidFill>
                <a:schemeClr val="tx1"/>
              </a:solidFill>
            </a:endParaRPr>
          </a:p>
          <a:p>
            <a:pPr algn="l"/>
            <a:r>
              <a:rPr lang="en-US" sz="2800" b="1" dirty="0" smtClean="0">
                <a:solidFill>
                  <a:schemeClr val="tx1"/>
                </a:solidFill>
              </a:rPr>
              <a:t>	4</a:t>
            </a:r>
            <a:r>
              <a:rPr lang="en-US" sz="2800" b="1" dirty="0">
                <a:solidFill>
                  <a:schemeClr val="tx1"/>
                </a:solidFill>
              </a:rPr>
              <a:t>. Subsidiary </a:t>
            </a:r>
            <a:r>
              <a:rPr lang="en-US" sz="2800" b="1" dirty="0" smtClean="0">
                <a:solidFill>
                  <a:schemeClr val="tx1"/>
                </a:solidFill>
              </a:rPr>
              <a:t>Company</a:t>
            </a:r>
          </a:p>
          <a:p>
            <a:pPr algn="l"/>
            <a:r>
              <a:rPr lang="en-US" sz="2800" b="1" dirty="0" smtClean="0">
                <a:solidFill>
                  <a:schemeClr val="tx1"/>
                </a:solidFill>
              </a:rPr>
              <a:t>	5</a:t>
            </a:r>
            <a:r>
              <a:rPr lang="en-US" sz="2800" b="1" dirty="0">
                <a:solidFill>
                  <a:schemeClr val="tx1"/>
                </a:solidFill>
              </a:rPr>
              <a:t>. Holding Company</a:t>
            </a:r>
            <a:endParaRPr lang="en-US" sz="2800" dirty="0">
              <a:solidFill>
                <a:schemeClr val="tx1"/>
              </a:solidFill>
            </a:endParaRPr>
          </a:p>
          <a:p>
            <a:pPr algn="l"/>
            <a:r>
              <a:rPr lang="en-US" sz="2800" b="1" dirty="0" smtClean="0">
                <a:solidFill>
                  <a:schemeClr val="tx1"/>
                </a:solidFill>
              </a:rPr>
              <a:t>	6</a:t>
            </a:r>
            <a:r>
              <a:rPr lang="en-US" sz="2800" b="1" dirty="0">
                <a:solidFill>
                  <a:schemeClr val="tx1"/>
                </a:solidFill>
              </a:rPr>
              <a:t>. Associate Company</a:t>
            </a:r>
            <a:endParaRPr lang="en-US" sz="2800" dirty="0">
              <a:solidFill>
                <a:schemeClr val="tx1"/>
              </a:solidFill>
            </a:endParaRPr>
          </a:p>
          <a:p>
            <a:pPr algn="l"/>
            <a:r>
              <a:rPr lang="en-US" sz="2800" b="1" dirty="0" smtClean="0">
                <a:solidFill>
                  <a:schemeClr val="tx1"/>
                </a:solidFill>
              </a:rPr>
              <a:t>	7</a:t>
            </a:r>
            <a:r>
              <a:rPr lang="en-US" sz="2800" b="1" dirty="0">
                <a:solidFill>
                  <a:schemeClr val="tx1"/>
                </a:solidFill>
              </a:rPr>
              <a:t>. Dormant Company</a:t>
            </a:r>
            <a:endParaRPr lang="en-US" sz="2800" dirty="0">
              <a:solidFill>
                <a:schemeClr val="tx1"/>
              </a:solidFill>
            </a:endParaRPr>
          </a:p>
          <a:p>
            <a:pPr algn="l"/>
            <a:endParaRPr lang="en-US" sz="2800" dirty="0">
              <a:solidFill>
                <a:schemeClr val="tx1"/>
              </a:solidFill>
            </a:endParaRPr>
          </a:p>
          <a:p>
            <a:pPr algn="l"/>
            <a:endParaRPr lang="en-US" sz="2800" dirty="0"/>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1456213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50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4"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2" end="2"/>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2"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5" end="5"/>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49"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6" end="6"/>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56"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7" end="7"/>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63" dur="50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50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65" dur="500"/>
                                        <p:tgtEl>
                                          <p:spTgt spid="3">
                                            <p:txEl>
                                              <p:pRg st="8" end="8"/>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70" dur="50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50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72" dur="500"/>
                                        <p:tgtEl>
                                          <p:spTgt spid="3">
                                            <p:txEl>
                                              <p:pRg st="9" end="9"/>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3">
                                            <p:txEl>
                                              <p:pRg st="10" end="10"/>
                                            </p:txEl>
                                          </p:spTgt>
                                        </p:tgtEl>
                                        <p:attrNameLst>
                                          <p:attrName>style.visibility</p:attrName>
                                        </p:attrNameLst>
                                      </p:cBhvr>
                                      <p:to>
                                        <p:strVal val="visible"/>
                                      </p:to>
                                    </p:set>
                                    <p:anim calcmode="discrete" valueType="clr">
                                      <p:cBhvr override="childStyle">
                                        <p:cTn id="77" dur="500"/>
                                        <p:tgtEl>
                                          <p:spTgt spid="3">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500"/>
                                        <p:tgtEl>
                                          <p:spTgt spid="3">
                                            <p:txEl>
                                              <p:pRg st="10" end="10"/>
                                            </p:txEl>
                                          </p:spTgt>
                                        </p:tgtEl>
                                        <p:attrNameLst>
                                          <p:attrName>fillcolor</p:attrName>
                                        </p:attrNameLst>
                                      </p:cBhvr>
                                      <p:tavLst>
                                        <p:tav tm="0">
                                          <p:val>
                                            <p:clrVal>
                                              <a:schemeClr val="accent2"/>
                                            </p:clrVal>
                                          </p:val>
                                        </p:tav>
                                        <p:tav tm="50000">
                                          <p:val>
                                            <p:clrVal>
                                              <a:schemeClr val="hlink"/>
                                            </p:clrVal>
                                          </p:val>
                                        </p:tav>
                                      </p:tavLst>
                                    </p:anim>
                                    <p:set>
                                      <p:cBhvr>
                                        <p:cTn id="79" dur="500"/>
                                        <p:tgtEl>
                                          <p:spTgt spid="3">
                                            <p:txEl>
                                              <p:pRg st="10" end="1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3100" b="1" u="sng" dirty="0" smtClean="0">
                <a:solidFill>
                  <a:schemeClr val="tx2">
                    <a:lumMod val="60000"/>
                    <a:lumOff val="40000"/>
                  </a:schemeClr>
                </a:solidFill>
              </a:rPr>
              <a:t>A</a:t>
            </a:r>
            <a:r>
              <a:rPr lang="en-US" sz="3100" b="1" u="sng" dirty="0">
                <a:solidFill>
                  <a:schemeClr val="tx2">
                    <a:lumMod val="60000"/>
                    <a:lumOff val="40000"/>
                  </a:schemeClr>
                </a:solidFill>
              </a:rPr>
              <a:t>. Types of Company on the basis of Incorporation</a:t>
            </a:r>
            <a:r>
              <a:rPr lang="en-US" dirty="0"/>
              <a:t/>
            </a:r>
            <a:br>
              <a:rPr lang="en-US" dirty="0"/>
            </a:br>
            <a:endParaRPr lang="en-US" dirty="0"/>
          </a:p>
        </p:txBody>
      </p:sp>
      <p:sp>
        <p:nvSpPr>
          <p:cNvPr id="3" name="Subtitle 2"/>
          <p:cNvSpPr>
            <a:spLocks noGrp="1"/>
          </p:cNvSpPr>
          <p:nvPr>
            <p:ph type="subTitle" idx="1"/>
          </p:nvPr>
        </p:nvSpPr>
        <p:spPr>
          <a:xfrm>
            <a:off x="762000" y="990600"/>
            <a:ext cx="8001000" cy="5486400"/>
          </a:xfrm>
        </p:spPr>
        <p:txBody>
          <a:bodyPr>
            <a:normAutofit/>
          </a:bodyPr>
          <a:lstStyle/>
          <a:p>
            <a:pPr algn="l"/>
            <a:r>
              <a:rPr lang="en-US" sz="2800" b="1" dirty="0" smtClean="0">
                <a:solidFill>
                  <a:schemeClr val="tx1"/>
                </a:solidFill>
              </a:rPr>
              <a:t>1</a:t>
            </a:r>
            <a:r>
              <a:rPr lang="en-US" sz="2800" b="1" dirty="0">
                <a:solidFill>
                  <a:schemeClr val="tx1"/>
                </a:solidFill>
              </a:rPr>
              <a:t>. Statutory Companies :</a:t>
            </a:r>
            <a:endParaRPr lang="en-US" sz="2800" dirty="0">
              <a:solidFill>
                <a:schemeClr val="tx1"/>
              </a:solidFill>
            </a:endParaRPr>
          </a:p>
          <a:p>
            <a:pPr algn="l"/>
            <a:r>
              <a:rPr lang="en-US" sz="2800" dirty="0">
                <a:solidFill>
                  <a:schemeClr val="tx1"/>
                </a:solidFill>
              </a:rPr>
              <a:t>These companies are constituted by a special Act of Parliament or State Legislature. These companies are formed mainly with an intention to provide the public services.</a:t>
            </a:r>
          </a:p>
          <a:p>
            <a:pPr algn="l"/>
            <a:r>
              <a:rPr lang="en-US" sz="2800" dirty="0">
                <a:solidFill>
                  <a:schemeClr val="tx1"/>
                </a:solidFill>
              </a:rPr>
              <a:t>Examples of these types of companies are Reserve Bank of India, Life Insurance Corporation of India, etc.</a:t>
            </a:r>
          </a:p>
          <a:p>
            <a:pPr algn="l"/>
            <a:r>
              <a:rPr lang="en-US" sz="2800" b="1" dirty="0">
                <a:solidFill>
                  <a:schemeClr val="tx1"/>
                </a:solidFill>
              </a:rPr>
              <a:t>2. Registered Companies:</a:t>
            </a:r>
            <a:endParaRPr lang="en-US" sz="2800" dirty="0">
              <a:solidFill>
                <a:schemeClr val="tx1"/>
              </a:solidFill>
            </a:endParaRPr>
          </a:p>
          <a:p>
            <a:pPr algn="l"/>
            <a:r>
              <a:rPr lang="en-US" sz="2800" dirty="0">
                <a:solidFill>
                  <a:schemeClr val="tx1"/>
                </a:solidFill>
              </a:rPr>
              <a:t>Companies registered under the CA, 2013 or under any previous Company Law are called registered companies.</a:t>
            </a:r>
          </a:p>
          <a:p>
            <a:pPr algn="l"/>
            <a:endParaRPr lang="en-US" sz="2800" dirty="0"/>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30316262"/>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42"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2800" b="1" u="sng" dirty="0" smtClean="0">
                <a:solidFill>
                  <a:schemeClr val="tx2">
                    <a:lumMod val="60000"/>
                    <a:lumOff val="40000"/>
                  </a:schemeClr>
                </a:solidFill>
              </a:rPr>
              <a:t>B</a:t>
            </a:r>
            <a:r>
              <a:rPr lang="en-US" sz="2800" b="1" u="sng" dirty="0">
                <a:solidFill>
                  <a:schemeClr val="tx2">
                    <a:lumMod val="60000"/>
                    <a:lumOff val="40000"/>
                  </a:schemeClr>
                </a:solidFill>
              </a:rPr>
              <a:t>. Types of Company on the basis of </a:t>
            </a:r>
            <a:r>
              <a:rPr lang="en-US" sz="2800" b="1" u="sng" dirty="0" smtClean="0">
                <a:solidFill>
                  <a:schemeClr val="tx2">
                    <a:lumMod val="60000"/>
                    <a:lumOff val="40000"/>
                  </a:schemeClr>
                </a:solidFill>
              </a:rPr>
              <a:t>Liability</a:t>
            </a:r>
            <a:r>
              <a:rPr lang="en-US" dirty="0"/>
              <a:t/>
            </a:r>
            <a:br>
              <a:rPr lang="en-US" dirty="0"/>
            </a:br>
            <a:endParaRPr lang="en-US" dirty="0"/>
          </a:p>
        </p:txBody>
      </p:sp>
      <p:sp>
        <p:nvSpPr>
          <p:cNvPr id="3" name="Subtitle 2"/>
          <p:cNvSpPr>
            <a:spLocks noGrp="1"/>
          </p:cNvSpPr>
          <p:nvPr>
            <p:ph type="subTitle" idx="1"/>
          </p:nvPr>
        </p:nvSpPr>
        <p:spPr>
          <a:xfrm>
            <a:off x="762000" y="990600"/>
            <a:ext cx="8001000" cy="5486400"/>
          </a:xfrm>
        </p:spPr>
        <p:txBody>
          <a:bodyPr>
            <a:normAutofit fontScale="92500" lnSpcReduction="10000"/>
          </a:bodyPr>
          <a:lstStyle/>
          <a:p>
            <a:pPr algn="l"/>
            <a:r>
              <a:rPr lang="en-US" sz="2800" b="1" dirty="0">
                <a:solidFill>
                  <a:schemeClr val="tx1"/>
                </a:solidFill>
              </a:rPr>
              <a:t>1. Companies limited by shares:</a:t>
            </a:r>
            <a:endParaRPr lang="en-US" sz="2800" dirty="0">
              <a:solidFill>
                <a:schemeClr val="tx1"/>
              </a:solidFill>
            </a:endParaRPr>
          </a:p>
          <a:p>
            <a:pPr algn="l"/>
            <a:r>
              <a:rPr lang="en-US" sz="2800" dirty="0">
                <a:solidFill>
                  <a:schemeClr val="tx1"/>
                </a:solidFill>
              </a:rPr>
              <a:t>A company that has the liability of its members limited by the memorandum to the amount, if any, unpaid on the shares respectively held by them is termed as a company limited by shares. Companies limited by shares are by far the most common and may be either public or </a:t>
            </a:r>
            <a:r>
              <a:rPr lang="en-US" sz="2800" dirty="0" smtClean="0">
                <a:solidFill>
                  <a:schemeClr val="tx1"/>
                </a:solidFill>
              </a:rPr>
              <a:t>private.</a:t>
            </a:r>
          </a:p>
          <a:p>
            <a:pPr algn="l"/>
            <a:r>
              <a:rPr lang="en-US" sz="2800" b="1" dirty="0">
                <a:solidFill>
                  <a:schemeClr val="tx1"/>
                </a:solidFill>
              </a:rPr>
              <a:t>2. Companies limited by guarantee:</a:t>
            </a:r>
            <a:endParaRPr lang="en-US" sz="2800" dirty="0">
              <a:solidFill>
                <a:schemeClr val="tx1"/>
              </a:solidFill>
            </a:endParaRPr>
          </a:p>
          <a:p>
            <a:pPr algn="l"/>
            <a:r>
              <a:rPr lang="en-US" sz="2800" dirty="0">
                <a:solidFill>
                  <a:schemeClr val="tx1"/>
                </a:solidFill>
              </a:rPr>
              <a:t>Company limited by guarantee is a company that has the liability of its members limited to such amount as the members may respectively undertake, by the memorandum, to contribute to the assets of the company in the event of its being wound-up. In case of such companies the liability of its members is limited to the amount of guarantee undertaken by them.</a:t>
            </a:r>
          </a:p>
          <a:p>
            <a:pPr algn="l"/>
            <a:endParaRPr lang="en-US" sz="2800" dirty="0">
              <a:solidFill>
                <a:schemeClr val="tx1"/>
              </a:solidFill>
            </a:endParaRPr>
          </a:p>
          <a:p>
            <a:pPr algn="l"/>
            <a:endParaRPr lang="en-US" sz="2800" dirty="0"/>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259299568"/>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2800" b="1" u="sng" dirty="0" smtClean="0">
                <a:solidFill>
                  <a:schemeClr val="tx2">
                    <a:lumMod val="60000"/>
                    <a:lumOff val="40000"/>
                  </a:schemeClr>
                </a:solidFill>
              </a:rPr>
              <a:t>B</a:t>
            </a:r>
            <a:r>
              <a:rPr lang="en-US" sz="2800" b="1" u="sng" dirty="0">
                <a:solidFill>
                  <a:schemeClr val="tx2">
                    <a:lumMod val="60000"/>
                    <a:lumOff val="40000"/>
                  </a:schemeClr>
                </a:solidFill>
              </a:rPr>
              <a:t>. Types of Company on the basis of </a:t>
            </a:r>
            <a:r>
              <a:rPr lang="en-US" sz="2800" b="1" u="sng" dirty="0" smtClean="0">
                <a:solidFill>
                  <a:schemeClr val="tx2">
                    <a:lumMod val="60000"/>
                    <a:lumOff val="40000"/>
                  </a:schemeClr>
                </a:solidFill>
              </a:rPr>
              <a:t>Liability</a:t>
            </a:r>
            <a:r>
              <a:rPr lang="en-US" dirty="0"/>
              <a:t/>
            </a:r>
            <a:br>
              <a:rPr lang="en-US" dirty="0"/>
            </a:br>
            <a:endParaRPr lang="en-US" dirty="0"/>
          </a:p>
        </p:txBody>
      </p:sp>
      <p:sp>
        <p:nvSpPr>
          <p:cNvPr id="3" name="Subtitle 2"/>
          <p:cNvSpPr>
            <a:spLocks noGrp="1"/>
          </p:cNvSpPr>
          <p:nvPr>
            <p:ph type="subTitle" idx="1"/>
          </p:nvPr>
        </p:nvSpPr>
        <p:spPr>
          <a:xfrm>
            <a:off x="762000" y="990600"/>
            <a:ext cx="8001000" cy="5486400"/>
          </a:xfrm>
        </p:spPr>
        <p:txBody>
          <a:bodyPr>
            <a:normAutofit/>
          </a:bodyPr>
          <a:lstStyle/>
          <a:p>
            <a:pPr algn="l"/>
            <a:r>
              <a:rPr lang="en-US" sz="2800" b="1" dirty="0">
                <a:solidFill>
                  <a:schemeClr val="tx1"/>
                </a:solidFill>
              </a:rPr>
              <a:t>3. Unlimited Liability Companies:</a:t>
            </a:r>
            <a:endParaRPr lang="en-US" sz="2800" dirty="0">
              <a:solidFill>
                <a:schemeClr val="tx1"/>
              </a:solidFill>
            </a:endParaRPr>
          </a:p>
          <a:p>
            <a:pPr algn="l"/>
            <a:r>
              <a:rPr lang="en-US" sz="2800" dirty="0">
                <a:solidFill>
                  <a:schemeClr val="tx1"/>
                </a:solidFill>
              </a:rPr>
              <a:t>A company not having a limit on the liability of its members is termed as unlimited company. Here the members are liable for the company’s debts in proportion to their respective interests in the company and their liability is unlimited.</a:t>
            </a:r>
          </a:p>
          <a:p>
            <a:pPr algn="l"/>
            <a:endParaRPr lang="en-US" sz="2800" dirty="0">
              <a:solidFill>
                <a:schemeClr val="tx1"/>
              </a:solidFill>
            </a:endParaRPr>
          </a:p>
          <a:p>
            <a:pPr algn="l"/>
            <a:endParaRPr lang="en-US" sz="2800" dirty="0"/>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001815487"/>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2800" b="1" u="sng" dirty="0">
                <a:solidFill>
                  <a:schemeClr val="tx2">
                    <a:lumMod val="60000"/>
                    <a:lumOff val="40000"/>
                  </a:schemeClr>
                </a:solidFill>
              </a:rPr>
              <a:t>C. Types of Company on the basis of number of members</a:t>
            </a:r>
            <a:r>
              <a:rPr lang="en-US" sz="2800" dirty="0"/>
              <a:t/>
            </a:r>
            <a:br>
              <a:rPr lang="en-US" sz="2800" dirty="0"/>
            </a:br>
            <a:endParaRPr lang="en-US" dirty="0"/>
          </a:p>
        </p:txBody>
      </p:sp>
      <p:sp>
        <p:nvSpPr>
          <p:cNvPr id="3" name="Subtitle 2"/>
          <p:cNvSpPr>
            <a:spLocks noGrp="1"/>
          </p:cNvSpPr>
          <p:nvPr>
            <p:ph type="subTitle" idx="1"/>
          </p:nvPr>
        </p:nvSpPr>
        <p:spPr>
          <a:xfrm>
            <a:off x="762000" y="990600"/>
            <a:ext cx="8001000" cy="5486400"/>
          </a:xfrm>
        </p:spPr>
        <p:txBody>
          <a:bodyPr>
            <a:normAutofit/>
          </a:bodyPr>
          <a:lstStyle/>
          <a:p>
            <a:pPr algn="l"/>
            <a:r>
              <a:rPr lang="en-US" sz="2800" b="1" dirty="0" smtClean="0">
                <a:solidFill>
                  <a:schemeClr val="tx1"/>
                </a:solidFill>
              </a:rPr>
              <a:t>1</a:t>
            </a:r>
            <a:r>
              <a:rPr lang="en-US" sz="2800" b="1" dirty="0">
                <a:solidFill>
                  <a:schemeClr val="tx1"/>
                </a:solidFill>
              </a:rPr>
              <a:t>. Public Company:</a:t>
            </a:r>
            <a:endParaRPr lang="en-US" sz="2800" dirty="0">
              <a:solidFill>
                <a:schemeClr val="tx1"/>
              </a:solidFill>
            </a:endParaRPr>
          </a:p>
          <a:p>
            <a:pPr algn="l"/>
            <a:r>
              <a:rPr lang="en-US" sz="2800" dirty="0">
                <a:solidFill>
                  <a:schemeClr val="tx1"/>
                </a:solidFill>
              </a:rPr>
              <a:t>As per Section 3(1) of the CA, 2013, a Public company may be formed for any lawful purpose by 7 or more persons. Every public company shall have </a:t>
            </a:r>
            <a:r>
              <a:rPr lang="en-US" sz="2800" u="sng" dirty="0">
                <a:solidFill>
                  <a:schemeClr val="tx1"/>
                </a:solidFill>
              </a:rPr>
              <a:t>minimum 3 director</a:t>
            </a:r>
            <a:r>
              <a:rPr lang="en-US" sz="2800" dirty="0">
                <a:solidFill>
                  <a:schemeClr val="tx1"/>
                </a:solidFill>
              </a:rPr>
              <a:t> in its Board. Section 4(1)(a) of the CA, 2013 states that a public company is required to add the words </a:t>
            </a:r>
            <a:r>
              <a:rPr lang="en-US" sz="2800" u="sng" dirty="0">
                <a:solidFill>
                  <a:schemeClr val="tx1"/>
                </a:solidFill>
              </a:rPr>
              <a:t>“Limited” at the end of its name. </a:t>
            </a:r>
            <a:endParaRPr lang="en-US" sz="2800" dirty="0">
              <a:solidFill>
                <a:schemeClr val="tx1"/>
              </a:solidFill>
            </a:endParaRPr>
          </a:p>
          <a:p>
            <a:pPr algn="l"/>
            <a:r>
              <a:rPr lang="en-US" sz="2800" dirty="0">
                <a:solidFill>
                  <a:schemeClr val="tx1"/>
                </a:solidFill>
              </a:rPr>
              <a:t>Only the shares of a public company are capable of being dealt in on a stock exchange.</a:t>
            </a:r>
          </a:p>
          <a:p>
            <a:pPr algn="l"/>
            <a:r>
              <a:rPr lang="en-US" sz="2800" dirty="0">
                <a:solidFill>
                  <a:schemeClr val="tx1"/>
                </a:solidFill>
              </a:rPr>
              <a:t>A private company that is a subsidiary of a public company, will be considered a public company.</a:t>
            </a:r>
          </a:p>
          <a:p>
            <a:pPr algn="l"/>
            <a:endParaRPr lang="en-US" sz="2800" dirty="0">
              <a:solidFill>
                <a:schemeClr val="tx1"/>
              </a:solidFill>
            </a:endParaRPr>
          </a:p>
          <a:p>
            <a:pPr algn="l"/>
            <a:endParaRPr lang="en-US" sz="2800" dirty="0">
              <a:solidFill>
                <a:schemeClr val="tx2">
                  <a:lumMod val="60000"/>
                  <a:lumOff val="40000"/>
                </a:schemeClr>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06343102"/>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2800" b="1" u="sng" dirty="0">
                <a:solidFill>
                  <a:schemeClr val="tx2">
                    <a:lumMod val="60000"/>
                    <a:lumOff val="40000"/>
                  </a:schemeClr>
                </a:solidFill>
              </a:rPr>
              <a:t>C. Types of Company on the basis of number of members</a:t>
            </a:r>
            <a:r>
              <a:rPr lang="en-US" sz="2800" dirty="0"/>
              <a:t/>
            </a:r>
            <a:br>
              <a:rPr lang="en-US" sz="2800" dirty="0"/>
            </a:br>
            <a:endParaRPr lang="en-US" dirty="0"/>
          </a:p>
        </p:txBody>
      </p:sp>
      <p:sp>
        <p:nvSpPr>
          <p:cNvPr id="3" name="Subtitle 2"/>
          <p:cNvSpPr>
            <a:spLocks noGrp="1"/>
          </p:cNvSpPr>
          <p:nvPr>
            <p:ph type="subTitle" idx="1"/>
          </p:nvPr>
        </p:nvSpPr>
        <p:spPr>
          <a:xfrm>
            <a:off x="685800" y="914400"/>
            <a:ext cx="8001000" cy="5486400"/>
          </a:xfrm>
        </p:spPr>
        <p:txBody>
          <a:bodyPr>
            <a:normAutofit/>
          </a:bodyPr>
          <a:lstStyle/>
          <a:p>
            <a:pPr algn="l"/>
            <a:r>
              <a:rPr lang="en-US" sz="2800" b="1" dirty="0">
                <a:solidFill>
                  <a:schemeClr val="tx1"/>
                </a:solidFill>
              </a:rPr>
              <a:t>2. Private company:</a:t>
            </a:r>
            <a:endParaRPr lang="en-US" sz="2800" dirty="0">
              <a:solidFill>
                <a:schemeClr val="tx1"/>
              </a:solidFill>
            </a:endParaRPr>
          </a:p>
          <a:p>
            <a:pPr lvl="0" algn="l"/>
            <a:r>
              <a:rPr lang="en-US" sz="2800" i="1" u="sng" dirty="0">
                <a:solidFill>
                  <a:schemeClr val="tx1"/>
                </a:solidFill>
              </a:rPr>
              <a:t>As defined u/s 2(68) of the CA, 2013 –</a:t>
            </a:r>
            <a:endParaRPr lang="en-US" sz="2800" dirty="0">
              <a:solidFill>
                <a:schemeClr val="tx1"/>
              </a:solidFill>
            </a:endParaRPr>
          </a:p>
          <a:p>
            <a:pPr algn="l"/>
            <a:r>
              <a:rPr lang="en-US" sz="2800" dirty="0">
                <a:solidFill>
                  <a:schemeClr val="tx1"/>
                </a:solidFill>
              </a:rPr>
              <a:t>A private company means a company which by its articles—</a:t>
            </a:r>
          </a:p>
          <a:p>
            <a:pPr algn="l"/>
            <a:r>
              <a:rPr lang="en-US" sz="2800" dirty="0">
                <a:solidFill>
                  <a:schemeClr val="tx1"/>
                </a:solidFill>
              </a:rPr>
              <a:t>a. Restricts the right to transfer its shares;</a:t>
            </a:r>
          </a:p>
          <a:p>
            <a:pPr algn="l"/>
            <a:r>
              <a:rPr lang="en-US" sz="2800" dirty="0">
                <a:solidFill>
                  <a:schemeClr val="tx1"/>
                </a:solidFill>
              </a:rPr>
              <a:t>b. Limits the number of its members to 200 hundred (except in case of One Person Company).</a:t>
            </a:r>
          </a:p>
          <a:p>
            <a:pPr algn="l"/>
            <a:r>
              <a:rPr lang="en-US" sz="2800" dirty="0">
                <a:solidFill>
                  <a:schemeClr val="tx1"/>
                </a:solidFill>
              </a:rPr>
              <a:t>As per Section 149(1) of the CA, 2013, every Private company shall have </a:t>
            </a:r>
            <a:r>
              <a:rPr lang="en-US" sz="2800" u="sng" dirty="0">
                <a:solidFill>
                  <a:schemeClr val="tx1"/>
                </a:solidFill>
              </a:rPr>
              <a:t>minimum 2 director</a:t>
            </a:r>
            <a:r>
              <a:rPr lang="en-US" sz="2800" dirty="0">
                <a:solidFill>
                  <a:schemeClr val="tx1"/>
                </a:solidFill>
              </a:rPr>
              <a:t> in its Board. </a:t>
            </a:r>
            <a:r>
              <a:rPr lang="en-US" sz="2800" i="1" dirty="0">
                <a:solidFill>
                  <a:schemeClr val="tx1"/>
                </a:solidFill>
              </a:rPr>
              <a:t> </a:t>
            </a:r>
            <a:r>
              <a:rPr lang="en-US" sz="2800" dirty="0">
                <a:solidFill>
                  <a:schemeClr val="tx1"/>
                </a:solidFill>
              </a:rPr>
              <a:t>A private company is required to add the words </a:t>
            </a:r>
            <a:r>
              <a:rPr lang="en-US" sz="2800" u="sng" dirty="0">
                <a:solidFill>
                  <a:schemeClr val="tx1"/>
                </a:solidFill>
              </a:rPr>
              <a:t>“Private Ltd” at the end of its name</a:t>
            </a:r>
            <a:r>
              <a:rPr lang="en-US" sz="2800" dirty="0">
                <a:solidFill>
                  <a:schemeClr val="tx1"/>
                </a:solidFill>
              </a:rPr>
              <a:t>.</a:t>
            </a:r>
          </a:p>
          <a:p>
            <a:pPr algn="l"/>
            <a:endParaRPr lang="en-US" sz="2800" dirty="0">
              <a:solidFill>
                <a:schemeClr val="tx1"/>
              </a:solidFill>
            </a:endParaRPr>
          </a:p>
          <a:p>
            <a:pPr algn="l"/>
            <a:endParaRPr lang="en-US" sz="2800" dirty="0">
              <a:solidFill>
                <a:schemeClr val="tx1"/>
              </a:solidFill>
            </a:endParaRPr>
          </a:p>
          <a:p>
            <a:pPr algn="l"/>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131884430"/>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52400"/>
            <a:ext cx="7772400" cy="761999"/>
          </a:xfrm>
        </p:spPr>
        <p:txBody>
          <a:bodyPr>
            <a:normAutofit fontScale="90000"/>
          </a:bodyPr>
          <a:lstStyle/>
          <a:p>
            <a:r>
              <a:rPr lang="en-US" sz="3100" b="1" u="sng" dirty="0" smtClean="0">
                <a:solidFill>
                  <a:schemeClr val="tx2">
                    <a:lumMod val="60000"/>
                    <a:lumOff val="40000"/>
                  </a:schemeClr>
                </a:solidFill>
              </a:rPr>
              <a:t/>
            </a:r>
            <a:br>
              <a:rPr lang="en-US" sz="3100" b="1" u="sng" dirty="0" smtClean="0">
                <a:solidFill>
                  <a:schemeClr val="tx2">
                    <a:lumMod val="60000"/>
                    <a:lumOff val="40000"/>
                  </a:schemeClr>
                </a:solidFill>
              </a:rPr>
            </a:br>
            <a:r>
              <a:rPr lang="en-US" sz="2800" b="1" u="sng" dirty="0">
                <a:solidFill>
                  <a:schemeClr val="tx2">
                    <a:lumMod val="60000"/>
                    <a:lumOff val="40000"/>
                  </a:schemeClr>
                </a:solidFill>
              </a:rPr>
              <a:t>C. Types of Company on the basis of number of members</a:t>
            </a:r>
            <a:r>
              <a:rPr lang="en-US" sz="2800" dirty="0">
                <a:solidFill>
                  <a:schemeClr val="tx2">
                    <a:lumMod val="60000"/>
                    <a:lumOff val="40000"/>
                  </a:schemeClr>
                </a:solidFill>
              </a:rPr>
              <a:t/>
            </a:r>
            <a:br>
              <a:rPr lang="en-US" sz="2800" dirty="0">
                <a:solidFill>
                  <a:schemeClr val="tx2">
                    <a:lumMod val="60000"/>
                    <a:lumOff val="40000"/>
                  </a:schemeClr>
                </a:solidFill>
              </a:rPr>
            </a:br>
            <a:endParaRPr lang="en-US" dirty="0">
              <a:solidFill>
                <a:schemeClr val="tx2">
                  <a:lumMod val="60000"/>
                  <a:lumOff val="40000"/>
                </a:schemeClr>
              </a:solidFill>
            </a:endParaRPr>
          </a:p>
        </p:txBody>
      </p:sp>
      <p:sp>
        <p:nvSpPr>
          <p:cNvPr id="3" name="Subtitle 2"/>
          <p:cNvSpPr>
            <a:spLocks noGrp="1"/>
          </p:cNvSpPr>
          <p:nvPr>
            <p:ph type="subTitle" idx="1"/>
          </p:nvPr>
        </p:nvSpPr>
        <p:spPr>
          <a:xfrm>
            <a:off x="685800" y="914400"/>
            <a:ext cx="8001000" cy="5486400"/>
          </a:xfrm>
        </p:spPr>
        <p:txBody>
          <a:bodyPr>
            <a:normAutofit fontScale="92500" lnSpcReduction="20000"/>
          </a:bodyPr>
          <a:lstStyle/>
          <a:p>
            <a:pPr lvl="0" algn="l"/>
            <a:r>
              <a:rPr lang="en-US" sz="2800" b="1" dirty="0">
                <a:solidFill>
                  <a:schemeClr val="tx1"/>
                </a:solidFill>
              </a:rPr>
              <a:t>One Person Company (OPC):</a:t>
            </a:r>
            <a:endParaRPr lang="en-US" sz="2800" dirty="0">
              <a:solidFill>
                <a:schemeClr val="tx1"/>
              </a:solidFill>
            </a:endParaRPr>
          </a:p>
          <a:p>
            <a:pPr algn="l"/>
            <a:r>
              <a:rPr lang="en-US" sz="2800" dirty="0">
                <a:solidFill>
                  <a:schemeClr val="tx1"/>
                </a:solidFill>
              </a:rPr>
              <a:t>As defined u/s 2(62) of the CA, 2013 – One Person Company (OPC) means a company which has only one person as a member. </a:t>
            </a:r>
            <a:r>
              <a:rPr lang="en-US" sz="2800" i="1" u="sng" dirty="0">
                <a:solidFill>
                  <a:schemeClr val="tx1"/>
                </a:solidFill>
              </a:rPr>
              <a:t>Section 3(1) of the CA, 2013 states that</a:t>
            </a:r>
            <a:r>
              <a:rPr lang="en-US" sz="2800" i="1" dirty="0">
                <a:solidFill>
                  <a:schemeClr val="tx1"/>
                </a:solidFill>
              </a:rPr>
              <a:t> </a:t>
            </a:r>
            <a:r>
              <a:rPr lang="en-US" sz="2800" dirty="0">
                <a:solidFill>
                  <a:schemeClr val="tx1"/>
                </a:solidFill>
              </a:rPr>
              <a:t>OPC may be formed for any lawful purpose </a:t>
            </a:r>
            <a:r>
              <a:rPr lang="en-US" sz="2800" u="sng" dirty="0">
                <a:solidFill>
                  <a:schemeClr val="tx1"/>
                </a:solidFill>
              </a:rPr>
              <a:t>by 1 person </a:t>
            </a:r>
            <a:r>
              <a:rPr lang="en-US" sz="2800" dirty="0">
                <a:solidFill>
                  <a:schemeClr val="tx1"/>
                </a:solidFill>
              </a:rPr>
              <a:t>as private company. OPC shall have </a:t>
            </a:r>
            <a:r>
              <a:rPr lang="en-US" sz="2800" u="sng" dirty="0">
                <a:solidFill>
                  <a:schemeClr val="tx1"/>
                </a:solidFill>
              </a:rPr>
              <a:t>minimum 1 director</a:t>
            </a:r>
            <a:r>
              <a:rPr lang="en-US" sz="2800" dirty="0">
                <a:solidFill>
                  <a:schemeClr val="tx1"/>
                </a:solidFill>
              </a:rPr>
              <a:t> in its Board, its only member can also be the director of such OPC. A unique feature of OPCs that separates it from other kinds of companies is that the sole member of the company has to mention a </a:t>
            </a:r>
            <a:r>
              <a:rPr lang="en-US" sz="2800" b="1" u="sng" dirty="0">
                <a:solidFill>
                  <a:schemeClr val="tx1"/>
                </a:solidFill>
              </a:rPr>
              <a:t>nominee</a:t>
            </a:r>
            <a:r>
              <a:rPr lang="en-US" sz="2800" dirty="0">
                <a:solidFill>
                  <a:schemeClr val="tx1"/>
                </a:solidFill>
              </a:rPr>
              <a:t> while registering the company. Since there is only one member in an OPC, his death will result in the nominee choosing or rejecting to become its sole member</a:t>
            </a:r>
            <a:r>
              <a:rPr lang="en-US" sz="2800" dirty="0" smtClean="0">
                <a:solidFill>
                  <a:schemeClr val="tx1"/>
                </a:solidFill>
              </a:rPr>
              <a:t>.</a:t>
            </a:r>
            <a:endParaRPr lang="en-US" sz="2800" dirty="0">
              <a:solidFill>
                <a:schemeClr val="tx1"/>
              </a:solidFill>
            </a:endParaRPr>
          </a:p>
          <a:p>
            <a:pPr algn="l"/>
            <a:r>
              <a:rPr lang="en-US" sz="2800" dirty="0" smtClean="0">
                <a:solidFill>
                  <a:schemeClr val="tx1"/>
                </a:solidFill>
                <a:latin typeface="Times New Roman" pitchFamily="18" charset="0"/>
                <a:cs typeface="Times New Roman" pitchFamily="18" charset="0"/>
              </a:rPr>
              <a:t>					</a:t>
            </a:r>
          </a:p>
          <a:p>
            <a:pPr algn="l"/>
            <a:r>
              <a:rPr lang="en-US" sz="2800" i="1" dirty="0">
                <a:solidFill>
                  <a:schemeClr val="tx1"/>
                </a:solidFill>
                <a:latin typeface="Times New Roman" pitchFamily="18" charset="0"/>
                <a:cs typeface="Times New Roman" pitchFamily="18" charset="0"/>
              </a:rPr>
              <a:t>	</a:t>
            </a:r>
            <a:r>
              <a:rPr lang="en-US" sz="2800" i="1" dirty="0" smtClean="0">
                <a:solidFill>
                  <a:schemeClr val="tx1"/>
                </a:solidFill>
                <a:latin typeface="Times New Roman" pitchFamily="18" charset="0"/>
                <a:cs typeface="Times New Roman" pitchFamily="18" charset="0"/>
              </a:rPr>
              <a:t>				</a:t>
            </a:r>
            <a:r>
              <a:rPr lang="en-US" sz="2800" i="1" dirty="0" smtClean="0">
                <a:solidFill>
                  <a:srgbClr val="00B050"/>
                </a:solidFill>
                <a:latin typeface="Times New Roman" pitchFamily="18" charset="0"/>
                <a:cs typeface="Times New Roman" pitchFamily="18" charset="0"/>
              </a:rPr>
              <a:t>(To be continued)</a:t>
            </a:r>
          </a:p>
          <a:p>
            <a:pPr algn="l"/>
            <a:r>
              <a:rPr lang="en-US" sz="2800" dirty="0" smtClean="0">
                <a:solidFill>
                  <a:schemeClr val="accent6"/>
                </a:solidFill>
              </a:rPr>
              <a:t>				    	</a:t>
            </a:r>
            <a:r>
              <a:rPr lang="en-US" sz="2200" dirty="0" smtClean="0">
                <a:solidFill>
                  <a:schemeClr val="accent6"/>
                </a:solidFill>
              </a:rPr>
              <a:t>Data </a:t>
            </a:r>
            <a:r>
              <a:rPr lang="en-US" sz="2200" dirty="0">
                <a:solidFill>
                  <a:schemeClr val="accent6"/>
                </a:solidFill>
              </a:rPr>
              <a:t>Source: </a:t>
            </a:r>
            <a:r>
              <a:rPr lang="en-US" sz="2200" dirty="0" smtClean="0">
                <a:solidFill>
                  <a:schemeClr val="accent6"/>
                </a:solidFill>
              </a:rPr>
              <a:t>taxguru.in</a:t>
            </a:r>
            <a:endParaRPr lang="en-US" sz="2200" dirty="0">
              <a:solidFill>
                <a:schemeClr val="accent6"/>
              </a:solidFill>
            </a:endParaRPr>
          </a:p>
          <a:p>
            <a:pPr algn="l"/>
            <a:endParaRPr lang="en-US" sz="2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8659235"/>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1283</TotalTime>
  <Words>346</Words>
  <Application>Microsoft Office PowerPoint</Application>
  <PresentationFormat>On-screen Show (4:3)</PresentationFormat>
  <Paragraphs>72</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CORPORATE LAW UNIT 1: Types of Companies (part-I)</vt:lpstr>
      <vt:lpstr>Types of Companies</vt:lpstr>
      <vt:lpstr>PowerPoint Presentation</vt:lpstr>
      <vt:lpstr> A. Types of Company on the basis of Incorporation </vt:lpstr>
      <vt:lpstr> B. Types of Company on the basis of Liability </vt:lpstr>
      <vt:lpstr> B. Types of Company on the basis of Liability </vt:lpstr>
      <vt:lpstr> C. Types of Company on the basis of number of members </vt:lpstr>
      <vt:lpstr> C. Types of Company on the basis of number of members </vt:lpstr>
      <vt:lpstr> C. Types of Company on the basis of number of members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110</cp:revision>
  <dcterms:created xsi:type="dcterms:W3CDTF">2020-04-22T16:46:26Z</dcterms:created>
  <dcterms:modified xsi:type="dcterms:W3CDTF">2021-05-20T16:17:55Z</dcterms:modified>
</cp:coreProperties>
</file>