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74" r:id="rId4"/>
    <p:sldId id="275" r:id="rId5"/>
    <p:sldId id="276" r:id="rId6"/>
    <p:sldId id="277" r:id="rId7"/>
    <p:sldId id="279" r:id="rId8"/>
    <p:sldId id="280" r:id="rId9"/>
    <p:sldId id="28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24-May-21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3</a:t>
            </a:fld>
            <a:endParaRPr lang="en-US"/>
          </a:p>
        </p:txBody>
      </p:sp>
    </p:spTree>
    <p:extLst>
      <p:ext uri="{BB962C8B-B14F-4D97-AF65-F5344CB8AC3E}">
        <p14:creationId xmlns:p14="http://schemas.microsoft.com/office/powerpoint/2010/main" val="2361736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4</a:t>
            </a:fld>
            <a:endParaRPr lang="en-US"/>
          </a:p>
        </p:txBody>
      </p:sp>
    </p:spTree>
    <p:extLst>
      <p:ext uri="{BB962C8B-B14F-4D97-AF65-F5344CB8AC3E}">
        <p14:creationId xmlns:p14="http://schemas.microsoft.com/office/powerpoint/2010/main" val="2361736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5</a:t>
            </a:fld>
            <a:endParaRPr lang="en-US"/>
          </a:p>
        </p:txBody>
      </p:sp>
    </p:spTree>
    <p:extLst>
      <p:ext uri="{BB962C8B-B14F-4D97-AF65-F5344CB8AC3E}">
        <p14:creationId xmlns:p14="http://schemas.microsoft.com/office/powerpoint/2010/main" val="2361736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6</a:t>
            </a:fld>
            <a:endParaRPr lang="en-US"/>
          </a:p>
        </p:txBody>
      </p:sp>
    </p:spTree>
    <p:extLst>
      <p:ext uri="{BB962C8B-B14F-4D97-AF65-F5344CB8AC3E}">
        <p14:creationId xmlns:p14="http://schemas.microsoft.com/office/powerpoint/2010/main" val="2361736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7</a:t>
            </a:fld>
            <a:endParaRPr lang="en-US"/>
          </a:p>
        </p:txBody>
      </p:sp>
    </p:spTree>
    <p:extLst>
      <p:ext uri="{BB962C8B-B14F-4D97-AF65-F5344CB8AC3E}">
        <p14:creationId xmlns:p14="http://schemas.microsoft.com/office/powerpoint/2010/main" val="2361736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8</a:t>
            </a:fld>
            <a:endParaRPr lang="en-US"/>
          </a:p>
        </p:txBody>
      </p:sp>
    </p:spTree>
    <p:extLst>
      <p:ext uri="{BB962C8B-B14F-4D97-AF65-F5344CB8AC3E}">
        <p14:creationId xmlns:p14="http://schemas.microsoft.com/office/powerpoint/2010/main" val="2361736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9</a:t>
            </a:fld>
            <a:endParaRPr lang="en-US"/>
          </a:p>
        </p:txBody>
      </p:sp>
    </p:spTree>
    <p:extLst>
      <p:ext uri="{BB962C8B-B14F-4D97-AF65-F5344CB8AC3E}">
        <p14:creationId xmlns:p14="http://schemas.microsoft.com/office/powerpoint/2010/main" val="2361736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24-May-21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24-May-21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24-May-21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24-May-21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24-May-21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24-May-21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F1AFD4-A5B2-4C73-A4A9-195977D1C316}" type="datetimeFigureOut">
              <a:rPr lang="en-US" smtClean="0"/>
              <a:pPr/>
              <a:t>24-May-21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24-May-21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1AFD4-A5B2-4C73-A4A9-195977D1C316}" type="datetimeFigureOut">
              <a:rPr lang="en-US" smtClean="0"/>
              <a:pPr/>
              <a:t>24-May-21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24-May-21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24-May-21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1AFD4-A5B2-4C73-A4A9-195977D1C316}" type="datetimeFigureOut">
              <a:rPr lang="en-US" smtClean="0"/>
              <a:pPr/>
              <a:t>24-May-21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752600"/>
            <a:ext cx="6019800" cy="3517979"/>
          </a:xfrm>
          <a:prstGeom prst="rect">
            <a:avLst/>
          </a:prstGeom>
          <a:noFill/>
        </p:spPr>
      </p:pic>
      <p:sp>
        <p:nvSpPr>
          <p:cNvPr id="2" name="Title 1"/>
          <p:cNvSpPr>
            <a:spLocks noGrp="1"/>
          </p:cNvSpPr>
          <p:nvPr>
            <p:ph type="ctrTitle"/>
          </p:nvPr>
        </p:nvSpPr>
        <p:spPr>
          <a:xfrm>
            <a:off x="800100" y="282575"/>
            <a:ext cx="7772400" cy="1470025"/>
          </a:xfrm>
        </p:spPr>
        <p:txBody>
          <a:bodyPr>
            <a:normAutofit/>
          </a:bodyPr>
          <a:lstStyle/>
          <a:p>
            <a:r>
              <a:rPr lang="en-US" sz="3600" dirty="0" smtClean="0">
                <a:solidFill>
                  <a:srgbClr val="FF0000"/>
                </a:solidFill>
              </a:rPr>
              <a:t>CORPORATE LAW</a:t>
            </a:r>
            <a:br>
              <a:rPr lang="en-US" sz="3600" dirty="0" smtClean="0">
                <a:solidFill>
                  <a:srgbClr val="FF0000"/>
                </a:solidFill>
              </a:rPr>
            </a:br>
            <a:r>
              <a:rPr lang="en-US" sz="3200" dirty="0" smtClean="0">
                <a:solidFill>
                  <a:schemeClr val="tx2">
                    <a:lumMod val="60000"/>
                    <a:lumOff val="40000"/>
                  </a:schemeClr>
                </a:solidFill>
              </a:rPr>
              <a:t>UNIT 1: Types of Companies (part-II)</a:t>
            </a:r>
            <a:endParaRPr lang="en-US" sz="3200" dirty="0">
              <a:solidFill>
                <a:schemeClr val="tx2">
                  <a:lumMod val="60000"/>
                  <a:lumOff val="40000"/>
                </a:schemeClr>
              </a:solidFill>
            </a:endParaRPr>
          </a:p>
        </p:txBody>
      </p:sp>
      <p:sp>
        <p:nvSpPr>
          <p:cNvPr id="3" name="Subtitle 2"/>
          <p:cNvSpPr>
            <a:spLocks noGrp="1"/>
          </p:cNvSpPr>
          <p:nvPr>
            <p:ph type="subTitle" idx="1"/>
          </p:nvPr>
        </p:nvSpPr>
        <p:spPr>
          <a:xfrm>
            <a:off x="914400" y="5410200"/>
            <a:ext cx="7543800" cy="1066800"/>
          </a:xfrm>
        </p:spPr>
        <p:txBody>
          <a:bodyPr>
            <a:normAutofit fontScale="77500" lnSpcReduction="20000"/>
          </a:bodyPr>
          <a:lstStyle/>
          <a:p>
            <a:r>
              <a:rPr lang="en-US" sz="2800" dirty="0" smtClean="0"/>
              <a:t>PREPARED BY: </a:t>
            </a:r>
            <a:r>
              <a:rPr lang="en-US" sz="2800" dirty="0" err="1" smtClean="0">
                <a:solidFill>
                  <a:schemeClr val="tx1"/>
                </a:solidFill>
              </a:rPr>
              <a:t>Biswajit</a:t>
            </a:r>
            <a:r>
              <a:rPr lang="en-US" sz="2800" dirty="0" smtClean="0">
                <a:solidFill>
                  <a:schemeClr val="tx1"/>
                </a:solidFill>
              </a:rPr>
              <a:t> </a:t>
            </a:r>
            <a:r>
              <a:rPr lang="en-US" sz="2800" dirty="0" err="1" smtClean="0">
                <a:solidFill>
                  <a:schemeClr val="tx1"/>
                </a:solidFill>
              </a:rPr>
              <a:t>Sarmah</a:t>
            </a:r>
            <a:endParaRPr lang="en-US" sz="2800" dirty="0" smtClean="0">
              <a:solidFill>
                <a:schemeClr val="tx1"/>
              </a:solidFill>
            </a:endParaRPr>
          </a:p>
          <a:p>
            <a:r>
              <a:rPr lang="en-US" sz="2800" dirty="0" smtClean="0"/>
              <a:t>Asst. Professor</a:t>
            </a:r>
          </a:p>
          <a:p>
            <a:r>
              <a:rPr lang="en-US" sz="2800" dirty="0" smtClean="0"/>
              <a:t>Dept. of Commerce, </a:t>
            </a:r>
            <a:r>
              <a:rPr lang="en-US" sz="2800" dirty="0" err="1" smtClean="0"/>
              <a:t>Paschim</a:t>
            </a:r>
            <a:r>
              <a:rPr lang="en-US" sz="2800" dirty="0" smtClean="0"/>
              <a:t> Guwahati </a:t>
            </a:r>
            <a:r>
              <a:rPr lang="en-US" sz="2800" dirty="0" err="1" smtClean="0"/>
              <a:t>Mahavidyalaya</a:t>
            </a:r>
            <a:endParaRPr lang="en-US" sz="2800" dirty="0"/>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Types of Companies</a:t>
            </a:r>
            <a:endParaRPr lang="en-US" dirty="0"/>
          </a:p>
        </p:txBody>
      </p:sp>
      <p:sp>
        <p:nvSpPr>
          <p:cNvPr id="3" name="Subtitle 2"/>
          <p:cNvSpPr>
            <a:spLocks noGrp="1"/>
          </p:cNvSpPr>
          <p:nvPr>
            <p:ph type="subTitle" idx="1"/>
          </p:nvPr>
        </p:nvSpPr>
        <p:spPr>
          <a:xfrm>
            <a:off x="762000" y="1066800"/>
            <a:ext cx="8001000" cy="5410200"/>
          </a:xfrm>
        </p:spPr>
        <p:txBody>
          <a:bodyPr>
            <a:normAutofit/>
          </a:bodyPr>
          <a:lstStyle/>
          <a:p>
            <a:pPr algn="l"/>
            <a:endParaRPr lang="en-US" sz="2800" b="1" dirty="0" smtClean="0">
              <a:solidFill>
                <a:schemeClr val="tx2">
                  <a:lumMod val="60000"/>
                  <a:lumOff val="40000"/>
                </a:schemeClr>
              </a:solidFill>
            </a:endParaRPr>
          </a:p>
          <a:p>
            <a:pPr algn="l"/>
            <a:endParaRPr lang="en-US" sz="2800" b="1" dirty="0">
              <a:solidFill>
                <a:schemeClr val="tx2">
                  <a:lumMod val="60000"/>
                  <a:lumOff val="40000"/>
                </a:schemeClr>
              </a:solidFill>
            </a:endParaRPr>
          </a:p>
          <a:p>
            <a:pPr algn="l"/>
            <a:endParaRPr lang="en-US" sz="2800" b="1" dirty="0" smtClean="0">
              <a:solidFill>
                <a:schemeClr val="tx2">
                  <a:lumMod val="60000"/>
                  <a:lumOff val="40000"/>
                </a:schemeClr>
              </a:solidFill>
            </a:endParaRPr>
          </a:p>
          <a:p>
            <a:pPr algn="l"/>
            <a:r>
              <a:rPr lang="en-US" sz="2800" b="1" dirty="0">
                <a:solidFill>
                  <a:schemeClr val="tx2">
                    <a:lumMod val="60000"/>
                    <a:lumOff val="40000"/>
                  </a:schemeClr>
                </a:solidFill>
              </a:rPr>
              <a:t> </a:t>
            </a:r>
            <a:r>
              <a:rPr lang="en-US" sz="2800" b="1" dirty="0" smtClean="0">
                <a:solidFill>
                  <a:schemeClr val="tx2">
                    <a:lumMod val="60000"/>
                    <a:lumOff val="40000"/>
                  </a:schemeClr>
                </a:solidFill>
              </a:rPr>
              <a:t>    Types of Companies under Companies Act, 2013:</a:t>
            </a:r>
          </a:p>
          <a:p>
            <a:pPr algn="l"/>
            <a:endParaRPr lang="en-US" sz="2800" b="1" dirty="0">
              <a:solidFill>
                <a:schemeClr val="tx2">
                  <a:lumMod val="60000"/>
                  <a:lumOff val="40000"/>
                </a:schemeClr>
              </a:solidFill>
            </a:endParaRPr>
          </a:p>
          <a:p>
            <a:r>
              <a:rPr lang="en-US" sz="4000" dirty="0" smtClean="0">
                <a:solidFill>
                  <a:schemeClr val="tx1"/>
                </a:solidFill>
              </a:rPr>
              <a:t>PART-II (Continued after Part-I)</a:t>
            </a:r>
            <a:endParaRPr lang="en-US" sz="4000" dirty="0">
              <a:solidFill>
                <a:schemeClr val="tx1"/>
              </a:solidFill>
            </a:endParaRPr>
          </a:p>
          <a:p>
            <a:pPr algn="l"/>
            <a:endParaRPr lang="en-US" sz="2800" dirty="0">
              <a:solidFill>
                <a:schemeClr val="tx2">
                  <a:lumMod val="60000"/>
                  <a:lumOff val="40000"/>
                </a:schemeClr>
              </a:solidFill>
            </a:endParaRPr>
          </a:p>
          <a:p>
            <a:pPr algn="l"/>
            <a:r>
              <a:rPr lang="en-US" sz="2800" dirty="0" smtClean="0">
                <a:solidFill>
                  <a:schemeClr val="tx1"/>
                </a:solidFill>
                <a:latin typeface="Times New Roman" pitchFamily="18" charset="0"/>
                <a:cs typeface="Times New Roman" pitchFamily="18" charset="0"/>
              </a:rPr>
              <a:t> </a:t>
            </a:r>
            <a:endParaRPr lang="en-US" sz="2800" dirty="0">
              <a:solidFill>
                <a:schemeClr val="tx1"/>
              </a:solidFill>
              <a:latin typeface="Times New Roman" pitchFamily="18" charset="0"/>
              <a:cs typeface="Times New Roman" pitchFamily="18" charset="0"/>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14"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3" end="3"/>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21"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5" end="5"/>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28" dur="50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sz="3100" b="1" u="sng" dirty="0" smtClean="0">
                <a:solidFill>
                  <a:schemeClr val="tx2">
                    <a:lumMod val="60000"/>
                    <a:lumOff val="40000"/>
                  </a:schemeClr>
                </a:solidFill>
              </a:rPr>
              <a:t/>
            </a:r>
            <a:br>
              <a:rPr lang="en-US" sz="3100" b="1" u="sng" dirty="0" smtClean="0">
                <a:solidFill>
                  <a:schemeClr val="tx2">
                    <a:lumMod val="60000"/>
                    <a:lumOff val="40000"/>
                  </a:schemeClr>
                </a:solidFill>
              </a:rPr>
            </a:br>
            <a:r>
              <a:rPr lang="en-US" sz="3100" b="1" u="sng" dirty="0" smtClean="0">
                <a:solidFill>
                  <a:schemeClr val="tx2">
                    <a:lumMod val="60000"/>
                    <a:lumOff val="40000"/>
                  </a:schemeClr>
                </a:solidFill>
              </a:rPr>
              <a:t>D. Types of Company on the basis of Domicile</a:t>
            </a:r>
            <a:r>
              <a:rPr lang="en-US" sz="2800" dirty="0">
                <a:solidFill>
                  <a:schemeClr val="tx2">
                    <a:lumMod val="60000"/>
                    <a:lumOff val="40000"/>
                  </a:schemeClr>
                </a:solidFill>
              </a:rPr>
              <a:t/>
            </a:r>
            <a:br>
              <a:rPr lang="en-US" sz="2800" dirty="0">
                <a:solidFill>
                  <a:schemeClr val="tx2">
                    <a:lumMod val="60000"/>
                    <a:lumOff val="40000"/>
                  </a:schemeClr>
                </a:solidFill>
              </a:rPr>
            </a:br>
            <a:endParaRPr lang="en-US" dirty="0">
              <a:solidFill>
                <a:schemeClr val="tx2">
                  <a:lumMod val="60000"/>
                  <a:lumOff val="40000"/>
                </a:schemeClr>
              </a:solidFill>
            </a:endParaRPr>
          </a:p>
        </p:txBody>
      </p:sp>
      <p:sp>
        <p:nvSpPr>
          <p:cNvPr id="3" name="Subtitle 2"/>
          <p:cNvSpPr>
            <a:spLocks noGrp="1"/>
          </p:cNvSpPr>
          <p:nvPr>
            <p:ph type="subTitle" idx="1"/>
          </p:nvPr>
        </p:nvSpPr>
        <p:spPr>
          <a:xfrm>
            <a:off x="685800" y="914400"/>
            <a:ext cx="8001000" cy="5486400"/>
          </a:xfrm>
        </p:spPr>
        <p:txBody>
          <a:bodyPr>
            <a:normAutofit/>
          </a:bodyPr>
          <a:lstStyle/>
          <a:p>
            <a:pPr algn="l"/>
            <a:r>
              <a:rPr lang="en-US" sz="2800" b="1" dirty="0">
                <a:solidFill>
                  <a:schemeClr val="tx1"/>
                </a:solidFill>
                <a:latin typeface="Times New Roman" pitchFamily="18" charset="0"/>
                <a:cs typeface="Times New Roman" pitchFamily="18" charset="0"/>
              </a:rPr>
              <a:t>1. Foreign company:</a:t>
            </a:r>
            <a:endParaRPr lang="en-US" sz="2800" dirty="0">
              <a:solidFill>
                <a:schemeClr val="tx1"/>
              </a:solidFill>
              <a:latin typeface="Times New Roman" pitchFamily="18" charset="0"/>
              <a:cs typeface="Times New Roman" pitchFamily="18" charset="0"/>
            </a:endParaRPr>
          </a:p>
          <a:p>
            <a:pPr algn="l"/>
            <a:r>
              <a:rPr lang="en-US" sz="2800" i="1" u="sng" dirty="0">
                <a:solidFill>
                  <a:schemeClr val="tx1"/>
                </a:solidFill>
                <a:latin typeface="Times New Roman" pitchFamily="18" charset="0"/>
                <a:cs typeface="Times New Roman" pitchFamily="18" charset="0"/>
              </a:rPr>
              <a:t>As defined u/s 2(42) of the CA, 2013</a:t>
            </a:r>
            <a:r>
              <a:rPr lang="en-US" sz="2800" i="1" dirty="0">
                <a:solidFill>
                  <a:schemeClr val="tx1"/>
                </a:solidFill>
                <a:latin typeface="Times New Roman" pitchFamily="18" charset="0"/>
                <a:cs typeface="Times New Roman" pitchFamily="18" charset="0"/>
              </a:rPr>
              <a:t> – </a:t>
            </a:r>
            <a:r>
              <a:rPr lang="en-US" sz="2800" dirty="0">
                <a:solidFill>
                  <a:schemeClr val="tx1"/>
                </a:solidFill>
                <a:latin typeface="Times New Roman" pitchFamily="18" charset="0"/>
                <a:cs typeface="Times New Roman" pitchFamily="18" charset="0"/>
              </a:rPr>
              <a:t>“foreign company” means any company </a:t>
            </a:r>
            <a:r>
              <a:rPr lang="en-US" sz="2800" b="1" dirty="0" smtClean="0">
                <a:solidFill>
                  <a:schemeClr val="tx1"/>
                </a:solidFill>
                <a:latin typeface="Times New Roman" pitchFamily="18" charset="0"/>
                <a:cs typeface="Times New Roman" pitchFamily="18" charset="0"/>
              </a:rPr>
              <a:t>incorporated </a:t>
            </a:r>
            <a:r>
              <a:rPr lang="en-US" sz="2800" b="1" dirty="0">
                <a:solidFill>
                  <a:schemeClr val="tx1"/>
                </a:solidFill>
                <a:latin typeface="Times New Roman" pitchFamily="18" charset="0"/>
                <a:cs typeface="Times New Roman" pitchFamily="18" charset="0"/>
              </a:rPr>
              <a:t>outside India</a:t>
            </a:r>
            <a:r>
              <a:rPr lang="en-US" sz="2800" dirty="0">
                <a:solidFill>
                  <a:schemeClr val="tx1"/>
                </a:solidFill>
                <a:latin typeface="Times New Roman" pitchFamily="18" charset="0"/>
                <a:cs typeface="Times New Roman" pitchFamily="18" charset="0"/>
              </a:rPr>
              <a:t> which,—</a:t>
            </a:r>
          </a:p>
          <a:p>
            <a:pPr lvl="1" algn="l"/>
            <a:r>
              <a:rPr lang="en-US" b="1" dirty="0">
                <a:solidFill>
                  <a:schemeClr val="tx1"/>
                </a:solidFill>
                <a:latin typeface="Times New Roman" pitchFamily="18" charset="0"/>
                <a:cs typeface="Times New Roman" pitchFamily="18" charset="0"/>
              </a:rPr>
              <a:t>has a place of business in India </a:t>
            </a:r>
            <a:r>
              <a:rPr lang="en-US" dirty="0">
                <a:solidFill>
                  <a:schemeClr val="tx1"/>
                </a:solidFill>
                <a:latin typeface="Times New Roman" pitchFamily="18" charset="0"/>
                <a:cs typeface="Times New Roman" pitchFamily="18" charset="0"/>
              </a:rPr>
              <a:t>(whether by itself or through an agent, physically or through electronic mode); </a:t>
            </a:r>
            <a:r>
              <a:rPr lang="en-US" dirty="0" smtClean="0">
                <a:solidFill>
                  <a:schemeClr val="tx1"/>
                </a:solidFill>
                <a:latin typeface="Times New Roman" pitchFamily="18" charset="0"/>
                <a:cs typeface="Times New Roman" pitchFamily="18" charset="0"/>
              </a:rPr>
              <a:t>and conducts </a:t>
            </a:r>
            <a:r>
              <a:rPr lang="en-US" dirty="0">
                <a:solidFill>
                  <a:schemeClr val="tx1"/>
                </a:solidFill>
                <a:latin typeface="Times New Roman" pitchFamily="18" charset="0"/>
                <a:cs typeface="Times New Roman" pitchFamily="18" charset="0"/>
              </a:rPr>
              <a:t>any business activity in </a:t>
            </a:r>
            <a:r>
              <a:rPr lang="en-US" dirty="0" smtClean="0">
                <a:solidFill>
                  <a:schemeClr val="tx1"/>
                </a:solidFill>
                <a:latin typeface="Times New Roman" pitchFamily="18" charset="0"/>
                <a:cs typeface="Times New Roman" pitchFamily="18" charset="0"/>
              </a:rPr>
              <a:t>India.</a:t>
            </a:r>
          </a:p>
          <a:p>
            <a:pPr algn="l"/>
            <a:r>
              <a:rPr lang="en-US" sz="2800" b="1" dirty="0">
                <a:solidFill>
                  <a:schemeClr val="tx1"/>
                </a:solidFill>
                <a:latin typeface="Times New Roman" pitchFamily="18" charset="0"/>
                <a:cs typeface="Times New Roman" pitchFamily="18" charset="0"/>
              </a:rPr>
              <a:t>2. Indian Company:</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A company formed and registered in India is known as an Indian Company.</a:t>
            </a:r>
          </a:p>
          <a:p>
            <a:pPr lvl="1" algn="l"/>
            <a:endParaRPr lang="en-US" dirty="0">
              <a:solidFill>
                <a:schemeClr val="tx1"/>
              </a:solidFill>
              <a:latin typeface="Times New Roman" pitchFamily="18" charset="0"/>
              <a:cs typeface="Times New Roman" pitchFamily="18" charset="0"/>
            </a:endParaRPr>
          </a:p>
          <a:p>
            <a:pPr algn="l"/>
            <a:endParaRPr lang="en-US" sz="2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452102559"/>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3100" b="1" u="sng" dirty="0" smtClean="0">
                <a:solidFill>
                  <a:schemeClr val="tx2">
                    <a:lumMod val="60000"/>
                    <a:lumOff val="40000"/>
                  </a:schemeClr>
                </a:solidFill>
                <a:latin typeface="Times New Roman" pitchFamily="18" charset="0"/>
                <a:cs typeface="Times New Roman" pitchFamily="18" charset="0"/>
              </a:rPr>
              <a:t>E</a:t>
            </a:r>
            <a:r>
              <a:rPr lang="en-US" sz="3100" b="1" u="sng" dirty="0">
                <a:solidFill>
                  <a:schemeClr val="tx2">
                    <a:lumMod val="60000"/>
                    <a:lumOff val="40000"/>
                  </a:schemeClr>
                </a:solidFill>
                <a:latin typeface="Times New Roman" pitchFamily="18" charset="0"/>
                <a:cs typeface="Times New Roman" pitchFamily="18" charset="0"/>
              </a:rPr>
              <a:t>. Other Types of Company</a:t>
            </a:r>
            <a:r>
              <a:rPr lang="en-US" sz="3100" b="1" u="sng" dirty="0" smtClean="0">
                <a:solidFill>
                  <a:schemeClr val="tx2">
                    <a:lumMod val="60000"/>
                    <a:lumOff val="40000"/>
                  </a:schemeClr>
                </a:solidFill>
                <a:latin typeface="Times New Roman" pitchFamily="18" charset="0"/>
                <a:cs typeface="Times New Roman" pitchFamily="18" charset="0"/>
              </a:rPr>
              <a:t>:</a:t>
            </a:r>
            <a:endParaRPr lang="en-US" sz="3100" dirty="0">
              <a:solidFill>
                <a:schemeClr val="tx2">
                  <a:lumMod val="60000"/>
                  <a:lumOff val="4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8001000" cy="5486400"/>
          </a:xfrm>
        </p:spPr>
        <p:txBody>
          <a:bodyPr>
            <a:normAutofit/>
          </a:bodyPr>
          <a:lstStyle/>
          <a:p>
            <a:pPr algn="l"/>
            <a:r>
              <a:rPr lang="en-US" b="1" dirty="0">
                <a:solidFill>
                  <a:schemeClr val="tx1"/>
                </a:solidFill>
                <a:latin typeface="Times New Roman" pitchFamily="18" charset="0"/>
                <a:cs typeface="Times New Roman" pitchFamily="18" charset="0"/>
              </a:rPr>
              <a:t>1. Section 8 Company:</a:t>
            </a:r>
            <a:endParaRPr lang="en-US" sz="2800" dirty="0">
              <a:solidFill>
                <a:schemeClr val="tx1"/>
              </a:solidFill>
              <a:latin typeface="Times New Roman" pitchFamily="18" charset="0"/>
              <a:cs typeface="Times New Roman" pitchFamily="18" charset="0"/>
            </a:endParaRPr>
          </a:p>
          <a:p>
            <a:pPr algn="l"/>
            <a:r>
              <a:rPr lang="en-US" dirty="0">
                <a:solidFill>
                  <a:schemeClr val="tx1"/>
                </a:solidFill>
                <a:latin typeface="Times New Roman" pitchFamily="18" charset="0"/>
                <a:cs typeface="Times New Roman" pitchFamily="18" charset="0"/>
              </a:rPr>
              <a:t>A section 8 company is registered as a limited company under section 8 of the </a:t>
            </a:r>
            <a:r>
              <a:rPr lang="en-US" dirty="0" smtClean="0">
                <a:solidFill>
                  <a:schemeClr val="tx1"/>
                </a:solidFill>
                <a:latin typeface="Times New Roman" pitchFamily="18" charset="0"/>
                <a:cs typeface="Times New Roman" pitchFamily="18" charset="0"/>
              </a:rPr>
              <a:t>Companies Act, </a:t>
            </a:r>
            <a:r>
              <a:rPr lang="en-US" dirty="0">
                <a:solidFill>
                  <a:schemeClr val="tx1"/>
                </a:solidFill>
                <a:latin typeface="Times New Roman" pitchFamily="18" charset="0"/>
                <a:cs typeface="Times New Roman" pitchFamily="18" charset="0"/>
              </a:rPr>
              <a:t>2013 and holds the </a:t>
            </a:r>
            <a:r>
              <a:rPr lang="en-US" dirty="0" smtClean="0">
                <a:solidFill>
                  <a:schemeClr val="tx1"/>
                </a:solidFill>
                <a:latin typeface="Times New Roman" pitchFamily="18" charset="0"/>
                <a:cs typeface="Times New Roman" pitchFamily="18" charset="0"/>
              </a:rPr>
              <a:t>license </a:t>
            </a:r>
            <a:r>
              <a:rPr lang="en-US" dirty="0">
                <a:solidFill>
                  <a:schemeClr val="tx1"/>
                </a:solidFill>
                <a:latin typeface="Times New Roman" pitchFamily="18" charset="0"/>
                <a:cs typeface="Times New Roman" pitchFamily="18" charset="0"/>
              </a:rPr>
              <a:t>from Central </a:t>
            </a:r>
            <a:r>
              <a:rPr lang="en-US" dirty="0" smtClean="0">
                <a:solidFill>
                  <a:schemeClr val="tx1"/>
                </a:solidFill>
                <a:latin typeface="Times New Roman" pitchFamily="18" charset="0"/>
                <a:cs typeface="Times New Roman" pitchFamily="18" charset="0"/>
              </a:rPr>
              <a:t>Government. </a:t>
            </a:r>
            <a:r>
              <a:rPr lang="en-US" dirty="0">
                <a:solidFill>
                  <a:schemeClr val="tx1"/>
                </a:solidFill>
                <a:latin typeface="Times New Roman" pitchFamily="18" charset="0"/>
                <a:cs typeface="Times New Roman" pitchFamily="18" charset="0"/>
              </a:rPr>
              <a:t>These companies are formed with the objects of promotion of commerce, art, science, sports, education, research, social welfare, religion, charity, protection of environment or any such other object.</a:t>
            </a:r>
          </a:p>
          <a:p>
            <a:pPr algn="l"/>
            <a:endParaRPr lang="en-US" sz="2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596768260"/>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3100" b="1" u="sng" dirty="0" smtClean="0">
                <a:solidFill>
                  <a:schemeClr val="tx2">
                    <a:lumMod val="60000"/>
                    <a:lumOff val="40000"/>
                  </a:schemeClr>
                </a:solidFill>
                <a:latin typeface="Times New Roman" pitchFamily="18" charset="0"/>
                <a:cs typeface="Times New Roman" pitchFamily="18" charset="0"/>
              </a:rPr>
              <a:t>E</a:t>
            </a:r>
            <a:r>
              <a:rPr lang="en-US" sz="3100" b="1" u="sng" dirty="0">
                <a:solidFill>
                  <a:schemeClr val="tx2">
                    <a:lumMod val="60000"/>
                    <a:lumOff val="40000"/>
                  </a:schemeClr>
                </a:solidFill>
                <a:latin typeface="Times New Roman" pitchFamily="18" charset="0"/>
                <a:cs typeface="Times New Roman" pitchFamily="18" charset="0"/>
              </a:rPr>
              <a:t>. Other Types of Company</a:t>
            </a:r>
            <a:r>
              <a:rPr lang="en-US" sz="3100" b="1" u="sng" dirty="0" smtClean="0">
                <a:solidFill>
                  <a:schemeClr val="tx2">
                    <a:lumMod val="60000"/>
                    <a:lumOff val="40000"/>
                  </a:schemeClr>
                </a:solidFill>
                <a:latin typeface="Times New Roman" pitchFamily="18" charset="0"/>
                <a:cs typeface="Times New Roman" pitchFamily="18" charset="0"/>
              </a:rPr>
              <a:t>:</a:t>
            </a:r>
            <a:endParaRPr lang="en-US" sz="3100" dirty="0">
              <a:solidFill>
                <a:schemeClr val="tx2">
                  <a:lumMod val="60000"/>
                  <a:lumOff val="4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8001000" cy="5486400"/>
          </a:xfrm>
        </p:spPr>
        <p:txBody>
          <a:bodyPr>
            <a:normAutofit/>
          </a:bodyPr>
          <a:lstStyle/>
          <a:p>
            <a:pPr algn="l"/>
            <a:r>
              <a:rPr lang="en-US" sz="2800" b="1" dirty="0">
                <a:solidFill>
                  <a:schemeClr val="tx1"/>
                </a:solidFill>
                <a:latin typeface="Times New Roman" pitchFamily="18" charset="0"/>
                <a:cs typeface="Times New Roman" pitchFamily="18" charset="0"/>
              </a:rPr>
              <a:t>2. Government Company:</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As Defined u/s 2(45) of the CA, 2013, “Government company” means any company in which not less than 51 % of the paid-up share capital is held by the Central Government, or by any State Government or Governments, or partly by the Central Government and partly by one or more State Governments, and includes a company which is a subsidiary company of such a Government company. </a:t>
            </a:r>
            <a:endParaRPr lang="en-US" sz="2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68392806"/>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3100" b="1" u="sng" dirty="0" smtClean="0">
                <a:solidFill>
                  <a:schemeClr val="tx2">
                    <a:lumMod val="60000"/>
                    <a:lumOff val="40000"/>
                  </a:schemeClr>
                </a:solidFill>
                <a:latin typeface="Times New Roman" pitchFamily="18" charset="0"/>
                <a:cs typeface="Times New Roman" pitchFamily="18" charset="0"/>
              </a:rPr>
              <a:t>E</a:t>
            </a:r>
            <a:r>
              <a:rPr lang="en-US" sz="3100" b="1" u="sng" dirty="0">
                <a:solidFill>
                  <a:schemeClr val="tx2">
                    <a:lumMod val="60000"/>
                    <a:lumOff val="40000"/>
                  </a:schemeClr>
                </a:solidFill>
                <a:latin typeface="Times New Roman" pitchFamily="18" charset="0"/>
                <a:cs typeface="Times New Roman" pitchFamily="18" charset="0"/>
              </a:rPr>
              <a:t>. Other Types of Company</a:t>
            </a:r>
            <a:r>
              <a:rPr lang="en-US" sz="3100" b="1" u="sng" dirty="0" smtClean="0">
                <a:solidFill>
                  <a:schemeClr val="tx2">
                    <a:lumMod val="60000"/>
                    <a:lumOff val="40000"/>
                  </a:schemeClr>
                </a:solidFill>
                <a:latin typeface="Times New Roman" pitchFamily="18" charset="0"/>
                <a:cs typeface="Times New Roman" pitchFamily="18" charset="0"/>
              </a:rPr>
              <a:t>:</a:t>
            </a:r>
            <a:endParaRPr lang="en-US" sz="3100" dirty="0">
              <a:solidFill>
                <a:schemeClr val="tx2">
                  <a:lumMod val="60000"/>
                  <a:lumOff val="4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8001000" cy="5486400"/>
          </a:xfrm>
        </p:spPr>
        <p:txBody>
          <a:bodyPr>
            <a:normAutofit/>
          </a:bodyPr>
          <a:lstStyle/>
          <a:p>
            <a:pPr algn="l"/>
            <a:r>
              <a:rPr lang="en-US" sz="2800" b="1" dirty="0" smtClean="0">
                <a:solidFill>
                  <a:schemeClr val="tx1"/>
                </a:solidFill>
                <a:latin typeface="Times New Roman" pitchFamily="18" charset="0"/>
                <a:cs typeface="Times New Roman" pitchFamily="18" charset="0"/>
              </a:rPr>
              <a:t>3</a:t>
            </a:r>
            <a:r>
              <a:rPr lang="en-US" sz="2800" b="1" dirty="0">
                <a:solidFill>
                  <a:schemeClr val="tx1"/>
                </a:solidFill>
                <a:latin typeface="Times New Roman" pitchFamily="18" charset="0"/>
                <a:cs typeface="Times New Roman" pitchFamily="18" charset="0"/>
              </a:rPr>
              <a:t>. Small Company:</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As per Section 2(85) of the CA, 2013,</a:t>
            </a:r>
            <a:r>
              <a:rPr lang="en-US" sz="2800" i="1" dirty="0">
                <a:solidFill>
                  <a:schemeClr val="tx1"/>
                </a:solidFill>
                <a:latin typeface="Times New Roman" pitchFamily="18" charset="0"/>
                <a:cs typeface="Times New Roman" pitchFamily="18" charset="0"/>
              </a:rPr>
              <a:t> </a:t>
            </a:r>
            <a:r>
              <a:rPr lang="en-US" sz="2800" dirty="0">
                <a:solidFill>
                  <a:schemeClr val="tx1"/>
                </a:solidFill>
                <a:latin typeface="Times New Roman" pitchFamily="18" charset="0"/>
                <a:cs typeface="Times New Roman" pitchFamily="18" charset="0"/>
              </a:rPr>
              <a:t>“small company” means a company, other than a public company, with</a:t>
            </a:r>
          </a:p>
          <a:p>
            <a:pPr algn="l"/>
            <a:r>
              <a:rPr lang="en-US" sz="2800" dirty="0">
                <a:solidFill>
                  <a:schemeClr val="tx1"/>
                </a:solidFill>
                <a:latin typeface="Times New Roman" pitchFamily="18" charset="0"/>
                <a:cs typeface="Times New Roman" pitchFamily="18" charset="0"/>
              </a:rPr>
              <a:t>1. paid-up share capital of which does not exceed 50 lakh rupees or such higher amount as may be prescribed.; and</a:t>
            </a:r>
          </a:p>
          <a:p>
            <a:pPr algn="l"/>
            <a:r>
              <a:rPr lang="en-US" sz="2800" dirty="0">
                <a:solidFill>
                  <a:schemeClr val="tx1"/>
                </a:solidFill>
                <a:latin typeface="Times New Roman" pitchFamily="18" charset="0"/>
                <a:cs typeface="Times New Roman" pitchFamily="18" charset="0"/>
              </a:rPr>
              <a:t>2. turnover of which as per profit and loss account for the immediately preceding financial year does not exceed 2 </a:t>
            </a:r>
            <a:r>
              <a:rPr lang="en-US" sz="2800" dirty="0" err="1">
                <a:solidFill>
                  <a:schemeClr val="tx1"/>
                </a:solidFill>
                <a:latin typeface="Times New Roman" pitchFamily="18" charset="0"/>
                <a:cs typeface="Times New Roman" pitchFamily="18" charset="0"/>
              </a:rPr>
              <a:t>crore</a:t>
            </a:r>
            <a:r>
              <a:rPr lang="en-US" sz="2800" dirty="0">
                <a:solidFill>
                  <a:schemeClr val="tx1"/>
                </a:solidFill>
                <a:latin typeface="Times New Roman" pitchFamily="18" charset="0"/>
                <a:cs typeface="Times New Roman" pitchFamily="18" charset="0"/>
              </a:rPr>
              <a:t> rupees or such higher amount as may be prescribed.</a:t>
            </a:r>
            <a:endParaRPr lang="en-US" sz="2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0604620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3100" b="1" u="sng" dirty="0" smtClean="0">
                <a:solidFill>
                  <a:schemeClr val="tx2">
                    <a:lumMod val="60000"/>
                    <a:lumOff val="40000"/>
                  </a:schemeClr>
                </a:solidFill>
                <a:latin typeface="Times New Roman" pitchFamily="18" charset="0"/>
                <a:cs typeface="Times New Roman" pitchFamily="18" charset="0"/>
              </a:rPr>
              <a:t>E</a:t>
            </a:r>
            <a:r>
              <a:rPr lang="en-US" sz="3100" b="1" u="sng" dirty="0">
                <a:solidFill>
                  <a:schemeClr val="tx2">
                    <a:lumMod val="60000"/>
                    <a:lumOff val="40000"/>
                  </a:schemeClr>
                </a:solidFill>
                <a:latin typeface="Times New Roman" pitchFamily="18" charset="0"/>
                <a:cs typeface="Times New Roman" pitchFamily="18" charset="0"/>
              </a:rPr>
              <a:t>. Other Types of Company</a:t>
            </a:r>
            <a:r>
              <a:rPr lang="en-US" sz="3100" b="1" u="sng" dirty="0" smtClean="0">
                <a:solidFill>
                  <a:schemeClr val="tx2">
                    <a:lumMod val="60000"/>
                    <a:lumOff val="40000"/>
                  </a:schemeClr>
                </a:solidFill>
                <a:latin typeface="Times New Roman" pitchFamily="18" charset="0"/>
                <a:cs typeface="Times New Roman" pitchFamily="18" charset="0"/>
              </a:rPr>
              <a:t>:</a:t>
            </a:r>
            <a:endParaRPr lang="en-US" sz="3100" dirty="0">
              <a:solidFill>
                <a:schemeClr val="tx2">
                  <a:lumMod val="60000"/>
                  <a:lumOff val="4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8001000" cy="5486400"/>
          </a:xfrm>
        </p:spPr>
        <p:txBody>
          <a:bodyPr>
            <a:normAutofit lnSpcReduction="10000"/>
          </a:bodyPr>
          <a:lstStyle/>
          <a:p>
            <a:pPr algn="l"/>
            <a:r>
              <a:rPr lang="en-US" sz="2800" b="1" dirty="0" smtClean="0">
                <a:solidFill>
                  <a:schemeClr val="tx1"/>
                </a:solidFill>
                <a:latin typeface="Times New Roman" pitchFamily="18" charset="0"/>
                <a:cs typeface="Times New Roman" pitchFamily="18" charset="0"/>
              </a:rPr>
              <a:t>4</a:t>
            </a:r>
            <a:r>
              <a:rPr lang="en-US" sz="2800" b="1" dirty="0">
                <a:solidFill>
                  <a:schemeClr val="tx1"/>
                </a:solidFill>
                <a:latin typeface="Times New Roman" pitchFamily="18" charset="0"/>
                <a:cs typeface="Times New Roman" pitchFamily="18" charset="0"/>
              </a:rPr>
              <a:t>. Subsidiary Company:</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Subsidiary company”, in relation to a holding company, means a company in which the holding company—</a:t>
            </a:r>
          </a:p>
          <a:p>
            <a:pPr algn="l"/>
            <a:r>
              <a:rPr lang="en-US" sz="2800" dirty="0">
                <a:solidFill>
                  <a:schemeClr val="tx1"/>
                </a:solidFill>
                <a:latin typeface="Times New Roman" pitchFamily="18" charset="0"/>
                <a:cs typeface="Times New Roman" pitchFamily="18" charset="0"/>
              </a:rPr>
              <a:t>1. controls the composition of the Board of Directors; or</a:t>
            </a:r>
          </a:p>
          <a:p>
            <a:pPr algn="l"/>
            <a:r>
              <a:rPr lang="en-US" sz="2800" dirty="0">
                <a:solidFill>
                  <a:schemeClr val="tx1"/>
                </a:solidFill>
                <a:latin typeface="Times New Roman" pitchFamily="18" charset="0"/>
                <a:cs typeface="Times New Roman" pitchFamily="18" charset="0"/>
              </a:rPr>
              <a:t>2. controls more than one-half of the total voting power</a:t>
            </a:r>
            <a:r>
              <a:rPr lang="en-US" sz="2800" dirty="0" smtClean="0">
                <a:solidFill>
                  <a:schemeClr val="tx1"/>
                </a:solidFill>
                <a:latin typeface="Times New Roman" pitchFamily="18" charset="0"/>
                <a:cs typeface="Times New Roman" pitchFamily="18" charset="0"/>
              </a:rPr>
              <a:t>.</a:t>
            </a:r>
          </a:p>
          <a:p>
            <a:pPr algn="l"/>
            <a:r>
              <a:rPr lang="en-US" sz="2800" b="1" dirty="0">
                <a:solidFill>
                  <a:schemeClr val="tx1"/>
                </a:solidFill>
              </a:rPr>
              <a:t>5. Holding Company:</a:t>
            </a:r>
            <a:endParaRPr lang="en-US" sz="2800" dirty="0">
              <a:solidFill>
                <a:schemeClr val="tx1"/>
              </a:solidFill>
            </a:endParaRPr>
          </a:p>
          <a:p>
            <a:pPr algn="l"/>
            <a:r>
              <a:rPr lang="en-US" sz="2800" dirty="0">
                <a:solidFill>
                  <a:schemeClr val="tx1"/>
                </a:solidFill>
              </a:rPr>
              <a:t>A “holding company”, in relation to one or more other companies, means a company which has other companies as its subsidiary companies.</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38513056"/>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3100" b="1" u="sng" dirty="0" smtClean="0">
                <a:solidFill>
                  <a:schemeClr val="tx2">
                    <a:lumMod val="60000"/>
                    <a:lumOff val="40000"/>
                  </a:schemeClr>
                </a:solidFill>
                <a:latin typeface="Times New Roman" pitchFamily="18" charset="0"/>
                <a:cs typeface="Times New Roman" pitchFamily="18" charset="0"/>
              </a:rPr>
              <a:t>E</a:t>
            </a:r>
            <a:r>
              <a:rPr lang="en-US" sz="3100" b="1" u="sng" dirty="0">
                <a:solidFill>
                  <a:schemeClr val="tx2">
                    <a:lumMod val="60000"/>
                    <a:lumOff val="40000"/>
                  </a:schemeClr>
                </a:solidFill>
                <a:latin typeface="Times New Roman" pitchFamily="18" charset="0"/>
                <a:cs typeface="Times New Roman" pitchFamily="18" charset="0"/>
              </a:rPr>
              <a:t>. Other Types of Company</a:t>
            </a:r>
            <a:r>
              <a:rPr lang="en-US" sz="3100" b="1" u="sng" dirty="0" smtClean="0">
                <a:solidFill>
                  <a:schemeClr val="tx2">
                    <a:lumMod val="60000"/>
                    <a:lumOff val="40000"/>
                  </a:schemeClr>
                </a:solidFill>
                <a:latin typeface="Times New Roman" pitchFamily="18" charset="0"/>
                <a:cs typeface="Times New Roman" pitchFamily="18" charset="0"/>
              </a:rPr>
              <a:t>:</a:t>
            </a:r>
            <a:endParaRPr lang="en-US" sz="3100" dirty="0">
              <a:solidFill>
                <a:schemeClr val="tx2">
                  <a:lumMod val="60000"/>
                  <a:lumOff val="4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8001000" cy="5486400"/>
          </a:xfrm>
        </p:spPr>
        <p:txBody>
          <a:bodyPr>
            <a:normAutofit/>
          </a:bodyPr>
          <a:lstStyle/>
          <a:p>
            <a:pPr algn="l"/>
            <a:r>
              <a:rPr lang="en-US" sz="2800" b="1" dirty="0">
                <a:solidFill>
                  <a:schemeClr val="tx1"/>
                </a:solidFill>
                <a:latin typeface="Times New Roman" pitchFamily="18" charset="0"/>
                <a:cs typeface="Times New Roman" pitchFamily="18" charset="0"/>
              </a:rPr>
              <a:t>6. Associate Company:</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“Associate company”, in relation to another company, means a company in which </a:t>
            </a:r>
            <a:r>
              <a:rPr lang="en-US" sz="2800" dirty="0" smtClean="0">
                <a:solidFill>
                  <a:schemeClr val="tx1"/>
                </a:solidFill>
                <a:latin typeface="Times New Roman" pitchFamily="18" charset="0"/>
                <a:cs typeface="Times New Roman" pitchFamily="18" charset="0"/>
              </a:rPr>
              <a:t>the </a:t>
            </a:r>
            <a:r>
              <a:rPr lang="en-US" sz="2800" dirty="0">
                <a:solidFill>
                  <a:schemeClr val="tx1"/>
                </a:solidFill>
                <a:latin typeface="Times New Roman" pitchFamily="18" charset="0"/>
                <a:cs typeface="Times New Roman" pitchFamily="18" charset="0"/>
              </a:rPr>
              <a:t>other company has a significant influence </a:t>
            </a:r>
            <a:r>
              <a:rPr lang="en-US" sz="2800" dirty="0" smtClean="0">
                <a:solidFill>
                  <a:schemeClr val="tx1"/>
                </a:solidFill>
                <a:latin typeface="Times New Roman" pitchFamily="18" charset="0"/>
                <a:cs typeface="Times New Roman" pitchFamily="18" charset="0"/>
              </a:rPr>
              <a:t>(</a:t>
            </a:r>
            <a:r>
              <a:rPr lang="en-US" sz="2800" dirty="0" err="1" smtClean="0">
                <a:solidFill>
                  <a:schemeClr val="tx1"/>
                </a:solidFill>
                <a:latin typeface="Times New Roman" pitchFamily="18" charset="0"/>
                <a:cs typeface="Times New Roman" pitchFamily="18" charset="0"/>
              </a:rPr>
              <a:t>i.e</a:t>
            </a:r>
            <a:r>
              <a:rPr lang="en-US" sz="2800" dirty="0" smtClean="0">
                <a:solidFill>
                  <a:schemeClr val="tx1"/>
                </a:solidFill>
                <a:latin typeface="Times New Roman" pitchFamily="18" charset="0"/>
                <a:cs typeface="Times New Roman" pitchFamily="18" charset="0"/>
              </a:rPr>
              <a:t>, control </a:t>
            </a:r>
            <a:r>
              <a:rPr lang="en-US" sz="2800" dirty="0">
                <a:solidFill>
                  <a:schemeClr val="tx1"/>
                </a:solidFill>
                <a:latin typeface="Times New Roman" pitchFamily="18" charset="0"/>
                <a:cs typeface="Times New Roman" pitchFamily="18" charset="0"/>
              </a:rPr>
              <a:t>of at least 20% of total voting power, or control of or participation in business decisions under an agreement), but which is not a subsidiary company of the company having such influence and includes a joint venture company.</a:t>
            </a:r>
          </a:p>
        </p:txBody>
      </p:sp>
    </p:spTree>
    <p:extLst>
      <p:ext uri="{BB962C8B-B14F-4D97-AF65-F5344CB8AC3E}">
        <p14:creationId xmlns:p14="http://schemas.microsoft.com/office/powerpoint/2010/main" val="2225225637"/>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3100" b="1" u="sng" dirty="0" smtClean="0">
                <a:solidFill>
                  <a:schemeClr val="tx2">
                    <a:lumMod val="60000"/>
                    <a:lumOff val="40000"/>
                  </a:schemeClr>
                </a:solidFill>
                <a:latin typeface="Times New Roman" pitchFamily="18" charset="0"/>
                <a:cs typeface="Times New Roman" pitchFamily="18" charset="0"/>
              </a:rPr>
              <a:t>E</a:t>
            </a:r>
            <a:r>
              <a:rPr lang="en-US" sz="3100" b="1" u="sng" dirty="0">
                <a:solidFill>
                  <a:schemeClr val="tx2">
                    <a:lumMod val="60000"/>
                    <a:lumOff val="40000"/>
                  </a:schemeClr>
                </a:solidFill>
                <a:latin typeface="Times New Roman" pitchFamily="18" charset="0"/>
                <a:cs typeface="Times New Roman" pitchFamily="18" charset="0"/>
              </a:rPr>
              <a:t>. Other Types of Company</a:t>
            </a:r>
            <a:r>
              <a:rPr lang="en-US" sz="3100" b="1" u="sng" dirty="0" smtClean="0">
                <a:solidFill>
                  <a:schemeClr val="tx2">
                    <a:lumMod val="60000"/>
                    <a:lumOff val="40000"/>
                  </a:schemeClr>
                </a:solidFill>
                <a:latin typeface="Times New Roman" pitchFamily="18" charset="0"/>
                <a:cs typeface="Times New Roman" pitchFamily="18" charset="0"/>
              </a:rPr>
              <a:t>:</a:t>
            </a:r>
            <a:endParaRPr lang="en-US" sz="3100" dirty="0">
              <a:solidFill>
                <a:schemeClr val="tx2">
                  <a:lumMod val="60000"/>
                  <a:lumOff val="4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8001000" cy="5486400"/>
          </a:xfrm>
        </p:spPr>
        <p:txBody>
          <a:bodyPr>
            <a:normAutofit fontScale="92500"/>
          </a:bodyPr>
          <a:lstStyle/>
          <a:p>
            <a:pPr algn="l"/>
            <a:r>
              <a:rPr lang="en-US" sz="2800" b="1" dirty="0" smtClean="0">
                <a:solidFill>
                  <a:schemeClr val="tx1"/>
                </a:solidFill>
                <a:latin typeface="Times New Roman" pitchFamily="18" charset="0"/>
                <a:cs typeface="Times New Roman" pitchFamily="18" charset="0"/>
              </a:rPr>
              <a:t>7. </a:t>
            </a:r>
            <a:r>
              <a:rPr lang="en-US" sz="2800" b="1" dirty="0">
                <a:solidFill>
                  <a:schemeClr val="tx1"/>
                </a:solidFill>
                <a:latin typeface="Times New Roman" pitchFamily="18" charset="0"/>
                <a:cs typeface="Times New Roman" pitchFamily="18" charset="0"/>
              </a:rPr>
              <a:t>Dormant Company:</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In case of company is formed and registered under the Companies Act for a future project or to hold an asset or intellectual property and has no significant accounting transaction, such a company or an </a:t>
            </a:r>
            <a:r>
              <a:rPr lang="en-US" sz="2800" b="1" dirty="0">
                <a:solidFill>
                  <a:schemeClr val="tx1"/>
                </a:solidFill>
                <a:latin typeface="Times New Roman" pitchFamily="18" charset="0"/>
                <a:cs typeface="Times New Roman" pitchFamily="18" charset="0"/>
              </a:rPr>
              <a:t>inactive company</a:t>
            </a:r>
            <a:r>
              <a:rPr lang="en-US" sz="2800" dirty="0">
                <a:solidFill>
                  <a:schemeClr val="tx1"/>
                </a:solidFill>
                <a:latin typeface="Times New Roman" pitchFamily="18" charset="0"/>
                <a:cs typeface="Times New Roman" pitchFamily="18" charset="0"/>
              </a:rPr>
              <a:t> may make an application to the Registrar for obtaining the status of a dormant company.</a:t>
            </a:r>
          </a:p>
          <a:p>
            <a:pPr algn="l"/>
            <a:r>
              <a:rPr lang="en-US" sz="2800" dirty="0">
                <a:solidFill>
                  <a:schemeClr val="tx1"/>
                </a:solidFill>
                <a:latin typeface="Times New Roman" pitchFamily="18" charset="0"/>
                <a:cs typeface="Times New Roman" pitchFamily="18" charset="0"/>
              </a:rPr>
              <a:t>“Inactive company” means a company which has not been carrying on any business or operation, or has not made any significant accounting transaction during the last two financial years, or has not filed financial statements and annual returns during the last two financial years</a:t>
            </a:r>
            <a:r>
              <a:rPr lang="en-US" sz="2800" dirty="0" smtClean="0">
                <a:solidFill>
                  <a:schemeClr val="tx1"/>
                </a:solidFill>
                <a:latin typeface="Times New Roman" pitchFamily="18" charset="0"/>
                <a:cs typeface="Times New Roman" pitchFamily="18" charset="0"/>
              </a:rPr>
              <a:t>.</a:t>
            </a:r>
          </a:p>
          <a:p>
            <a:pPr algn="l"/>
            <a:r>
              <a:rPr lang="en-US" sz="2800" dirty="0" smtClean="0">
                <a:solidFill>
                  <a:schemeClr val="accent6"/>
                </a:solidFill>
              </a:rPr>
              <a:t>					Data </a:t>
            </a:r>
            <a:r>
              <a:rPr lang="en-US" sz="2800" dirty="0">
                <a:solidFill>
                  <a:schemeClr val="accent6"/>
                </a:solidFill>
              </a:rPr>
              <a:t>Source: taxguru.in</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098916253"/>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1330</TotalTime>
  <Words>471</Words>
  <Application>Microsoft Office PowerPoint</Application>
  <PresentationFormat>On-screen Show (4:3)</PresentationFormat>
  <Paragraphs>52</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CORPORATE LAW UNIT 1: Types of Companies (part-II)</vt:lpstr>
      <vt:lpstr>Types of Companies</vt:lpstr>
      <vt:lpstr> D. Types of Company on the basis of Domicile </vt:lpstr>
      <vt:lpstr>E. Other Types of Company:</vt:lpstr>
      <vt:lpstr>E. Other Types of Company:</vt:lpstr>
      <vt:lpstr>E. Other Types of Company:</vt:lpstr>
      <vt:lpstr>E. Other Types of Company:</vt:lpstr>
      <vt:lpstr>E. Other Types of Company:</vt:lpstr>
      <vt:lpstr>E. Other Types of Company: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140</cp:revision>
  <dcterms:created xsi:type="dcterms:W3CDTF">2020-04-22T16:46:26Z</dcterms:created>
  <dcterms:modified xsi:type="dcterms:W3CDTF">2021-05-24T06:46:54Z</dcterms:modified>
</cp:coreProperties>
</file>