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82" r:id="rId4"/>
    <p:sldId id="283" r:id="rId5"/>
    <p:sldId id="284" r:id="rId6"/>
    <p:sldId id="285" r:id="rId7"/>
    <p:sldId id="286" r:id="rId8"/>
    <p:sldId id="287" r:id="rId9"/>
    <p:sldId id="288" r:id="rId10"/>
    <p:sldId id="28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25-May-21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2292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10</a:t>
            </a:fld>
            <a:endParaRPr lang="en-US"/>
          </a:p>
        </p:txBody>
      </p:sp>
    </p:spTree>
    <p:extLst>
      <p:ext uri="{BB962C8B-B14F-4D97-AF65-F5344CB8AC3E}">
        <p14:creationId xmlns:p14="http://schemas.microsoft.com/office/powerpoint/2010/main" val="2361736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F1AFD4-A5B2-4C73-A4A9-195977D1C316}" type="datetimeFigureOut">
              <a:rPr lang="en-US" smtClean="0"/>
              <a:pPr/>
              <a:t>25-May-21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25-May-21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25-May-21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25-May-21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25-May-21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25-May-21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F1AFD4-A5B2-4C73-A4A9-195977D1C316}" type="datetimeFigureOut">
              <a:rPr lang="en-US" smtClean="0"/>
              <a:pPr/>
              <a:t>25-May-21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25-May-21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FF1AFD4-A5B2-4C73-A4A9-195977D1C316}" type="datetimeFigureOut">
              <a:rPr lang="en-US" smtClean="0"/>
              <a:pPr/>
              <a:t>25-May-21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25-May-21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25-May-21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FF1AFD4-A5B2-4C73-A4A9-195977D1C316}" type="datetimeFigureOut">
              <a:rPr lang="en-US" smtClean="0"/>
              <a:pPr/>
              <a:t>25-May-21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5BDDE54-AFC4-4944-BD3E-673FF93E5984}"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233018.wmf"/>
          <p:cNvPicPr>
            <a:picLocks noChangeAspect="1" noChangeArrowheads="1"/>
          </p:cNvPicPr>
          <p:nvPr/>
        </p:nvPicPr>
        <p:blipFill>
          <a:blip r:embed="rId3"/>
          <a:srcRect/>
          <a:stretch>
            <a:fillRect/>
          </a:stretch>
        </p:blipFill>
        <p:spPr bwMode="auto">
          <a:xfrm>
            <a:off x="1676400" y="1752600"/>
            <a:ext cx="6019800" cy="3517979"/>
          </a:xfrm>
          <a:prstGeom prst="rect">
            <a:avLst/>
          </a:prstGeom>
          <a:noFill/>
        </p:spPr>
      </p:pic>
      <p:sp>
        <p:nvSpPr>
          <p:cNvPr id="2" name="Title 1"/>
          <p:cNvSpPr>
            <a:spLocks noGrp="1"/>
          </p:cNvSpPr>
          <p:nvPr>
            <p:ph type="ctrTitle"/>
          </p:nvPr>
        </p:nvSpPr>
        <p:spPr>
          <a:xfrm>
            <a:off x="800100" y="304800"/>
            <a:ext cx="7772400" cy="1143000"/>
          </a:xfrm>
        </p:spPr>
        <p:txBody>
          <a:bodyPr>
            <a:normAutofit fontScale="90000"/>
          </a:bodyPr>
          <a:lstStyle/>
          <a:p>
            <a:r>
              <a:rPr lang="en-US" sz="4000" b="1" dirty="0" smtClean="0">
                <a:solidFill>
                  <a:srgbClr val="FFFF00"/>
                </a:solidFill>
              </a:rPr>
              <a:t>CORPORATE LAW</a:t>
            </a:r>
            <a:br>
              <a:rPr lang="en-US" sz="4000" b="1" dirty="0" smtClean="0">
                <a:solidFill>
                  <a:srgbClr val="FFFF00"/>
                </a:solidFill>
              </a:rPr>
            </a:br>
            <a:r>
              <a:rPr lang="en-US" sz="3200" dirty="0" smtClean="0">
                <a:solidFill>
                  <a:schemeClr val="bg1"/>
                </a:solidFill>
              </a:rPr>
              <a:t>UNIT 1</a:t>
            </a:r>
            <a:r>
              <a:rPr lang="en-US" sz="3200" dirty="0" smtClean="0">
                <a:solidFill>
                  <a:schemeClr val="bg1"/>
                </a:solidFill>
              </a:rPr>
              <a:t>: </a:t>
            </a:r>
            <a:r>
              <a:rPr lang="en-US" sz="3200" dirty="0" smtClean="0">
                <a:solidFill>
                  <a:schemeClr val="bg1"/>
                </a:solidFill>
              </a:rPr>
              <a:t>Not for Profit Organizations &amp; Others</a:t>
            </a:r>
            <a:endParaRPr lang="en-US" sz="3200" dirty="0">
              <a:solidFill>
                <a:schemeClr val="bg1"/>
              </a:solidFill>
            </a:endParaRPr>
          </a:p>
        </p:txBody>
      </p:sp>
      <p:sp>
        <p:nvSpPr>
          <p:cNvPr id="3" name="Subtitle 2"/>
          <p:cNvSpPr>
            <a:spLocks noGrp="1"/>
          </p:cNvSpPr>
          <p:nvPr>
            <p:ph type="subTitle" idx="1"/>
          </p:nvPr>
        </p:nvSpPr>
        <p:spPr>
          <a:xfrm>
            <a:off x="914400" y="5410200"/>
            <a:ext cx="7543800" cy="1066800"/>
          </a:xfrm>
        </p:spPr>
        <p:txBody>
          <a:bodyPr>
            <a:normAutofit fontScale="77500" lnSpcReduction="20000"/>
          </a:bodyPr>
          <a:lstStyle/>
          <a:p>
            <a:r>
              <a:rPr lang="en-US" sz="2800" dirty="0" smtClean="0">
                <a:solidFill>
                  <a:srgbClr val="FF0000"/>
                </a:solidFill>
              </a:rPr>
              <a:t>PREPARED BY: </a:t>
            </a:r>
            <a:r>
              <a:rPr lang="en-US" sz="2800" dirty="0" err="1" smtClean="0">
                <a:solidFill>
                  <a:schemeClr val="tx1"/>
                </a:solidFill>
              </a:rPr>
              <a:t>Biswajit</a:t>
            </a:r>
            <a:r>
              <a:rPr lang="en-US" sz="2800" dirty="0" smtClean="0">
                <a:solidFill>
                  <a:schemeClr val="tx1"/>
                </a:solidFill>
              </a:rPr>
              <a:t> </a:t>
            </a:r>
            <a:r>
              <a:rPr lang="en-US" sz="2800" dirty="0" err="1" smtClean="0">
                <a:solidFill>
                  <a:schemeClr val="tx1"/>
                </a:solidFill>
              </a:rPr>
              <a:t>Sarmah</a:t>
            </a:r>
            <a:endParaRPr lang="en-US" sz="2800" dirty="0" smtClean="0">
              <a:solidFill>
                <a:schemeClr val="tx1"/>
              </a:solidFill>
            </a:endParaRPr>
          </a:p>
          <a:p>
            <a:r>
              <a:rPr lang="en-US" sz="2800" dirty="0" smtClean="0">
                <a:solidFill>
                  <a:schemeClr val="tx1"/>
                </a:solidFill>
              </a:rPr>
              <a:t>Asst. Professor</a:t>
            </a:r>
          </a:p>
          <a:p>
            <a:r>
              <a:rPr lang="en-US" sz="2800" dirty="0" smtClean="0">
                <a:solidFill>
                  <a:schemeClr val="tx1"/>
                </a:solidFill>
              </a:rPr>
              <a:t>Dept. of Commerce, </a:t>
            </a:r>
            <a:r>
              <a:rPr lang="en-US" sz="2800" dirty="0" err="1" smtClean="0">
                <a:solidFill>
                  <a:schemeClr val="tx1"/>
                </a:solidFill>
              </a:rPr>
              <a:t>Paschim</a:t>
            </a:r>
            <a:r>
              <a:rPr lang="en-US" sz="2800" dirty="0" smtClean="0">
                <a:solidFill>
                  <a:schemeClr val="tx1"/>
                </a:solidFill>
              </a:rPr>
              <a:t> Guwahati </a:t>
            </a:r>
            <a:r>
              <a:rPr lang="en-US" sz="2800" dirty="0" err="1" smtClean="0">
                <a:solidFill>
                  <a:schemeClr val="tx1"/>
                </a:solidFill>
              </a:rPr>
              <a:t>Mahavidyalaya</a:t>
            </a:r>
            <a:endParaRPr lang="en-US" sz="2800" dirty="0">
              <a:solidFill>
                <a:schemeClr val="tx1"/>
              </a:solidFill>
            </a:endParaRPr>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4000" b="1" dirty="0">
                <a:solidFill>
                  <a:schemeClr val="accent5">
                    <a:lumMod val="20000"/>
                    <a:lumOff val="80000"/>
                  </a:schemeClr>
                </a:solidFill>
                <a:latin typeface="Times New Roman" pitchFamily="18" charset="0"/>
                <a:cs typeface="Times New Roman" pitchFamily="18" charset="0"/>
              </a:rPr>
              <a:t>Illegal Association</a:t>
            </a:r>
            <a:endParaRPr lang="en-US" sz="4000" dirty="0">
              <a:solidFill>
                <a:schemeClr val="accent5">
                  <a:lumMod val="20000"/>
                  <a:lumOff val="8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685800" y="914400"/>
            <a:ext cx="8001000" cy="5486400"/>
          </a:xfrm>
        </p:spPr>
        <p:txBody>
          <a:bodyPr>
            <a:normAutofit fontScale="92500" lnSpcReduction="10000"/>
          </a:bodyPr>
          <a:lstStyle/>
          <a:p>
            <a:pPr algn="l"/>
            <a:r>
              <a:rPr lang="en-US" sz="2800" b="1" dirty="0">
                <a:solidFill>
                  <a:schemeClr val="bg1"/>
                </a:solidFill>
              </a:rPr>
              <a:t>Provisions under the Companies Act 2013:</a:t>
            </a:r>
          </a:p>
          <a:p>
            <a:pPr algn="l"/>
            <a:r>
              <a:rPr lang="en-US" sz="2800" dirty="0" smtClean="0">
                <a:solidFill>
                  <a:schemeClr val="tx1"/>
                </a:solidFill>
              </a:rPr>
              <a:t>F) </a:t>
            </a:r>
            <a:r>
              <a:rPr lang="en-US" sz="2800" dirty="0">
                <a:solidFill>
                  <a:schemeClr val="tx1"/>
                </a:solidFill>
              </a:rPr>
              <a:t>The profit off illegal association is subject to income tax.</a:t>
            </a:r>
            <a:br>
              <a:rPr lang="en-US" sz="2800" dirty="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G) </a:t>
            </a:r>
            <a:r>
              <a:rPr lang="en-US" sz="2800" dirty="0">
                <a:solidFill>
                  <a:schemeClr val="tx1"/>
                </a:solidFill>
              </a:rPr>
              <a:t>An illegal association remains illegal in spite of the subsequent reduction in its membership till it gets registered.</a:t>
            </a:r>
          </a:p>
          <a:p>
            <a:pPr algn="l"/>
            <a:r>
              <a:rPr lang="en-US" sz="2800" dirty="0">
                <a:solidFill>
                  <a:schemeClr val="tx1"/>
                </a:solidFill>
              </a:rPr>
              <a:t> </a:t>
            </a:r>
          </a:p>
          <a:p>
            <a:pPr algn="l"/>
            <a:r>
              <a:rPr lang="en-US" sz="2800" dirty="0" smtClean="0">
                <a:solidFill>
                  <a:schemeClr val="accent6"/>
                </a:solidFill>
              </a:rPr>
              <a:t>			</a:t>
            </a:r>
            <a:endParaRPr lang="en-US" sz="2800" dirty="0" smtClean="0">
              <a:solidFill>
                <a:schemeClr val="accent6"/>
              </a:solidFill>
            </a:endParaRPr>
          </a:p>
          <a:p>
            <a:pPr algn="l"/>
            <a:endParaRPr lang="en-US" sz="2800" dirty="0">
              <a:solidFill>
                <a:schemeClr val="accent6"/>
              </a:solidFill>
            </a:endParaRPr>
          </a:p>
          <a:p>
            <a:pPr algn="l"/>
            <a:endParaRPr lang="en-US" sz="2800" dirty="0" smtClean="0">
              <a:solidFill>
                <a:schemeClr val="accent6"/>
              </a:solidFill>
            </a:endParaRPr>
          </a:p>
          <a:p>
            <a:pPr algn="l"/>
            <a:r>
              <a:rPr lang="en-US" sz="2200" dirty="0" smtClean="0">
                <a:solidFill>
                  <a:srgbClr val="FF0000"/>
                </a:solidFill>
              </a:rPr>
              <a:t>Data </a:t>
            </a:r>
            <a:r>
              <a:rPr lang="en-US" sz="2200" dirty="0">
                <a:solidFill>
                  <a:srgbClr val="FF0000"/>
                </a:solidFill>
              </a:rPr>
              <a:t>Source: </a:t>
            </a:r>
            <a:r>
              <a:rPr lang="en-US" sz="2200" dirty="0">
                <a:solidFill>
                  <a:srgbClr val="FF0000"/>
                </a:solidFill>
              </a:rPr>
              <a:t>http://avish2017.blogspot.com/2017/02/a-note-about-illegal-association.html</a:t>
            </a:r>
          </a:p>
          <a:p>
            <a:pPr algn="l"/>
            <a:endParaRPr lang="en-US" sz="2800" dirty="0">
              <a:solidFill>
                <a:schemeClr val="accent6"/>
              </a:solidFill>
              <a:latin typeface="Times New Roman" pitchFamily="18" charset="0"/>
              <a:cs typeface="Times New Roman" pitchFamily="18" charset="0"/>
            </a:endParaRPr>
          </a:p>
        </p:txBody>
      </p:sp>
    </p:spTree>
    <p:extLst>
      <p:ext uri="{BB962C8B-B14F-4D97-AF65-F5344CB8AC3E}">
        <p14:creationId xmlns:p14="http://schemas.microsoft.com/office/powerpoint/2010/main" val="4098916253"/>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Not for Profit Organizations</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fontScale="85000" lnSpcReduction="20000"/>
          </a:bodyPr>
          <a:lstStyle/>
          <a:p>
            <a:pPr algn="l"/>
            <a:r>
              <a:rPr lang="en-US" sz="2800" b="1" dirty="0" smtClean="0">
                <a:solidFill>
                  <a:schemeClr val="bg1"/>
                </a:solidFill>
              </a:rPr>
              <a:t>General Meaning:</a:t>
            </a:r>
          </a:p>
          <a:p>
            <a:pPr algn="l"/>
            <a:r>
              <a:rPr lang="en-US" sz="2800" dirty="0">
                <a:solidFill>
                  <a:schemeClr val="tx1"/>
                </a:solidFill>
              </a:rPr>
              <a:t>Not-for-profit organizations are types of organizations that do not earn profits for its owners. All of the money earned by or donated to a not-for-profit organization is used in pursuing the organization's objectives and keeping it running.</a:t>
            </a:r>
          </a:p>
          <a:p>
            <a:pPr algn="l"/>
            <a:endParaRPr lang="en-US" sz="2800" dirty="0" smtClean="0">
              <a:solidFill>
                <a:schemeClr val="tx1"/>
              </a:solidFill>
            </a:endParaRPr>
          </a:p>
          <a:p>
            <a:pPr algn="l"/>
            <a:r>
              <a:rPr lang="en-US" sz="2800" b="1" dirty="0" smtClean="0">
                <a:solidFill>
                  <a:schemeClr val="tx1"/>
                </a:solidFill>
              </a:rPr>
              <a:t>As </a:t>
            </a:r>
            <a:r>
              <a:rPr lang="en-US" sz="2800" b="1" dirty="0">
                <a:solidFill>
                  <a:schemeClr val="tx1"/>
                </a:solidFill>
              </a:rPr>
              <a:t>per Section 8 (1) of the Companies Act 2013:</a:t>
            </a:r>
            <a:r>
              <a:rPr lang="en-US" sz="2800" dirty="0">
                <a:solidFill>
                  <a:schemeClr val="tx1"/>
                </a:solidFill>
              </a:rPr>
              <a:t> </a:t>
            </a:r>
            <a:endParaRPr lang="en-US" sz="2800" dirty="0" smtClean="0">
              <a:solidFill>
                <a:schemeClr val="tx1"/>
              </a:solidFill>
            </a:endParaRPr>
          </a:p>
          <a:p>
            <a:pPr algn="l"/>
            <a:r>
              <a:rPr lang="en-US" sz="2800" dirty="0" smtClean="0">
                <a:solidFill>
                  <a:schemeClr val="tx1"/>
                </a:solidFill>
              </a:rPr>
              <a:t>A Non-profit </a:t>
            </a:r>
            <a:r>
              <a:rPr lang="en-US" sz="2800" dirty="0">
                <a:solidFill>
                  <a:schemeClr val="tx1"/>
                </a:solidFill>
              </a:rPr>
              <a:t>making </a:t>
            </a:r>
            <a:r>
              <a:rPr lang="en-US" sz="2800" dirty="0" smtClean="0">
                <a:solidFill>
                  <a:schemeClr val="tx1"/>
                </a:solidFill>
              </a:rPr>
              <a:t>company </a:t>
            </a:r>
            <a:r>
              <a:rPr lang="en-US" sz="2800" dirty="0">
                <a:solidFill>
                  <a:schemeClr val="tx1"/>
                </a:solidFill>
              </a:rPr>
              <a:t>is a </a:t>
            </a:r>
            <a:r>
              <a:rPr lang="en-US" sz="2800" dirty="0" smtClean="0">
                <a:solidFill>
                  <a:schemeClr val="tx1"/>
                </a:solidFill>
              </a:rPr>
              <a:t>company </a:t>
            </a:r>
            <a:r>
              <a:rPr lang="en-US" sz="2800" dirty="0">
                <a:solidFill>
                  <a:schemeClr val="tx1"/>
                </a:solidFill>
              </a:rPr>
              <a:t>which:</a:t>
            </a:r>
          </a:p>
          <a:p>
            <a:pPr algn="l"/>
            <a:r>
              <a:rPr lang="en-US" sz="2800" dirty="0">
                <a:solidFill>
                  <a:schemeClr val="tx1"/>
                </a:solidFill>
              </a:rPr>
              <a:t>(a) </a:t>
            </a:r>
            <a:r>
              <a:rPr lang="en-US" sz="2800" dirty="0" smtClean="0">
                <a:solidFill>
                  <a:schemeClr val="tx1"/>
                </a:solidFill>
              </a:rPr>
              <a:t>has </a:t>
            </a:r>
            <a:r>
              <a:rPr lang="en-US" sz="2800" dirty="0">
                <a:solidFill>
                  <a:schemeClr val="tx1"/>
                </a:solidFill>
              </a:rPr>
              <a:t>in its objects the promotion of commerce, art, science, sports, education, research, social welfare, religion, charity, protection of environment or any such other object;</a:t>
            </a:r>
          </a:p>
          <a:p>
            <a:pPr algn="l"/>
            <a:r>
              <a:rPr lang="en-US" sz="2800" dirty="0">
                <a:solidFill>
                  <a:schemeClr val="tx1"/>
                </a:solidFill>
              </a:rPr>
              <a:t>(b) </a:t>
            </a:r>
            <a:r>
              <a:rPr lang="en-US" sz="2800" dirty="0" smtClean="0">
                <a:solidFill>
                  <a:schemeClr val="tx1"/>
                </a:solidFill>
              </a:rPr>
              <a:t>intends </a:t>
            </a:r>
            <a:r>
              <a:rPr lang="en-US" sz="2800" dirty="0">
                <a:solidFill>
                  <a:schemeClr val="tx1"/>
                </a:solidFill>
              </a:rPr>
              <a:t>to apply its profits, if any, or other income in promoting its objects; and</a:t>
            </a:r>
          </a:p>
          <a:p>
            <a:pPr algn="l"/>
            <a:r>
              <a:rPr lang="en-US" sz="2800" dirty="0">
                <a:solidFill>
                  <a:schemeClr val="tx1"/>
                </a:solidFill>
              </a:rPr>
              <a:t>(c) </a:t>
            </a:r>
            <a:r>
              <a:rPr lang="en-US" sz="2800" dirty="0" smtClean="0">
                <a:solidFill>
                  <a:schemeClr val="tx1"/>
                </a:solidFill>
              </a:rPr>
              <a:t>intends </a:t>
            </a:r>
            <a:r>
              <a:rPr lang="en-US" sz="2800" dirty="0">
                <a:solidFill>
                  <a:schemeClr val="tx1"/>
                </a:solidFill>
              </a:rPr>
              <a:t>to prohibit the payment of any dividend to its members</a:t>
            </a:r>
            <a:r>
              <a:rPr lang="en-US" sz="2800" dirty="0" smtClean="0">
                <a:solidFill>
                  <a:schemeClr val="tx1"/>
                </a:solidFill>
              </a:rPr>
              <a:t>.</a:t>
            </a:r>
            <a:endParaRPr lang="en-US" sz="2800" dirty="0">
              <a:solidFill>
                <a:schemeClr val="tx1"/>
              </a:solidFill>
              <a:latin typeface="Times New Roman" pitchFamily="18" charset="0"/>
              <a:cs typeface="Times New Roman" pitchFamily="18" charset="0"/>
            </a:endParaRPr>
          </a:p>
        </p:txBody>
      </p:sp>
    </p:spTree>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2"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2"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5" end="5"/>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49"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6" end="6"/>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56" dur="50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50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58" dur="500"/>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20000"/>
                    <a:lumOff val="80000"/>
                  </a:schemeClr>
                </a:solidFill>
                <a:latin typeface="Times New Roman" pitchFamily="18" charset="0"/>
                <a:cs typeface="Times New Roman" pitchFamily="18" charset="0"/>
              </a:rPr>
              <a:t>Not for Profit Organizations</a:t>
            </a:r>
            <a:endParaRPr lang="en-US" dirty="0">
              <a:solidFill>
                <a:schemeClr val="accent5">
                  <a:lumMod val="20000"/>
                  <a:lumOff val="80000"/>
                </a:schemeClr>
              </a:solidFill>
            </a:endParaRPr>
          </a:p>
        </p:txBody>
      </p:sp>
      <p:sp>
        <p:nvSpPr>
          <p:cNvPr id="3" name="Subtitle 2"/>
          <p:cNvSpPr>
            <a:spLocks noGrp="1"/>
          </p:cNvSpPr>
          <p:nvPr>
            <p:ph type="subTitle" idx="1"/>
          </p:nvPr>
        </p:nvSpPr>
        <p:spPr>
          <a:xfrm>
            <a:off x="762000" y="1066800"/>
            <a:ext cx="8001000" cy="5410200"/>
          </a:xfrm>
        </p:spPr>
        <p:txBody>
          <a:bodyPr>
            <a:normAutofit lnSpcReduction="10000"/>
          </a:bodyPr>
          <a:lstStyle/>
          <a:p>
            <a:pPr algn="l"/>
            <a:r>
              <a:rPr lang="en-US" sz="2800" dirty="0" smtClean="0">
                <a:solidFill>
                  <a:schemeClr val="tx1"/>
                </a:solidFill>
              </a:rPr>
              <a:t>Under </a:t>
            </a:r>
            <a:r>
              <a:rPr lang="en-US" sz="2800" dirty="0">
                <a:solidFill>
                  <a:schemeClr val="tx1"/>
                </a:solidFill>
              </a:rPr>
              <a:t>Companies Act 2013, provisions related to Not for-Profit Company are given </a:t>
            </a:r>
            <a:r>
              <a:rPr lang="en-US" sz="2800" u="sng" dirty="0">
                <a:solidFill>
                  <a:schemeClr val="tx1"/>
                </a:solidFill>
              </a:rPr>
              <a:t>in Section 8 </a:t>
            </a:r>
            <a:r>
              <a:rPr lang="en-US" sz="2800" dirty="0">
                <a:solidFill>
                  <a:schemeClr val="tx1"/>
                </a:solidFill>
              </a:rPr>
              <a:t>read </a:t>
            </a:r>
            <a:r>
              <a:rPr lang="en-US" sz="2800" u="sng" dirty="0">
                <a:solidFill>
                  <a:schemeClr val="tx1"/>
                </a:solidFill>
              </a:rPr>
              <a:t>with Rule 19 and 20</a:t>
            </a:r>
            <a:r>
              <a:rPr lang="en-US" sz="2800" dirty="0">
                <a:solidFill>
                  <a:schemeClr val="tx1"/>
                </a:solidFill>
              </a:rPr>
              <a:t> of Companies (Incorporation) Rules, 2014.</a:t>
            </a:r>
          </a:p>
          <a:p>
            <a:pPr algn="l"/>
            <a:r>
              <a:rPr lang="en-US" sz="2800" dirty="0" smtClean="0">
                <a:solidFill>
                  <a:schemeClr val="tx1"/>
                </a:solidFill>
              </a:rPr>
              <a:t>A Non Governmental Organization (NGO) </a:t>
            </a:r>
            <a:r>
              <a:rPr lang="en-US" sz="2800" dirty="0">
                <a:solidFill>
                  <a:schemeClr val="tx1"/>
                </a:solidFill>
              </a:rPr>
              <a:t>or a Non-Profit Organization </a:t>
            </a:r>
            <a:r>
              <a:rPr lang="en-US" sz="2800" dirty="0" smtClean="0">
                <a:solidFill>
                  <a:schemeClr val="tx1"/>
                </a:solidFill>
              </a:rPr>
              <a:t>(NPO)can </a:t>
            </a:r>
            <a:r>
              <a:rPr lang="en-US" sz="2800" dirty="0">
                <a:solidFill>
                  <a:schemeClr val="tx1"/>
                </a:solidFill>
              </a:rPr>
              <a:t>be formed under three </a:t>
            </a:r>
            <a:r>
              <a:rPr lang="en-US" sz="2800" dirty="0" smtClean="0">
                <a:solidFill>
                  <a:schemeClr val="tx1"/>
                </a:solidFill>
              </a:rPr>
              <a:t>laws in India:</a:t>
            </a:r>
            <a:endParaRPr lang="en-US" sz="2800" dirty="0">
              <a:solidFill>
                <a:schemeClr val="tx1"/>
              </a:solidFill>
            </a:endParaRPr>
          </a:p>
          <a:p>
            <a:pPr algn="l"/>
            <a:r>
              <a:rPr lang="en-US" sz="2800" dirty="0">
                <a:solidFill>
                  <a:schemeClr val="tx1"/>
                </a:solidFill>
              </a:rPr>
              <a:t>1. </a:t>
            </a:r>
            <a:r>
              <a:rPr lang="en-US" sz="2800" u="sng" dirty="0">
                <a:solidFill>
                  <a:schemeClr val="tx1"/>
                </a:solidFill>
              </a:rPr>
              <a:t>Trusts</a:t>
            </a:r>
            <a:r>
              <a:rPr lang="en-US" sz="2800" dirty="0">
                <a:solidFill>
                  <a:schemeClr val="tx1"/>
                </a:solidFill>
              </a:rPr>
              <a:t> formed under Indian Trust Act, 1882.</a:t>
            </a:r>
          </a:p>
          <a:p>
            <a:pPr algn="l"/>
            <a:r>
              <a:rPr lang="en-US" sz="2800" dirty="0">
                <a:solidFill>
                  <a:schemeClr val="tx1"/>
                </a:solidFill>
              </a:rPr>
              <a:t>2. </a:t>
            </a:r>
            <a:r>
              <a:rPr lang="en-US" sz="2800" u="sng" dirty="0">
                <a:solidFill>
                  <a:schemeClr val="tx1"/>
                </a:solidFill>
              </a:rPr>
              <a:t>Societies</a:t>
            </a:r>
            <a:r>
              <a:rPr lang="en-US" sz="2800" dirty="0">
                <a:solidFill>
                  <a:schemeClr val="tx1"/>
                </a:solidFill>
              </a:rPr>
              <a:t> formed under Societies Registration Act 1860.</a:t>
            </a:r>
          </a:p>
          <a:p>
            <a:pPr algn="l"/>
            <a:r>
              <a:rPr lang="en-US" sz="2800" dirty="0">
                <a:solidFill>
                  <a:schemeClr val="tx1"/>
                </a:solidFill>
              </a:rPr>
              <a:t>3. </a:t>
            </a:r>
            <a:r>
              <a:rPr lang="en-US" sz="2800" u="sng" dirty="0">
                <a:solidFill>
                  <a:schemeClr val="tx1"/>
                </a:solidFill>
              </a:rPr>
              <a:t>Section 8 Companies </a:t>
            </a:r>
            <a:r>
              <a:rPr lang="en-US" sz="2800" dirty="0">
                <a:solidFill>
                  <a:schemeClr val="tx1"/>
                </a:solidFill>
              </a:rPr>
              <a:t>formed under Companies Act 2013.</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37160575"/>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20000"/>
                    <a:lumOff val="80000"/>
                  </a:schemeClr>
                </a:solidFill>
                <a:latin typeface="Times New Roman" pitchFamily="18" charset="0"/>
                <a:cs typeface="Times New Roman" pitchFamily="18" charset="0"/>
              </a:rPr>
              <a:t>Not for Profit Organizations</a:t>
            </a:r>
            <a:endParaRPr lang="en-US" dirty="0">
              <a:solidFill>
                <a:schemeClr val="accent5">
                  <a:lumMod val="20000"/>
                  <a:lumOff val="80000"/>
                </a:schemeClr>
              </a:solidFill>
            </a:endParaRPr>
          </a:p>
        </p:txBody>
      </p:sp>
      <p:sp>
        <p:nvSpPr>
          <p:cNvPr id="3" name="Subtitle 2"/>
          <p:cNvSpPr>
            <a:spLocks noGrp="1"/>
          </p:cNvSpPr>
          <p:nvPr>
            <p:ph type="subTitle" idx="1"/>
          </p:nvPr>
        </p:nvSpPr>
        <p:spPr>
          <a:xfrm>
            <a:off x="762000" y="1066800"/>
            <a:ext cx="8001000" cy="5410200"/>
          </a:xfrm>
        </p:spPr>
        <p:txBody>
          <a:bodyPr>
            <a:normAutofit lnSpcReduction="10000"/>
          </a:bodyPr>
          <a:lstStyle/>
          <a:p>
            <a:pPr algn="l"/>
            <a:r>
              <a:rPr lang="en-US" sz="2800" dirty="0">
                <a:solidFill>
                  <a:schemeClr val="tx1"/>
                </a:solidFill>
              </a:rPr>
              <a:t>Section 8 Company or a Non-Profit organization (NPO) is a Company established for promoting commerce, art, science, religion, charity or any other useful object, provided the profits, if any, or other income is applied for promoting only the objects of the Company and no dividend is paid to its members.</a:t>
            </a:r>
          </a:p>
          <a:p>
            <a:pPr algn="l"/>
            <a:endParaRPr lang="en-US" sz="2800" dirty="0" smtClean="0">
              <a:solidFill>
                <a:schemeClr val="tx1"/>
              </a:solidFill>
            </a:endParaRPr>
          </a:p>
          <a:p>
            <a:pPr algn="l"/>
            <a:r>
              <a:rPr lang="en-US" sz="2800" dirty="0" smtClean="0">
                <a:solidFill>
                  <a:schemeClr val="tx1"/>
                </a:solidFill>
              </a:rPr>
              <a:t>The </a:t>
            </a:r>
            <a:r>
              <a:rPr lang="en-US" sz="2800" dirty="0">
                <a:solidFill>
                  <a:schemeClr val="tx1"/>
                </a:solidFill>
              </a:rPr>
              <a:t>term Non Profit does not mean that the Company cannot generate profit or income, but it essentially means applying the income for further promotion of the object and not for distributing it to the promoters.</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22707765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1"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20000"/>
                    <a:lumOff val="80000"/>
                  </a:schemeClr>
                </a:solidFill>
                <a:latin typeface="Times New Roman" pitchFamily="18" charset="0"/>
                <a:cs typeface="Times New Roman" pitchFamily="18" charset="0"/>
              </a:rPr>
              <a:t>Not for Profit Organizations</a:t>
            </a:r>
            <a:endParaRPr lang="en-US" dirty="0">
              <a:solidFill>
                <a:schemeClr val="accent5">
                  <a:lumMod val="20000"/>
                  <a:lumOff val="80000"/>
                </a:schemeClr>
              </a:solidFill>
            </a:endParaRPr>
          </a:p>
        </p:txBody>
      </p:sp>
      <p:sp>
        <p:nvSpPr>
          <p:cNvPr id="3" name="Subtitle 2"/>
          <p:cNvSpPr>
            <a:spLocks noGrp="1"/>
          </p:cNvSpPr>
          <p:nvPr>
            <p:ph type="subTitle" idx="1"/>
          </p:nvPr>
        </p:nvSpPr>
        <p:spPr>
          <a:xfrm>
            <a:off x="762000" y="1066800"/>
            <a:ext cx="8001000" cy="5410200"/>
          </a:xfrm>
        </p:spPr>
        <p:txBody>
          <a:bodyPr>
            <a:normAutofit/>
          </a:bodyPr>
          <a:lstStyle/>
          <a:p>
            <a:pPr algn="l"/>
            <a:r>
              <a:rPr lang="en-US" sz="2800" dirty="0">
                <a:solidFill>
                  <a:schemeClr val="tx1"/>
                </a:solidFill>
              </a:rPr>
              <a:t>The Central Government may issue license with such conditions as it deems fit and allow the registration of such person or association of persons as a limited company without the addition to its name of the word “Limited”, or as the case may be, the words “Private Limited</a:t>
            </a:r>
            <a:r>
              <a:rPr lang="en-US" sz="2800" dirty="0" smtClean="0">
                <a:solidFill>
                  <a:schemeClr val="tx1"/>
                </a:solidFill>
              </a:rPr>
              <a:t>”.</a:t>
            </a:r>
          </a:p>
          <a:p>
            <a:pPr algn="l"/>
            <a:endParaRPr lang="en-US" sz="2800" dirty="0">
              <a:solidFill>
                <a:schemeClr val="tx1"/>
              </a:solidFill>
            </a:endParaRPr>
          </a:p>
          <a:p>
            <a:pPr algn="l"/>
            <a:r>
              <a:rPr lang="en-US" sz="2800" dirty="0">
                <a:solidFill>
                  <a:schemeClr val="tx1"/>
                </a:solidFill>
              </a:rPr>
              <a:t>The power of the Central government is delegated to the Registrar of Companies (ROC). The application for registering such Company is to be made to the ROC.</a:t>
            </a:r>
          </a:p>
          <a:p>
            <a:pPr algn="l"/>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990441326"/>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1"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20000"/>
                    <a:lumOff val="80000"/>
                  </a:schemeClr>
                </a:solidFill>
                <a:latin typeface="Times New Roman" pitchFamily="18" charset="0"/>
                <a:cs typeface="Times New Roman" pitchFamily="18" charset="0"/>
              </a:rPr>
              <a:t>Not for Profit Organizations</a:t>
            </a:r>
            <a:endParaRPr lang="en-US" dirty="0">
              <a:solidFill>
                <a:schemeClr val="accent5">
                  <a:lumMod val="20000"/>
                  <a:lumOff val="8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a:bodyPr>
          <a:lstStyle/>
          <a:p>
            <a:pPr algn="l"/>
            <a:r>
              <a:rPr lang="en-US" sz="2800" dirty="0">
                <a:solidFill>
                  <a:schemeClr val="tx1"/>
                </a:solidFill>
              </a:rPr>
              <a:t>These Companies can be formed with or without share capital, in case they are formed without capital, the necessary funds for carrying the business are brought in form of donations , subscriptions from </a:t>
            </a:r>
            <a:r>
              <a:rPr lang="en-US" sz="2800" dirty="0" smtClean="0">
                <a:solidFill>
                  <a:schemeClr val="tx1"/>
                </a:solidFill>
              </a:rPr>
              <a:t>members.</a:t>
            </a:r>
          </a:p>
          <a:p>
            <a:pPr algn="l"/>
            <a:endParaRPr lang="en-US" sz="2800" dirty="0" smtClean="0">
              <a:solidFill>
                <a:schemeClr val="tx1"/>
              </a:solidFill>
            </a:endParaRPr>
          </a:p>
          <a:p>
            <a:pPr algn="l"/>
            <a:r>
              <a:rPr lang="en-US" sz="2800" dirty="0" smtClean="0">
                <a:solidFill>
                  <a:schemeClr val="tx1"/>
                </a:solidFill>
              </a:rPr>
              <a:t>Some examples </a:t>
            </a:r>
            <a:r>
              <a:rPr lang="en-US" sz="2800" dirty="0">
                <a:solidFill>
                  <a:schemeClr val="tx1"/>
                </a:solidFill>
              </a:rPr>
              <a:t>of some NPOs/ NGOs working in </a:t>
            </a:r>
            <a:r>
              <a:rPr lang="en-US" sz="2800" dirty="0" smtClean="0">
                <a:solidFill>
                  <a:schemeClr val="tx1"/>
                </a:solidFill>
              </a:rPr>
              <a:t>India are:</a:t>
            </a:r>
            <a:endParaRPr lang="en-US" sz="2800" dirty="0">
              <a:solidFill>
                <a:schemeClr val="tx1"/>
              </a:solidFill>
            </a:endParaRPr>
          </a:p>
          <a:p>
            <a:pPr lvl="0" algn="l"/>
            <a:r>
              <a:rPr lang="en-US" sz="2800" dirty="0" smtClean="0">
                <a:solidFill>
                  <a:schemeClr val="tx1"/>
                </a:solidFill>
              </a:rPr>
              <a:t>A. </a:t>
            </a:r>
            <a:r>
              <a:rPr lang="en-US" sz="2800" dirty="0" err="1" smtClean="0">
                <a:solidFill>
                  <a:schemeClr val="tx1"/>
                </a:solidFill>
              </a:rPr>
              <a:t>Akshay</a:t>
            </a:r>
            <a:r>
              <a:rPr lang="en-US" sz="2800" dirty="0" smtClean="0">
                <a:solidFill>
                  <a:schemeClr val="tx1"/>
                </a:solidFill>
              </a:rPr>
              <a:t> </a:t>
            </a:r>
            <a:r>
              <a:rPr lang="en-US" sz="2800" dirty="0" err="1">
                <a:solidFill>
                  <a:schemeClr val="tx1"/>
                </a:solidFill>
              </a:rPr>
              <a:t>Patra</a:t>
            </a:r>
            <a:r>
              <a:rPr lang="en-US" sz="2800" dirty="0">
                <a:solidFill>
                  <a:schemeClr val="tx1"/>
                </a:solidFill>
              </a:rPr>
              <a:t>: </a:t>
            </a:r>
            <a:r>
              <a:rPr lang="en-US" sz="2800" dirty="0" smtClean="0">
                <a:solidFill>
                  <a:schemeClr val="tx1"/>
                </a:solidFill>
              </a:rPr>
              <a:t> to </a:t>
            </a:r>
            <a:r>
              <a:rPr lang="en-US" sz="2800" dirty="0">
                <a:solidFill>
                  <a:schemeClr val="tx1"/>
                </a:solidFill>
              </a:rPr>
              <a:t>feed hungry Children.</a:t>
            </a:r>
          </a:p>
          <a:p>
            <a:pPr lvl="0" algn="l"/>
            <a:r>
              <a:rPr lang="en-US" sz="2800" dirty="0" smtClean="0">
                <a:solidFill>
                  <a:schemeClr val="tx1"/>
                </a:solidFill>
              </a:rPr>
              <a:t>B. Help </a:t>
            </a:r>
            <a:r>
              <a:rPr lang="en-US" sz="2800" dirty="0">
                <a:solidFill>
                  <a:schemeClr val="tx1"/>
                </a:solidFill>
              </a:rPr>
              <a:t>age India: </a:t>
            </a:r>
            <a:r>
              <a:rPr lang="en-US" sz="2800" dirty="0" smtClean="0">
                <a:solidFill>
                  <a:schemeClr val="tx1"/>
                </a:solidFill>
              </a:rPr>
              <a:t>to protect the </a:t>
            </a:r>
            <a:r>
              <a:rPr lang="en-US" sz="2800" dirty="0">
                <a:solidFill>
                  <a:schemeClr val="tx1"/>
                </a:solidFill>
              </a:rPr>
              <a:t>rights of old aged people.</a:t>
            </a:r>
          </a:p>
          <a:p>
            <a:pPr lvl="0" algn="l"/>
            <a:r>
              <a:rPr lang="en-US" sz="2800" dirty="0" smtClean="0">
                <a:solidFill>
                  <a:schemeClr val="tx1"/>
                </a:solidFill>
              </a:rPr>
              <a:t>C. World </a:t>
            </a:r>
            <a:r>
              <a:rPr lang="en-US" sz="2800" dirty="0">
                <a:solidFill>
                  <a:schemeClr val="tx1"/>
                </a:solidFill>
              </a:rPr>
              <a:t>Wildlife Fund (WWF): for protection of wild </a:t>
            </a:r>
            <a:r>
              <a:rPr lang="en-US" sz="2800" dirty="0" smtClean="0">
                <a:solidFill>
                  <a:schemeClr val="tx1"/>
                </a:solidFill>
              </a:rPr>
              <a:t>  </a:t>
            </a:r>
          </a:p>
          <a:p>
            <a:pPr lvl="0" algn="l"/>
            <a:r>
              <a:rPr lang="en-US" sz="2800" dirty="0">
                <a:solidFill>
                  <a:schemeClr val="tx1"/>
                </a:solidFill>
              </a:rPr>
              <a:t> </a:t>
            </a:r>
            <a:r>
              <a:rPr lang="en-US" sz="2800" dirty="0" smtClean="0">
                <a:solidFill>
                  <a:schemeClr val="tx1"/>
                </a:solidFill>
              </a:rPr>
              <a:t>    animals</a:t>
            </a:r>
            <a:r>
              <a:rPr lang="en-US" sz="2800" dirty="0">
                <a:solidFill>
                  <a:schemeClr val="tx1"/>
                </a:solidFill>
              </a:rPr>
              <a:t>.</a:t>
            </a:r>
          </a:p>
          <a:p>
            <a:pPr algn="l"/>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559547233"/>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1"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2"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5" end="5"/>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49"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20000"/>
                    <a:lumOff val="80000"/>
                  </a:schemeClr>
                </a:solidFill>
                <a:latin typeface="Times New Roman" pitchFamily="18" charset="0"/>
                <a:cs typeface="Times New Roman" pitchFamily="18" charset="0"/>
              </a:rPr>
              <a:t>Illegal Association</a:t>
            </a:r>
            <a:endParaRPr lang="en-US" dirty="0">
              <a:solidFill>
                <a:schemeClr val="accent5">
                  <a:lumMod val="20000"/>
                  <a:lumOff val="8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lnSpcReduction="10000"/>
          </a:bodyPr>
          <a:lstStyle/>
          <a:p>
            <a:pPr algn="l"/>
            <a:r>
              <a:rPr lang="en-US" sz="2800" b="1" dirty="0" smtClean="0">
                <a:solidFill>
                  <a:schemeClr val="bg1"/>
                </a:solidFill>
              </a:rPr>
              <a:t>Meaning:</a:t>
            </a:r>
          </a:p>
          <a:p>
            <a:pPr algn="l"/>
            <a:r>
              <a:rPr lang="en-US" sz="2800" dirty="0">
                <a:solidFill>
                  <a:schemeClr val="tx1"/>
                </a:solidFill>
              </a:rPr>
              <a:t>According to section 464 of the </a:t>
            </a:r>
            <a:r>
              <a:rPr lang="en-US" sz="2800" dirty="0" smtClean="0">
                <a:solidFill>
                  <a:schemeClr val="tx1"/>
                </a:solidFill>
              </a:rPr>
              <a:t>Companies </a:t>
            </a:r>
            <a:r>
              <a:rPr lang="en-US" sz="2800" dirty="0">
                <a:solidFill>
                  <a:schemeClr val="tx1"/>
                </a:solidFill>
              </a:rPr>
              <a:t>Act, 2013, any </a:t>
            </a:r>
            <a:r>
              <a:rPr lang="en-US" sz="2800" u="sng" dirty="0">
                <a:solidFill>
                  <a:schemeClr val="tx1"/>
                </a:solidFill>
              </a:rPr>
              <a:t>association of persons </a:t>
            </a:r>
            <a:r>
              <a:rPr lang="en-US" sz="2800" dirty="0">
                <a:solidFill>
                  <a:schemeClr val="tx1"/>
                </a:solidFill>
              </a:rPr>
              <a:t>or </a:t>
            </a:r>
            <a:r>
              <a:rPr lang="en-US" sz="2800" u="sng" dirty="0">
                <a:solidFill>
                  <a:schemeClr val="tx1"/>
                </a:solidFill>
              </a:rPr>
              <a:t>partnership </a:t>
            </a:r>
            <a:r>
              <a:rPr lang="en-US" sz="2800" dirty="0">
                <a:solidFill>
                  <a:schemeClr val="tx1"/>
                </a:solidFill>
              </a:rPr>
              <a:t>in which the number of members is </a:t>
            </a:r>
            <a:r>
              <a:rPr lang="en-US" sz="2800" u="sng" dirty="0">
                <a:solidFill>
                  <a:schemeClr val="tx1"/>
                </a:solidFill>
              </a:rPr>
              <a:t>more than 50 </a:t>
            </a:r>
            <a:r>
              <a:rPr lang="en-US" sz="2800" dirty="0">
                <a:solidFill>
                  <a:schemeClr val="tx1"/>
                </a:solidFill>
              </a:rPr>
              <a:t>and it carries on </a:t>
            </a:r>
            <a:r>
              <a:rPr lang="en-US" sz="2800" u="sng" dirty="0">
                <a:solidFill>
                  <a:schemeClr val="tx1"/>
                </a:solidFill>
              </a:rPr>
              <a:t>business for profit</a:t>
            </a:r>
            <a:r>
              <a:rPr lang="en-US" sz="2800" dirty="0">
                <a:solidFill>
                  <a:schemeClr val="tx1"/>
                </a:solidFill>
              </a:rPr>
              <a:t>, it is said to be an illegal association unless it is registered as a company under the </a:t>
            </a:r>
            <a:r>
              <a:rPr lang="en-US" sz="2800" dirty="0" smtClean="0">
                <a:solidFill>
                  <a:schemeClr val="tx1"/>
                </a:solidFill>
              </a:rPr>
              <a:t>Act or under</a:t>
            </a:r>
            <a:r>
              <a:rPr lang="en-US" sz="2800" dirty="0">
                <a:solidFill>
                  <a:schemeClr val="tx1"/>
                </a:solidFill>
              </a:rPr>
              <a:t> any </a:t>
            </a:r>
            <a:r>
              <a:rPr lang="en-US" sz="2800" dirty="0" smtClean="0">
                <a:solidFill>
                  <a:schemeClr val="tx1"/>
                </a:solidFill>
              </a:rPr>
              <a:t>previous</a:t>
            </a:r>
            <a:r>
              <a:rPr lang="en-US" sz="2800" dirty="0">
                <a:solidFill>
                  <a:schemeClr val="tx1"/>
                </a:solidFill>
              </a:rPr>
              <a:t> law. </a:t>
            </a:r>
            <a:endParaRPr lang="en-US" sz="2800" dirty="0" smtClean="0">
              <a:solidFill>
                <a:schemeClr val="tx1"/>
              </a:solidFill>
            </a:endParaRPr>
          </a:p>
          <a:p>
            <a:pPr algn="l"/>
            <a:r>
              <a:rPr lang="en-US" sz="2800" b="1" dirty="0" smtClean="0">
                <a:solidFill>
                  <a:schemeClr val="bg1"/>
                </a:solidFill>
              </a:rPr>
              <a:t>Provisions under the Companies Act 2013:</a:t>
            </a:r>
          </a:p>
          <a:p>
            <a:pPr algn="l"/>
            <a:r>
              <a:rPr lang="en-US" sz="2800" dirty="0" smtClean="0">
                <a:solidFill>
                  <a:schemeClr val="tx1"/>
                </a:solidFill>
              </a:rPr>
              <a:t>A) Illegal </a:t>
            </a:r>
            <a:r>
              <a:rPr lang="en-US" sz="2800" dirty="0">
                <a:solidFill>
                  <a:schemeClr val="tx1"/>
                </a:solidFill>
              </a:rPr>
              <a:t>Association does not have any legal existence which </a:t>
            </a:r>
            <a:r>
              <a:rPr lang="en-US" sz="2800" dirty="0" smtClean="0">
                <a:solidFill>
                  <a:schemeClr val="tx1"/>
                </a:solidFill>
              </a:rPr>
              <a:t>means-</a:t>
            </a:r>
          </a:p>
          <a:p>
            <a:pPr algn="l"/>
            <a:r>
              <a:rPr lang="en-US" sz="2800" dirty="0">
                <a:solidFill>
                  <a:schemeClr val="tx1"/>
                </a:solidFill>
              </a:rPr>
              <a:t>    </a:t>
            </a:r>
            <a:r>
              <a:rPr lang="en-US" sz="2800" dirty="0" smtClean="0">
                <a:solidFill>
                  <a:schemeClr val="tx1"/>
                </a:solidFill>
              </a:rPr>
              <a:t>i) </a:t>
            </a:r>
            <a:r>
              <a:rPr lang="en-US" sz="2800" dirty="0">
                <a:solidFill>
                  <a:schemeClr val="tx1"/>
                </a:solidFill>
              </a:rPr>
              <a:t>It cannot sue and be sued in the court of Law.</a:t>
            </a:r>
            <a:br>
              <a:rPr lang="en-US" sz="2800" dirty="0">
                <a:solidFill>
                  <a:schemeClr val="tx1"/>
                </a:solidFill>
              </a:rPr>
            </a:br>
            <a:r>
              <a:rPr lang="en-US" sz="2800" dirty="0">
                <a:solidFill>
                  <a:schemeClr val="tx1"/>
                </a:solidFill>
              </a:rPr>
              <a:t>    </a:t>
            </a:r>
            <a:r>
              <a:rPr lang="en-US" sz="2800" dirty="0" smtClean="0">
                <a:solidFill>
                  <a:schemeClr val="tx1"/>
                </a:solidFill>
              </a:rPr>
              <a:t>ii)It </a:t>
            </a:r>
            <a:r>
              <a:rPr lang="en-US" sz="2800" dirty="0">
                <a:solidFill>
                  <a:schemeClr val="tx1"/>
                </a:solidFill>
              </a:rPr>
              <a:t>cannot be wound </a:t>
            </a:r>
            <a:r>
              <a:rPr lang="en-US" sz="2800" dirty="0" smtClean="0">
                <a:solidFill>
                  <a:schemeClr val="tx1"/>
                </a:solidFill>
              </a:rPr>
              <a:t>up (closed down).</a:t>
            </a:r>
            <a:r>
              <a:rPr lang="en-US" sz="2800" dirty="0">
                <a:solidFill>
                  <a:schemeClr val="tx1"/>
                </a:solidFill>
              </a:rPr>
              <a:t/>
            </a:r>
            <a:br>
              <a:rPr lang="en-US" sz="2800" dirty="0">
                <a:solidFill>
                  <a:schemeClr val="tx1"/>
                </a:solidFill>
              </a:rPr>
            </a:br>
            <a:r>
              <a:rPr lang="en-US" sz="2800" dirty="0">
                <a:solidFill>
                  <a:schemeClr val="tx1"/>
                </a:solidFill>
              </a:rPr>
              <a:t>    </a:t>
            </a:r>
            <a:r>
              <a:rPr lang="en-US" sz="2800" dirty="0" smtClean="0">
                <a:solidFill>
                  <a:schemeClr val="tx1"/>
                </a:solidFill>
              </a:rPr>
              <a:t>iii) </a:t>
            </a:r>
            <a:r>
              <a:rPr lang="en-US" sz="2800" dirty="0">
                <a:solidFill>
                  <a:schemeClr val="tx1"/>
                </a:solidFill>
              </a:rPr>
              <a:t>It cannot be </a:t>
            </a:r>
            <a:r>
              <a:rPr lang="en-US" sz="2800" dirty="0" smtClean="0">
                <a:solidFill>
                  <a:schemeClr val="tx1"/>
                </a:solidFill>
              </a:rPr>
              <a:t>dissolved(dissolution) .</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23513071"/>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20000"/>
                    <a:lumOff val="80000"/>
                  </a:schemeClr>
                </a:solidFill>
                <a:latin typeface="Times New Roman" pitchFamily="18" charset="0"/>
                <a:cs typeface="Times New Roman" pitchFamily="18" charset="0"/>
              </a:rPr>
              <a:t>Illegal Association</a:t>
            </a:r>
            <a:endParaRPr lang="en-US" dirty="0">
              <a:solidFill>
                <a:schemeClr val="accent5">
                  <a:lumMod val="20000"/>
                  <a:lumOff val="8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lnSpcReduction="20000"/>
          </a:bodyPr>
          <a:lstStyle/>
          <a:p>
            <a:pPr algn="l"/>
            <a:r>
              <a:rPr lang="en-US" sz="2800" b="1" dirty="0" smtClean="0">
                <a:solidFill>
                  <a:schemeClr val="bg1"/>
                </a:solidFill>
              </a:rPr>
              <a:t>Provisions under the Companies Act 2013:</a:t>
            </a:r>
          </a:p>
          <a:p>
            <a:pPr algn="l"/>
            <a:r>
              <a:rPr lang="en-US" sz="2800" dirty="0" smtClean="0">
                <a:solidFill>
                  <a:schemeClr val="tx1"/>
                </a:solidFill>
              </a:rPr>
              <a:t>B)The </a:t>
            </a:r>
            <a:r>
              <a:rPr lang="en-US" sz="2800" dirty="0">
                <a:solidFill>
                  <a:schemeClr val="tx1"/>
                </a:solidFill>
              </a:rPr>
              <a:t>liability of all the members of the illegal association </a:t>
            </a:r>
            <a:r>
              <a:rPr lang="en-US" sz="2800" u="sng" dirty="0">
                <a:solidFill>
                  <a:schemeClr val="tx1"/>
                </a:solidFill>
              </a:rPr>
              <a:t>is unlimited </a:t>
            </a:r>
            <a:r>
              <a:rPr lang="en-US" sz="2800" dirty="0">
                <a:solidFill>
                  <a:schemeClr val="tx1"/>
                </a:solidFill>
              </a:rPr>
              <a:t>for all the liabilities of the association.</a:t>
            </a:r>
            <a:br>
              <a:rPr lang="en-US" sz="2800" dirty="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C) Every </a:t>
            </a:r>
            <a:r>
              <a:rPr lang="en-US" sz="2800" dirty="0">
                <a:solidFill>
                  <a:schemeClr val="tx1"/>
                </a:solidFill>
              </a:rPr>
              <a:t>person who is a member of an illegal </a:t>
            </a:r>
            <a:r>
              <a:rPr lang="en-US" sz="2800" dirty="0" smtClean="0">
                <a:solidFill>
                  <a:schemeClr val="tx1"/>
                </a:solidFill>
              </a:rPr>
              <a:t>association </a:t>
            </a:r>
            <a:r>
              <a:rPr lang="en-US" sz="2800" dirty="0">
                <a:solidFill>
                  <a:schemeClr val="tx1"/>
                </a:solidFill>
              </a:rPr>
              <a:t>is liable to pay a fine of </a:t>
            </a:r>
            <a:r>
              <a:rPr lang="en-US" sz="2800" dirty="0" smtClean="0">
                <a:solidFill>
                  <a:schemeClr val="tx1"/>
                </a:solidFill>
              </a:rPr>
              <a:t>Rs.1 lakh.</a:t>
            </a:r>
          </a:p>
          <a:p>
            <a:pPr algn="l"/>
            <a:endParaRPr lang="en-US" sz="2800" dirty="0" smtClean="0">
              <a:solidFill>
                <a:schemeClr val="tx1"/>
              </a:solidFill>
            </a:endParaRPr>
          </a:p>
          <a:p>
            <a:pPr algn="l"/>
            <a:r>
              <a:rPr lang="en-US" sz="2800" dirty="0" smtClean="0">
                <a:solidFill>
                  <a:schemeClr val="tx1"/>
                </a:solidFill>
              </a:rPr>
              <a:t>D) </a:t>
            </a:r>
            <a:r>
              <a:rPr lang="en-US" sz="2800" dirty="0">
                <a:solidFill>
                  <a:schemeClr val="tx1"/>
                </a:solidFill>
              </a:rPr>
              <a:t>Under section </a:t>
            </a:r>
            <a:r>
              <a:rPr lang="en-US" sz="2800" dirty="0" smtClean="0">
                <a:solidFill>
                  <a:schemeClr val="tx1"/>
                </a:solidFill>
              </a:rPr>
              <a:t>453 of CA, </a:t>
            </a:r>
            <a:r>
              <a:rPr lang="en-US" sz="2800" dirty="0">
                <a:solidFill>
                  <a:schemeClr val="tx1"/>
                </a:solidFill>
              </a:rPr>
              <a:t>if any association of person works as a private or public company </a:t>
            </a:r>
            <a:r>
              <a:rPr lang="en-US" sz="2800" u="sng" dirty="0">
                <a:solidFill>
                  <a:schemeClr val="tx1"/>
                </a:solidFill>
              </a:rPr>
              <a:t>without being registered</a:t>
            </a:r>
            <a:r>
              <a:rPr lang="en-US" sz="2800" dirty="0">
                <a:solidFill>
                  <a:schemeClr val="tx1"/>
                </a:solidFill>
              </a:rPr>
              <a:t> as a private or public company then there is a fine of not less than Rs.500 per day and may extend to Rs.2000 for the period of default plus unlimited liability of all the persons who work under such association.</a:t>
            </a:r>
            <a:br>
              <a:rPr lang="en-US" sz="2800" dirty="0">
                <a:solidFill>
                  <a:schemeClr val="tx1"/>
                </a:solidFill>
              </a:rPr>
            </a:br>
            <a:endParaRPr lang="en-US" sz="2800" b="1" dirty="0" smtClean="0">
              <a:solidFill>
                <a:schemeClr val="tx1"/>
              </a:solidFill>
            </a:endParaRPr>
          </a:p>
        </p:txBody>
      </p:sp>
    </p:spTree>
    <p:extLst>
      <p:ext uri="{BB962C8B-B14F-4D97-AF65-F5344CB8AC3E}">
        <p14:creationId xmlns:p14="http://schemas.microsoft.com/office/powerpoint/2010/main" val="101698171"/>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20000"/>
                    <a:lumOff val="80000"/>
                  </a:schemeClr>
                </a:solidFill>
                <a:latin typeface="Times New Roman" pitchFamily="18" charset="0"/>
                <a:cs typeface="Times New Roman" pitchFamily="18" charset="0"/>
              </a:rPr>
              <a:t>Illegal Association</a:t>
            </a:r>
            <a:endParaRPr lang="en-US" dirty="0">
              <a:solidFill>
                <a:schemeClr val="accent5">
                  <a:lumMod val="20000"/>
                  <a:lumOff val="80000"/>
                </a:schemeClr>
              </a:solidFill>
            </a:endParaRPr>
          </a:p>
        </p:txBody>
      </p:sp>
      <p:sp>
        <p:nvSpPr>
          <p:cNvPr id="3" name="Subtitle 2"/>
          <p:cNvSpPr>
            <a:spLocks noGrp="1"/>
          </p:cNvSpPr>
          <p:nvPr>
            <p:ph type="subTitle" idx="1"/>
          </p:nvPr>
        </p:nvSpPr>
        <p:spPr>
          <a:xfrm>
            <a:off x="762000" y="1066800"/>
            <a:ext cx="8001000" cy="5410200"/>
          </a:xfrm>
        </p:spPr>
        <p:txBody>
          <a:bodyPr>
            <a:normAutofit/>
          </a:bodyPr>
          <a:lstStyle/>
          <a:p>
            <a:pPr algn="l"/>
            <a:r>
              <a:rPr lang="en-US" sz="2800" b="1" dirty="0" smtClean="0">
                <a:solidFill>
                  <a:schemeClr val="bg1"/>
                </a:solidFill>
              </a:rPr>
              <a:t>Provisions under the Companies Act 2013:</a:t>
            </a:r>
          </a:p>
          <a:p>
            <a:pPr algn="l"/>
            <a:r>
              <a:rPr lang="en-US" sz="2800" dirty="0" smtClean="0">
                <a:solidFill>
                  <a:schemeClr val="tx1"/>
                </a:solidFill>
              </a:rPr>
              <a:t>E) </a:t>
            </a:r>
            <a:r>
              <a:rPr lang="en-US" sz="2800" dirty="0">
                <a:solidFill>
                  <a:schemeClr val="tx1"/>
                </a:solidFill>
              </a:rPr>
              <a:t>to call an association illegal, the </a:t>
            </a:r>
            <a:r>
              <a:rPr lang="en-US" sz="2800" u="sng" dirty="0">
                <a:solidFill>
                  <a:schemeClr val="tx1"/>
                </a:solidFill>
              </a:rPr>
              <a:t>business must be carried on for profit. </a:t>
            </a:r>
            <a:r>
              <a:rPr lang="en-US" sz="2800" dirty="0">
                <a:solidFill>
                  <a:schemeClr val="tx1"/>
                </a:solidFill>
              </a:rPr>
              <a:t>If the profit motive is not there then the association can work as a legal association even if the number of members is more than 50. This implies that </a:t>
            </a:r>
            <a:r>
              <a:rPr lang="en-US" sz="2800" dirty="0">
                <a:solidFill>
                  <a:schemeClr val="bg1"/>
                </a:solidFill>
              </a:rPr>
              <a:t>section 464 </a:t>
            </a:r>
            <a:r>
              <a:rPr lang="en-US" sz="2800" dirty="0" smtClean="0">
                <a:solidFill>
                  <a:schemeClr val="bg1"/>
                </a:solidFill>
              </a:rPr>
              <a:t> </a:t>
            </a:r>
            <a:r>
              <a:rPr lang="en-US" sz="2800" dirty="0">
                <a:solidFill>
                  <a:schemeClr val="tx1"/>
                </a:solidFill>
              </a:rPr>
              <a:t>doesn't apply to charitable, literally, religious</a:t>
            </a:r>
            <a:r>
              <a:rPr lang="en-US" sz="2800" dirty="0" smtClean="0">
                <a:solidFill>
                  <a:schemeClr val="tx1"/>
                </a:solidFill>
              </a:rPr>
              <a:t>, clubs </a:t>
            </a:r>
            <a:r>
              <a:rPr lang="en-US" sz="2800" dirty="0">
                <a:solidFill>
                  <a:schemeClr val="tx1"/>
                </a:solidFill>
              </a:rPr>
              <a:t>and scientific </a:t>
            </a:r>
            <a:r>
              <a:rPr lang="en-US" sz="2800" dirty="0" smtClean="0">
                <a:solidFill>
                  <a:schemeClr val="tx1"/>
                </a:solidFill>
              </a:rPr>
              <a:t>associations.</a:t>
            </a:r>
          </a:p>
          <a:p>
            <a:pPr algn="l"/>
            <a:r>
              <a:rPr lang="en-US" sz="2800" dirty="0">
                <a:solidFill>
                  <a:schemeClr val="tx1"/>
                </a:solidFill>
              </a:rPr>
              <a:t>Moreover, section 464 </a:t>
            </a:r>
            <a:r>
              <a:rPr lang="en-US" sz="2800" dirty="0" smtClean="0">
                <a:solidFill>
                  <a:schemeClr val="tx1"/>
                </a:solidFill>
              </a:rPr>
              <a:t>also doesn't </a:t>
            </a:r>
            <a:r>
              <a:rPr lang="en-US" sz="2800" dirty="0">
                <a:solidFill>
                  <a:schemeClr val="tx1"/>
                </a:solidFill>
              </a:rPr>
              <a:t>apply to chit funds, </a:t>
            </a:r>
            <a:r>
              <a:rPr lang="en-US" sz="2800" dirty="0" smtClean="0">
                <a:solidFill>
                  <a:schemeClr val="tx1"/>
                </a:solidFill>
              </a:rPr>
              <a:t>Hindu Undivided Families(HUF</a:t>
            </a:r>
            <a:r>
              <a:rPr lang="en-US" sz="2800" dirty="0">
                <a:solidFill>
                  <a:schemeClr val="tx1"/>
                </a:solidFill>
              </a:rPr>
              <a:t>), and stock exchanges.</a:t>
            </a:r>
            <a:endParaRPr lang="en-US" sz="2800" dirty="0" smtClean="0">
              <a:solidFill>
                <a:schemeClr val="tx1"/>
              </a:solidFill>
            </a:endParaRPr>
          </a:p>
        </p:txBody>
      </p:sp>
    </p:spTree>
    <p:extLst>
      <p:ext uri="{BB962C8B-B14F-4D97-AF65-F5344CB8AC3E}">
        <p14:creationId xmlns:p14="http://schemas.microsoft.com/office/powerpoint/2010/main" val="2703878763"/>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2029</TotalTime>
  <Words>492</Words>
  <Application>Microsoft Office PowerPoint</Application>
  <PresentationFormat>On-screen Show (4:3)</PresentationFormat>
  <Paragraphs>59</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Waveform</vt:lpstr>
      <vt:lpstr>CORPORATE LAW UNIT 1: Not for Profit Organizations &amp; Others</vt:lpstr>
      <vt:lpstr>Not for Profit Organizations</vt:lpstr>
      <vt:lpstr>Not for Profit Organizations</vt:lpstr>
      <vt:lpstr>Not for Profit Organizations</vt:lpstr>
      <vt:lpstr>Not for Profit Organizations</vt:lpstr>
      <vt:lpstr>Not for Profit Organizations</vt:lpstr>
      <vt:lpstr>Illegal Association</vt:lpstr>
      <vt:lpstr>Illegal Association</vt:lpstr>
      <vt:lpstr>Illegal Association</vt:lpstr>
      <vt:lpstr>Illegal Association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199</cp:revision>
  <dcterms:created xsi:type="dcterms:W3CDTF">2020-04-22T16:46:26Z</dcterms:created>
  <dcterms:modified xsi:type="dcterms:W3CDTF">2021-05-26T03:46:59Z</dcterms:modified>
</cp:coreProperties>
</file>