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2" r:id="rId2"/>
    <p:sldId id="265" r:id="rId3"/>
    <p:sldId id="263" r:id="rId4"/>
    <p:sldId id="264" r:id="rId5"/>
    <p:sldId id="266" r:id="rId6"/>
    <p:sldId id="267" r:id="rId7"/>
    <p:sldId id="268" r:id="rId8"/>
    <p:sldId id="269"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07" autoAdjust="0"/>
  </p:normalViewPr>
  <p:slideViewPr>
    <p:cSldViewPr>
      <p:cViewPr varScale="1">
        <p:scale>
          <a:sx n="81" d="100"/>
          <a:sy n="81" d="100"/>
        </p:scale>
        <p:origin x="-1056" y="-90"/>
      </p:cViewPr>
      <p:guideLst>
        <p:guide orient="horz" pos="2160"/>
        <p:guide pos="2880"/>
      </p:guideLst>
    </p:cSldViewPr>
  </p:slideViewPr>
  <p:outlineViewPr>
    <p:cViewPr>
      <p:scale>
        <a:sx n="33" d="100"/>
        <a:sy n="33" d="100"/>
      </p:scale>
      <p:origin x="42" y="557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25-Apr-20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25-Apr-20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25-Apr-20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1AFD4-A5B2-4C73-A4A9-195977D1C316}" type="datetimeFigureOut">
              <a:rPr lang="en-US" smtClean="0"/>
              <a:pPr/>
              <a:t>25-Apr-20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25-Apr-20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1AFD4-A5B2-4C73-A4A9-195977D1C316}" type="datetimeFigureOut">
              <a:rPr lang="en-US" smtClean="0"/>
              <a:pPr/>
              <a:t>25-Apr-20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25-Apr-20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25-Apr-20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1AFD4-A5B2-4C73-A4A9-195977D1C316}" type="datetimeFigureOut">
              <a:rPr lang="en-US" smtClean="0"/>
              <a:pPr/>
              <a:t>25-Apr-20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kanoon.nearlaw.com/2017/12/07/national-company-law-tribuna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2:  Formalities on holding different meetings of companies:</a:t>
            </a:r>
            <a:endParaRPr lang="en-US" dirty="0"/>
          </a:p>
        </p:txBody>
      </p:sp>
      <p:sp>
        <p:nvSpPr>
          <p:cNvPr id="3" name="Content Placeholder 2"/>
          <p:cNvSpPr>
            <a:spLocks noGrp="1"/>
          </p:cNvSpPr>
          <p:nvPr>
            <p:ph idx="1"/>
          </p:nvPr>
        </p:nvSpPr>
        <p:spPr>
          <a:xfrm>
            <a:off x="457200" y="1600200"/>
            <a:ext cx="8229600" cy="4876800"/>
          </a:xfrm>
          <a:solidFill>
            <a:srgbClr val="92D050"/>
          </a:solidFill>
        </p:spPr>
        <p:txBody>
          <a:bodyPr>
            <a:normAutofit/>
          </a:bodyPr>
          <a:lstStyle/>
          <a:p>
            <a:pPr marL="514350" indent="-514350">
              <a:buNone/>
            </a:pPr>
            <a:endParaRPr lang="en-US" dirty="0" smtClean="0"/>
          </a:p>
          <a:p>
            <a:pPr marL="514350" indent="-514350">
              <a:buNone/>
            </a:pPr>
            <a:r>
              <a:rPr lang="en-US" dirty="0" smtClean="0"/>
              <a:t>	Class: 		B.Com.2</a:t>
            </a:r>
            <a:r>
              <a:rPr lang="en-US" baseline="30000" dirty="0" smtClean="0"/>
              <a:t>nd</a:t>
            </a:r>
            <a:r>
              <a:rPr lang="en-US" dirty="0" smtClean="0"/>
              <a:t> Semester (Honours)</a:t>
            </a:r>
          </a:p>
          <a:p>
            <a:pPr marL="514350" indent="-514350">
              <a:buNone/>
            </a:pPr>
            <a:r>
              <a:rPr lang="en-US" dirty="0" smtClean="0"/>
              <a:t>	Subject: 	Corporate Law</a:t>
            </a:r>
          </a:p>
          <a:p>
            <a:pPr marL="514350" indent="-514350">
              <a:buNone/>
            </a:pPr>
            <a:r>
              <a:rPr lang="en-US" dirty="0" smtClean="0"/>
              <a:t>	Unit: 		3 (Management)</a:t>
            </a:r>
          </a:p>
          <a:p>
            <a:pPr marL="514350" indent="-514350">
              <a:buNone/>
            </a:pPr>
            <a:endParaRPr lang="en-US" dirty="0" smtClean="0"/>
          </a:p>
          <a:p>
            <a:pPr marL="514350" indent="-514350">
              <a:buNone/>
            </a:pPr>
            <a:r>
              <a:rPr lang="en-US" dirty="0" smtClean="0"/>
              <a:t>	</a:t>
            </a:r>
            <a:r>
              <a:rPr lang="en-US" sz="2400" dirty="0" smtClean="0"/>
              <a:t>Prepared By:  	Biswajit Sarmah</a:t>
            </a:r>
          </a:p>
          <a:p>
            <a:pPr marL="514350" indent="-514350">
              <a:buNone/>
            </a:pPr>
            <a:r>
              <a:rPr lang="en-US" sz="2400" dirty="0" smtClean="0"/>
              <a:t>				Asst. Professor, </a:t>
            </a:r>
          </a:p>
          <a:p>
            <a:pPr marL="514350" indent="-514350">
              <a:buNone/>
            </a:pPr>
            <a:r>
              <a:rPr lang="en-US" sz="2400" dirty="0" smtClean="0"/>
              <a:t>				Dept. of Commerce</a:t>
            </a:r>
          </a:p>
          <a:p>
            <a:pPr marL="514350" indent="-514350">
              <a:buNone/>
            </a:pPr>
            <a:r>
              <a:rPr lang="en-US" sz="2400" dirty="0" smtClean="0"/>
              <a:t>				Paschim Guwahati Mahavidyalaya</a:t>
            </a:r>
          </a:p>
          <a:p>
            <a:pPr marL="514350" indent="-51435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Formalities on holding different meetings of companies:</a:t>
            </a:r>
            <a:endParaRPr lang="en-US" dirty="0"/>
          </a:p>
        </p:txBody>
      </p:sp>
      <p:sp>
        <p:nvSpPr>
          <p:cNvPr id="3" name="Content Placeholder 2"/>
          <p:cNvSpPr>
            <a:spLocks noGrp="1"/>
          </p:cNvSpPr>
          <p:nvPr>
            <p:ph idx="1"/>
          </p:nvPr>
        </p:nvSpPr>
        <p:spPr>
          <a:xfrm>
            <a:off x="457200" y="1600200"/>
            <a:ext cx="8229600" cy="4876800"/>
          </a:xfrm>
          <a:solidFill>
            <a:srgbClr val="FFFF00"/>
          </a:solidFill>
        </p:spPr>
        <p:txBody>
          <a:bodyPr>
            <a:normAutofit/>
          </a:bodyPr>
          <a:lstStyle/>
          <a:p>
            <a:pPr marL="514350" indent="-514350">
              <a:buAutoNum type="alphaUcParenR"/>
            </a:pPr>
            <a:r>
              <a:rPr lang="en-US" dirty="0" smtClean="0">
                <a:solidFill>
                  <a:srgbClr val="FF0000"/>
                </a:solidFill>
              </a:rPr>
              <a:t>Statutory Meeting:</a:t>
            </a:r>
          </a:p>
          <a:p>
            <a:pPr marL="514350" indent="-514350">
              <a:buFont typeface="+mj-lt"/>
              <a:buAutoNum type="arabicPeriod"/>
            </a:pPr>
            <a:r>
              <a:rPr lang="en-US" dirty="0" smtClean="0"/>
              <a:t>Statutory meeting is the first meeting which company conducts after its commencement.</a:t>
            </a:r>
          </a:p>
          <a:p>
            <a:pPr marL="514350" indent="-514350">
              <a:buFont typeface="+mj-lt"/>
              <a:buAutoNum type="arabicPeriod"/>
            </a:pPr>
            <a:r>
              <a:rPr lang="en-US" dirty="0" smtClean="0"/>
              <a:t>Conduction of statutory meeting is compulsory.</a:t>
            </a:r>
          </a:p>
          <a:p>
            <a:pPr marL="514350" indent="-514350">
              <a:buFont typeface="+mj-lt"/>
              <a:buAutoNum type="arabicPeriod"/>
            </a:pPr>
            <a:r>
              <a:rPr lang="en-US" dirty="0" smtClean="0"/>
              <a:t>Public limited company is required to hold such meeting within a period not less than one month and not more than six months from the date of its commencement.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a:solidFill>
            <a:srgbClr val="FFFF00"/>
          </a:solidFill>
        </p:spPr>
        <p:txBody>
          <a:bodyPr>
            <a:normAutofit fontScale="92500" lnSpcReduction="20000"/>
          </a:bodyPr>
          <a:lstStyle/>
          <a:p>
            <a:pPr>
              <a:buNone/>
            </a:pPr>
            <a:r>
              <a:rPr lang="en-US" dirty="0" smtClean="0"/>
              <a:t>4. </a:t>
            </a:r>
            <a:r>
              <a:rPr lang="en-US" dirty="0" smtClean="0"/>
              <a:t>The directors of company need to make </a:t>
            </a:r>
            <a:r>
              <a:rPr lang="en-US" dirty="0" smtClean="0">
                <a:solidFill>
                  <a:srgbClr val="FF0000"/>
                </a:solidFill>
              </a:rPr>
              <a:t>statutory report</a:t>
            </a:r>
            <a:r>
              <a:rPr lang="en-US" dirty="0" smtClean="0"/>
              <a:t>. Every members must be given a copy of report at least 21 days before the date of the meeting  </a:t>
            </a:r>
          </a:p>
          <a:p>
            <a:pPr>
              <a:buNone/>
            </a:pPr>
            <a:r>
              <a:rPr lang="en-US" dirty="0" smtClean="0"/>
              <a:t>5. </a:t>
            </a:r>
            <a:r>
              <a:rPr lang="en-US" dirty="0" smtClean="0"/>
              <a:t>A copy of the report is also to be sent to the Registrar for registration</a:t>
            </a:r>
            <a:r>
              <a:rPr lang="en-US" dirty="0" smtClean="0"/>
              <a:t>.</a:t>
            </a:r>
          </a:p>
          <a:p>
            <a:pPr>
              <a:buNone/>
            </a:pPr>
            <a:endParaRPr lang="en-US" dirty="0" smtClean="0"/>
          </a:p>
          <a:p>
            <a:pPr>
              <a:buNone/>
            </a:pPr>
            <a:r>
              <a:rPr lang="en-US" b="1" dirty="0" smtClean="0"/>
              <a:t>Section 165(3) provides that the Statutory Report must contain the following particulars:</a:t>
            </a:r>
            <a:endParaRPr lang="en-US" dirty="0" smtClean="0"/>
          </a:p>
          <a:p>
            <a:pPr>
              <a:buNone/>
            </a:pPr>
            <a:r>
              <a:rPr lang="en-US" dirty="0" smtClean="0"/>
              <a:t>	(</a:t>
            </a:r>
            <a:r>
              <a:rPr lang="en-US" dirty="0" err="1" smtClean="0"/>
              <a:t>i</a:t>
            </a:r>
            <a:r>
              <a:rPr lang="en-US" dirty="0" smtClean="0"/>
              <a:t>) The total number of fully paid-up and partly paid-up shares allotted;</a:t>
            </a:r>
          </a:p>
          <a:p>
            <a:pPr>
              <a:buNone/>
            </a:pPr>
            <a:r>
              <a:rPr lang="en-US" dirty="0" smtClean="0"/>
              <a:t>	(ii) The total amount of cash received ;</a:t>
            </a:r>
          </a:p>
          <a:p>
            <a:pPr>
              <a:buNone/>
            </a:pPr>
            <a:r>
              <a:rPr lang="en-US" dirty="0" smtClean="0"/>
              <a:t>	(iii) the expenses incurred for commission,  also brokerage etc.</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solidFill>
            <a:srgbClr val="FFFF00"/>
          </a:solidFill>
        </p:spPr>
        <p:txBody>
          <a:bodyPr>
            <a:normAutofit lnSpcReduction="10000"/>
          </a:bodyPr>
          <a:lstStyle/>
          <a:p>
            <a:pPr>
              <a:buNone/>
            </a:pPr>
            <a:r>
              <a:rPr lang="en-US" dirty="0" smtClean="0"/>
              <a:t>	(iv) The names, addresses and also occupations of directors, auditors, managers and secretaries and also changes of the names, address etc.</a:t>
            </a:r>
          </a:p>
          <a:p>
            <a:pPr>
              <a:buNone/>
            </a:pPr>
            <a:r>
              <a:rPr lang="en-US" dirty="0" smtClean="0"/>
              <a:t>	(v) The arrears of calls;</a:t>
            </a:r>
          </a:p>
          <a:p>
            <a:pPr>
              <a:buNone/>
            </a:pPr>
            <a:r>
              <a:rPr lang="en-US" dirty="0" smtClean="0"/>
              <a:t>	(vi) Commissions and brokerages paid to directors and managers. Etc.</a:t>
            </a:r>
          </a:p>
          <a:p>
            <a:pPr>
              <a:buNone/>
            </a:pPr>
            <a:endParaRPr lang="en-US" dirty="0" smtClean="0"/>
          </a:p>
          <a:p>
            <a:pPr>
              <a:buNone/>
            </a:pPr>
            <a:r>
              <a:rPr lang="en-US" dirty="0" smtClean="0"/>
              <a:t>	Every director or any other officer of the company who is in </a:t>
            </a:r>
            <a:r>
              <a:rPr lang="en-US" dirty="0" smtClean="0">
                <a:solidFill>
                  <a:srgbClr val="FF0000"/>
                </a:solidFill>
              </a:rPr>
              <a:t>default </a:t>
            </a:r>
            <a:r>
              <a:rPr lang="en-US" dirty="0" smtClean="0"/>
              <a:t>shall be punishable with a </a:t>
            </a:r>
            <a:r>
              <a:rPr lang="en-US" dirty="0" smtClean="0">
                <a:solidFill>
                  <a:srgbClr val="FF0000"/>
                </a:solidFill>
              </a:rPr>
              <a:t>fine</a:t>
            </a:r>
            <a:r>
              <a:rPr lang="en-US" dirty="0" smtClean="0"/>
              <a:t> which may extend to Rs. 500.</a:t>
            </a:r>
          </a:p>
          <a:p>
            <a:pPr>
              <a:buNone/>
            </a:pP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a:solidFill>
            <a:srgbClr val="FFFF00"/>
          </a:solidFill>
        </p:spPr>
        <p:txBody>
          <a:bodyPr>
            <a:normAutofit fontScale="77500" lnSpcReduction="20000"/>
          </a:bodyPr>
          <a:lstStyle/>
          <a:p>
            <a:pPr>
              <a:buNone/>
            </a:pPr>
            <a:r>
              <a:rPr lang="en-US" dirty="0" smtClean="0"/>
              <a:t>	</a:t>
            </a:r>
            <a:r>
              <a:rPr lang="en-US" b="1" u="sng" dirty="0" smtClean="0"/>
              <a:t>B.</a:t>
            </a:r>
            <a:r>
              <a:rPr lang="en-US" b="1" dirty="0" smtClean="0">
                <a:hlinkClick r:id="rId2"/>
              </a:rPr>
              <a:t> </a:t>
            </a:r>
            <a:r>
              <a:rPr lang="en-US" b="1" dirty="0" smtClean="0">
                <a:solidFill>
                  <a:srgbClr val="FF0000"/>
                </a:solidFill>
                <a:hlinkClick r:id="rId2"/>
              </a:rPr>
              <a:t> Annual General Meeting (AGM)</a:t>
            </a:r>
            <a:r>
              <a:rPr lang="en-US" b="1" dirty="0" smtClean="0">
                <a:solidFill>
                  <a:srgbClr val="FF0000"/>
                </a:solidFill>
              </a:rPr>
              <a:t>:</a:t>
            </a:r>
          </a:p>
          <a:p>
            <a:pPr marL="514350" indent="-514350">
              <a:buAutoNum type="arabicParenR"/>
            </a:pPr>
            <a:r>
              <a:rPr lang="en-US" dirty="0" smtClean="0"/>
              <a:t>Under Section 96 of the companies act, every company shall hold a general meeting as annual general meeting every year </a:t>
            </a:r>
            <a:r>
              <a:rPr lang="en-US" dirty="0" smtClean="0">
                <a:solidFill>
                  <a:srgbClr val="FF0000"/>
                </a:solidFill>
              </a:rPr>
              <a:t>except</a:t>
            </a:r>
            <a:r>
              <a:rPr lang="en-US" dirty="0" smtClean="0"/>
              <a:t> one person company. </a:t>
            </a:r>
          </a:p>
          <a:p>
            <a:pPr marL="514350" indent="-514350">
              <a:buAutoNum type="arabicParenR"/>
            </a:pPr>
            <a:r>
              <a:rPr lang="en-US" dirty="0" smtClean="0"/>
              <a:t>There should not be a gap of more than fifteen months between two AGMs</a:t>
            </a:r>
            <a:r>
              <a:rPr lang="en-US" dirty="0" smtClean="0"/>
              <a:t>.</a:t>
            </a:r>
          </a:p>
          <a:p>
            <a:pPr marL="514350" indent="-514350">
              <a:buFont typeface="Arial" pitchFamily="34" charset="0"/>
              <a:buAutoNum type="arabicParenR"/>
            </a:pPr>
            <a:r>
              <a:rPr lang="en-US" dirty="0" smtClean="0"/>
              <a:t> </a:t>
            </a:r>
            <a:r>
              <a:rPr lang="en-US" dirty="0" smtClean="0"/>
              <a:t>In case of the first annual general meeting, it shall be held within a period of </a:t>
            </a:r>
            <a:r>
              <a:rPr lang="en-US" dirty="0" smtClean="0">
                <a:solidFill>
                  <a:srgbClr val="FF0000"/>
                </a:solidFill>
              </a:rPr>
              <a:t>nine months from the date of closing of the first financial year </a:t>
            </a:r>
            <a:r>
              <a:rPr lang="en-US" dirty="0" smtClean="0"/>
              <a:t>of the company. </a:t>
            </a:r>
            <a:endParaRPr lang="en-US" dirty="0" smtClean="0"/>
          </a:p>
          <a:p>
            <a:pPr marL="514350" indent="-514350">
              <a:buAutoNum type="arabicParenR"/>
            </a:pPr>
            <a:r>
              <a:rPr lang="en-US" dirty="0" smtClean="0"/>
              <a:t>Every member of the company, legal representative of deceased and assignee of insolvent member, auditor and every director of the company should get a notice of the meeting.</a:t>
            </a:r>
            <a:endParaRPr lang="en-US" dirty="0" smtClean="0">
              <a:solidFill>
                <a:srgbClr val="FF0000"/>
              </a:solidFill>
            </a:endParaRPr>
          </a:p>
          <a:p>
            <a:pPr>
              <a:buNone/>
            </a:pPr>
            <a:r>
              <a:rPr lang="en-US" dirty="0" smtClean="0"/>
              <a:t>5</a:t>
            </a:r>
            <a:r>
              <a:rPr lang="en-US" dirty="0" smtClean="0"/>
              <a:t>) </a:t>
            </a:r>
            <a:r>
              <a:rPr lang="en-US" dirty="0" smtClean="0"/>
              <a:t>The member should get the notice at least </a:t>
            </a:r>
            <a:r>
              <a:rPr lang="en-US" dirty="0" smtClean="0"/>
              <a:t>21 </a:t>
            </a:r>
            <a:r>
              <a:rPr lang="en-US" dirty="0" smtClean="0"/>
              <a:t>days in advance</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a:solidFill>
            <a:srgbClr val="FFFF00"/>
          </a:solidFill>
        </p:spPr>
        <p:txBody>
          <a:bodyPr>
            <a:normAutofit fontScale="77500" lnSpcReduction="20000"/>
          </a:bodyPr>
          <a:lstStyle/>
          <a:p>
            <a:pPr>
              <a:buNone/>
            </a:pPr>
            <a:r>
              <a:rPr lang="en-US" dirty="0" smtClean="0"/>
              <a:t>5) Every annual general meeting shall be called during business hours, that is, between 9 a.m. and 6 p.m. on any day that is not a National Holiday and shall be held either at the registered office of the company or at some other place within the city, town or village in which the registered office of the company is situate</a:t>
            </a:r>
          </a:p>
          <a:p>
            <a:pPr>
              <a:buNone/>
            </a:pPr>
            <a:r>
              <a:rPr lang="en-US" dirty="0" smtClean="0"/>
              <a:t>5) The notice should consist of place, day, date and the proper hour of the meeting</a:t>
            </a:r>
          </a:p>
          <a:p>
            <a:pPr>
              <a:buNone/>
            </a:pPr>
            <a:r>
              <a:rPr lang="en-US" dirty="0" smtClean="0"/>
              <a:t>6) The meeting should be held in business hours and on a day which is not a National Holiday.</a:t>
            </a:r>
          </a:p>
          <a:p>
            <a:pPr>
              <a:buNone/>
            </a:pPr>
            <a:r>
              <a:rPr lang="en-US" dirty="0" smtClean="0"/>
              <a:t>7) The meeting should be held in the Registered office of the company or in other place within the same city of the registered office.</a:t>
            </a:r>
          </a:p>
          <a:p>
            <a:pPr>
              <a:buNone/>
            </a:pPr>
            <a:r>
              <a:rPr lang="en-US" dirty="0" smtClean="0"/>
              <a:t>8) It should also contain agenda of the meeting.</a:t>
            </a:r>
          </a:p>
          <a:p>
            <a:pPr>
              <a:buNone/>
            </a:pPr>
            <a:r>
              <a:rPr lang="en-US" dirty="0" smtClean="0"/>
              <a:t>9) Notice of AGM can be either in writing or also in electronic form.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a:solidFill>
            <a:srgbClr val="FFFF00"/>
          </a:solidFill>
        </p:spPr>
        <p:txBody>
          <a:bodyPr>
            <a:normAutofit fontScale="85000" lnSpcReduction="20000"/>
          </a:bodyPr>
          <a:lstStyle/>
          <a:p>
            <a:pPr>
              <a:buNone/>
            </a:pPr>
            <a:r>
              <a:rPr lang="en-US" dirty="0" smtClean="0"/>
              <a:t>10) In case of default in holding the meeting on time:</a:t>
            </a:r>
          </a:p>
          <a:p>
            <a:r>
              <a:rPr lang="en-US" dirty="0" smtClean="0"/>
              <a:t>the company and every officer of the company who is in default shall be punishable with fine which may extend to one </a:t>
            </a:r>
            <a:r>
              <a:rPr lang="en-US" dirty="0" err="1" smtClean="0"/>
              <a:t>lakh</a:t>
            </a:r>
            <a:r>
              <a:rPr lang="en-US" dirty="0" smtClean="0"/>
              <a:t> rupees </a:t>
            </a:r>
          </a:p>
          <a:p>
            <a:r>
              <a:rPr lang="en-US" dirty="0" smtClean="0"/>
              <a:t>and in the case of a continuing default, with a further fine which may extend to five thousand rupees for every day during which such default continues.</a:t>
            </a:r>
            <a:endParaRPr lang="en-US" b="1" u="sng" dirty="0" smtClean="0">
              <a:solidFill>
                <a:srgbClr val="FF0000"/>
              </a:solidFill>
            </a:endParaRPr>
          </a:p>
          <a:p>
            <a:pPr>
              <a:buNone/>
            </a:pPr>
            <a:endParaRPr lang="en-US" b="1" u="sng" dirty="0" smtClean="0">
              <a:solidFill>
                <a:srgbClr val="FF0000"/>
              </a:solidFill>
            </a:endParaRPr>
          </a:p>
          <a:p>
            <a:pPr>
              <a:buNone/>
            </a:pPr>
            <a:r>
              <a:rPr lang="en-US" b="1" u="sng" dirty="0" smtClean="0">
                <a:solidFill>
                  <a:srgbClr val="FF0000"/>
                </a:solidFill>
              </a:rPr>
              <a:t>C. Extra ordinary meeting (EGM) :</a:t>
            </a:r>
            <a:endParaRPr lang="en-US" dirty="0" smtClean="0">
              <a:solidFill>
                <a:srgbClr val="FF0000"/>
              </a:solidFill>
            </a:endParaRPr>
          </a:p>
          <a:p>
            <a:pPr marL="514350" indent="-514350">
              <a:buAutoNum type="arabicParenR"/>
            </a:pPr>
            <a:r>
              <a:rPr lang="en-US" dirty="0" smtClean="0"/>
              <a:t> An EGM is held to transact some special business which can not be transacted at AGM.</a:t>
            </a:r>
          </a:p>
          <a:p>
            <a:pPr marL="514350" indent="-514350">
              <a:buAutoNum type="arabicParenR"/>
            </a:pPr>
            <a:r>
              <a:rPr lang="en-US" dirty="0" smtClean="0"/>
              <a:t> It is also held to transact some urgent business. </a:t>
            </a:r>
          </a:p>
          <a:p>
            <a:pPr marL="514350" indent="-514350">
              <a:buAutoNum type="arabicParenR"/>
            </a:pPr>
            <a:r>
              <a:rPr lang="en-US" dirty="0" smtClean="0"/>
              <a:t>This meeting may be called by the Directors or by the member’s (</a:t>
            </a:r>
            <a:r>
              <a:rPr lang="en-US" dirty="0" err="1" smtClean="0"/>
              <a:t>i.e</a:t>
            </a:r>
            <a:r>
              <a:rPr lang="en-US" dirty="0" smtClean="0"/>
              <a:t>, the shareholders) of the company who hold minimum ten percent of paid up capital.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a:solidFill>
            <a:srgbClr val="FFFF00"/>
          </a:solidFill>
        </p:spPr>
        <p:txBody>
          <a:bodyPr>
            <a:normAutofit fontScale="92500" lnSpcReduction="20000"/>
          </a:bodyPr>
          <a:lstStyle/>
          <a:p>
            <a:pPr>
              <a:buNone/>
            </a:pPr>
            <a:r>
              <a:rPr lang="en-US" b="1" u="sng" dirty="0" smtClean="0"/>
              <a:t>d) </a:t>
            </a:r>
            <a:r>
              <a:rPr lang="en-US" b="1" u="sng" dirty="0" smtClean="0">
                <a:solidFill>
                  <a:srgbClr val="FF0000"/>
                </a:solidFill>
              </a:rPr>
              <a:t> Meeting of Creditors:</a:t>
            </a:r>
            <a:endParaRPr lang="en-US" dirty="0" smtClean="0">
              <a:solidFill>
                <a:srgbClr val="FF0000"/>
              </a:solidFill>
            </a:endParaRPr>
          </a:p>
          <a:p>
            <a:pPr marL="514350" indent="-514350">
              <a:buAutoNum type="arabicParenR"/>
            </a:pPr>
            <a:r>
              <a:rPr lang="en-US" dirty="0" smtClean="0"/>
              <a:t>This type of Meeting is held when directors of company has any scheme for creditors. </a:t>
            </a:r>
          </a:p>
          <a:p>
            <a:pPr marL="514350" indent="-514350">
              <a:buAutoNum type="arabicParenR"/>
            </a:pPr>
            <a:r>
              <a:rPr lang="en-US" dirty="0" smtClean="0"/>
              <a:t>Sometimes the Court may order a meeting of the creditors on the application of the company or of liquidator in case of a company being wound-up.</a:t>
            </a:r>
          </a:p>
          <a:p>
            <a:pPr>
              <a:buNone/>
            </a:pPr>
            <a:r>
              <a:rPr lang="en-US" b="1" u="sng" dirty="0" smtClean="0">
                <a:solidFill>
                  <a:srgbClr val="FF0000"/>
                </a:solidFill>
              </a:rPr>
              <a:t>e) Meeting of Debenture Holders</a:t>
            </a:r>
            <a:r>
              <a:rPr lang="en-US" b="1" u="sng" dirty="0" smtClean="0"/>
              <a:t>:</a:t>
            </a:r>
            <a:endParaRPr lang="en-US" dirty="0" smtClean="0"/>
          </a:p>
          <a:p>
            <a:pPr marL="514350" indent="-514350">
              <a:buAutoNum type="arabicParenR"/>
            </a:pPr>
            <a:r>
              <a:rPr lang="en-US" dirty="0" smtClean="0"/>
              <a:t>Such meetings are held in the interest of debenture holder. </a:t>
            </a:r>
          </a:p>
          <a:p>
            <a:pPr marL="514350" indent="-514350">
              <a:buAutoNum type="arabicParenR"/>
            </a:pPr>
            <a:r>
              <a:rPr lang="en-US" dirty="0" smtClean="0"/>
              <a:t>The rules for appointment of Chairman, no­tice of the meeting, quorum etc. are followed as per the Debenture Trust Deed.</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a:solidFill>
            <a:srgbClr val="FFFF00"/>
          </a:solidFill>
        </p:spPr>
        <p:txBody>
          <a:bodyPr>
            <a:normAutofit/>
          </a:bodyPr>
          <a:lstStyle/>
          <a:p>
            <a:pPr>
              <a:buNone/>
            </a:pPr>
            <a:r>
              <a:rPr lang="en-US" b="1" u="sng" dirty="0" smtClean="0">
                <a:solidFill>
                  <a:srgbClr val="FF0000"/>
                </a:solidFill>
              </a:rPr>
              <a:t>f) Meeting of the Board of Directors:</a:t>
            </a:r>
            <a:endParaRPr lang="en-US" dirty="0" smtClean="0">
              <a:solidFill>
                <a:srgbClr val="FF0000"/>
              </a:solidFill>
            </a:endParaRPr>
          </a:p>
          <a:p>
            <a:pPr marL="514350" indent="-514350">
              <a:buAutoNum type="arabicParenR"/>
            </a:pPr>
            <a:r>
              <a:rPr lang="en-US" dirty="0" smtClean="0"/>
              <a:t>The Board of Directors controls the management of the company.  Therefore, the Directors are to meet frequently to decide both policy and also other related matters.</a:t>
            </a:r>
          </a:p>
          <a:p>
            <a:pPr marL="514350" indent="-514350">
              <a:buAutoNum type="arabicParenR"/>
            </a:pPr>
            <a:r>
              <a:rPr lang="en-US" dirty="0" smtClean="0"/>
              <a:t> It is conducted four times in a year.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342</Words>
  <Application>Microsoft Office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Topic 2:  Formalities on holding different meetings of companies:</vt:lpstr>
      <vt:lpstr>Formalities on holding different meetings of companies:</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68</cp:revision>
  <dcterms:created xsi:type="dcterms:W3CDTF">2020-04-22T16:46:26Z</dcterms:created>
  <dcterms:modified xsi:type="dcterms:W3CDTF">2020-04-24T20:13:38Z</dcterms:modified>
</cp:coreProperties>
</file>