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2" r:id="rId2"/>
    <p:sldId id="266" r:id="rId3"/>
    <p:sldId id="274" r:id="rId4"/>
    <p:sldId id="277" r:id="rId5"/>
    <p:sldId id="278" r:id="rId6"/>
    <p:sldId id="27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07" autoAdjust="0"/>
  </p:normalViewPr>
  <p:slideViewPr>
    <p:cSldViewPr>
      <p:cViewPr varScale="1">
        <p:scale>
          <a:sx n="81" d="100"/>
          <a:sy n="81" d="100"/>
        </p:scale>
        <p:origin x="-1056" y="-96"/>
      </p:cViewPr>
      <p:guideLst>
        <p:guide orient="horz" pos="2160"/>
        <p:guide pos="2880"/>
      </p:guideLst>
    </p:cSldViewPr>
  </p:slideViewPr>
  <p:outlineViewPr>
    <p:cViewPr>
      <p:scale>
        <a:sx n="33" d="100"/>
        <a:sy n="33" d="100"/>
      </p:scale>
      <p:origin x="42" y="557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01-May-20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180778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304C62-E352-4B47-8D99-DC939B50BA75}" type="datetime1">
              <a:rPr lang="en-US" smtClean="0"/>
              <a:t>01-May-20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9C7B3A-31F7-4B24-A20D-AC45FDBAA8CC}" type="datetime1">
              <a:rPr lang="en-US" smtClean="0"/>
              <a:t>01-May-20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DE51E4-1196-49F4-9871-2ACF9B0D0151}" type="datetime1">
              <a:rPr lang="en-US" smtClean="0"/>
              <a:t>01-May-20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1728C1-54BB-4F20-A2A9-25D817D0EA28}" type="datetime1">
              <a:rPr lang="en-US" smtClean="0"/>
              <a:t>01-May-20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5FAEE1-6EBF-4763-A304-A2C0E49C6C5D}" type="datetime1">
              <a:rPr lang="en-US" smtClean="0"/>
              <a:t>01-May-20</a:t>
            </a:fld>
            <a:endParaRPr lang="en-US"/>
          </a:p>
        </p:txBody>
      </p:sp>
      <p:sp>
        <p:nvSpPr>
          <p:cNvPr id="5" name="Footer Placeholder 4"/>
          <p:cNvSpPr>
            <a:spLocks noGrp="1"/>
          </p:cNvSpPr>
          <p:nvPr>
            <p:ph type="ftr" sz="quarter" idx="11"/>
          </p:nvPr>
        </p:nvSpPr>
        <p:spPr/>
        <p:txBody>
          <a:bodyPr/>
          <a:lstStyle/>
          <a:p>
            <a:r>
              <a:rPr lang="en-US" smtClean="0"/>
              <a:t>@biswajitsarmah</a:t>
            </a:r>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7F780F-5374-4CE1-AB72-E2C2ADB5FC94}" type="datetime1">
              <a:rPr lang="en-US" smtClean="0"/>
              <a:t>01-May-20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34A129-B6A9-4B80-B00E-A4C7B823145B}" type="datetime1">
              <a:rPr lang="en-US" smtClean="0"/>
              <a:t>01-May-20</a:t>
            </a:fld>
            <a:endParaRPr lang="en-US"/>
          </a:p>
        </p:txBody>
      </p:sp>
      <p:sp>
        <p:nvSpPr>
          <p:cNvPr id="8" name="Footer Placeholder 7"/>
          <p:cNvSpPr>
            <a:spLocks noGrp="1"/>
          </p:cNvSpPr>
          <p:nvPr>
            <p:ph type="ftr" sz="quarter" idx="11"/>
          </p:nvPr>
        </p:nvSpPr>
        <p:spPr/>
        <p:txBody>
          <a:bodyPr/>
          <a:lstStyle/>
          <a:p>
            <a:r>
              <a:rPr lang="en-US" smtClean="0"/>
              <a:t>@biswajitsarmah</a:t>
            </a:r>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CD95A2-147C-42C0-B3EB-D4D3427CBD09}" type="datetime1">
              <a:rPr lang="en-US" smtClean="0"/>
              <a:t>01-May-20</a:t>
            </a:fld>
            <a:endParaRPr lang="en-US"/>
          </a:p>
        </p:txBody>
      </p:sp>
      <p:sp>
        <p:nvSpPr>
          <p:cNvPr id="4" name="Footer Placeholder 3"/>
          <p:cNvSpPr>
            <a:spLocks noGrp="1"/>
          </p:cNvSpPr>
          <p:nvPr>
            <p:ph type="ftr" sz="quarter" idx="11"/>
          </p:nvPr>
        </p:nvSpPr>
        <p:spPr/>
        <p:txBody>
          <a:bodyPr/>
          <a:lstStyle/>
          <a:p>
            <a:r>
              <a:rPr lang="en-US" smtClean="0"/>
              <a:t>@biswajitsarmah</a:t>
            </a:r>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44B191-CC46-4094-B44D-D1B86DC22ECF}" type="datetime1">
              <a:rPr lang="en-US" smtClean="0"/>
              <a:t>01-May-20</a:t>
            </a:fld>
            <a:endParaRPr lang="en-US"/>
          </a:p>
        </p:txBody>
      </p:sp>
      <p:sp>
        <p:nvSpPr>
          <p:cNvPr id="3" name="Footer Placeholder 2"/>
          <p:cNvSpPr>
            <a:spLocks noGrp="1"/>
          </p:cNvSpPr>
          <p:nvPr>
            <p:ph type="ftr" sz="quarter" idx="11"/>
          </p:nvPr>
        </p:nvSpPr>
        <p:spPr/>
        <p:txBody>
          <a:bodyPr/>
          <a:lstStyle/>
          <a:p>
            <a:r>
              <a:rPr lang="en-US" smtClean="0"/>
              <a:t>@biswajitsarmah</a:t>
            </a:r>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0A89C3-C322-4CB4-A085-11F03536CC9B}" type="datetime1">
              <a:rPr lang="en-US" smtClean="0"/>
              <a:t>01-May-20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1A5DBC-DDCE-4C15-AC58-6FCEBB0BB589}" type="datetime1">
              <a:rPr lang="en-US" smtClean="0"/>
              <a:t>01-May-20</a:t>
            </a:fld>
            <a:endParaRPr lang="en-US"/>
          </a:p>
        </p:txBody>
      </p:sp>
      <p:sp>
        <p:nvSpPr>
          <p:cNvPr id="6" name="Footer Placeholder 5"/>
          <p:cNvSpPr>
            <a:spLocks noGrp="1"/>
          </p:cNvSpPr>
          <p:nvPr>
            <p:ph type="ftr" sz="quarter" idx="11"/>
          </p:nvPr>
        </p:nvSpPr>
        <p:spPr/>
        <p:txBody>
          <a:bodyPr/>
          <a:lstStyle/>
          <a:p>
            <a:r>
              <a:rPr lang="en-US" smtClean="0"/>
              <a:t>@biswajitsarmah</a:t>
            </a:r>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69CE9B-24FF-4A0C-B845-39999D53A5BC}" type="datetime1">
              <a:rPr lang="en-US" smtClean="0"/>
              <a:t>01-May-20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@biswajitsarmah</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DDE54-AFC4-4944-BD3E-673FF93E59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Topic </a:t>
            </a:r>
            <a:r>
              <a:rPr lang="en-US" dirty="0" smtClean="0"/>
              <a:t>4:  Requisite of a Valid Meeting</a:t>
            </a:r>
            <a:r>
              <a:rPr lang="en-US" dirty="0" smtClean="0"/>
              <a:t>: </a:t>
            </a:r>
            <a:endParaRPr lang="en-US" dirty="0"/>
          </a:p>
        </p:txBody>
      </p:sp>
      <p:sp>
        <p:nvSpPr>
          <p:cNvPr id="3" name="Content Placeholder 2"/>
          <p:cNvSpPr>
            <a:spLocks noGrp="1"/>
          </p:cNvSpPr>
          <p:nvPr>
            <p:ph idx="1"/>
          </p:nvPr>
        </p:nvSpPr>
        <p:spPr>
          <a:xfrm>
            <a:off x="457200" y="1676400"/>
            <a:ext cx="8229600" cy="4648200"/>
          </a:xfrm>
          <a:solidFill>
            <a:srgbClr val="92D050"/>
          </a:solidFill>
        </p:spPr>
        <p:txBody>
          <a:bodyPr>
            <a:normAutofit/>
          </a:bodyPr>
          <a:lstStyle/>
          <a:p>
            <a:pPr marL="514350" indent="-514350">
              <a:buNone/>
            </a:pPr>
            <a:r>
              <a:rPr lang="en-US" dirty="0" smtClean="0"/>
              <a:t>	Class: 		B.Com.2</a:t>
            </a:r>
            <a:r>
              <a:rPr lang="en-US" baseline="30000" dirty="0" smtClean="0"/>
              <a:t>nd</a:t>
            </a:r>
            <a:r>
              <a:rPr lang="en-US" dirty="0" smtClean="0"/>
              <a:t> Semester (Honours)</a:t>
            </a:r>
          </a:p>
          <a:p>
            <a:pPr marL="514350" indent="-514350">
              <a:buNone/>
            </a:pPr>
            <a:r>
              <a:rPr lang="en-US" dirty="0" smtClean="0"/>
              <a:t>	Subject: 	Corporate Law</a:t>
            </a:r>
          </a:p>
          <a:p>
            <a:pPr marL="514350" indent="-514350">
              <a:buNone/>
            </a:pPr>
            <a:r>
              <a:rPr lang="en-US" dirty="0" smtClean="0"/>
              <a:t>	Unit: 		3 (Management)</a:t>
            </a:r>
          </a:p>
          <a:p>
            <a:pPr marL="514350" indent="-514350">
              <a:buNone/>
            </a:pPr>
            <a:endParaRPr lang="en-US" dirty="0" smtClean="0"/>
          </a:p>
          <a:p>
            <a:pPr marL="514350" indent="-514350">
              <a:buNone/>
            </a:pPr>
            <a:r>
              <a:rPr lang="en-US" dirty="0" smtClean="0"/>
              <a:t>	</a:t>
            </a:r>
            <a:r>
              <a:rPr lang="en-US" sz="2400" dirty="0" smtClean="0"/>
              <a:t>Prepared By:  	Biswajit Sarmah</a:t>
            </a:r>
          </a:p>
          <a:p>
            <a:pPr marL="514350" indent="-514350">
              <a:buNone/>
            </a:pPr>
            <a:r>
              <a:rPr lang="en-US" sz="2400" dirty="0" smtClean="0"/>
              <a:t>				Asst. Professor, </a:t>
            </a:r>
          </a:p>
          <a:p>
            <a:pPr marL="514350" indent="-514350">
              <a:buNone/>
            </a:pPr>
            <a:r>
              <a:rPr lang="en-US" sz="2400" dirty="0" smtClean="0"/>
              <a:t>				Dept. of Commerce</a:t>
            </a:r>
          </a:p>
          <a:p>
            <a:pPr marL="514350" indent="-514350">
              <a:buNone/>
            </a:pPr>
            <a:r>
              <a:rPr lang="en-US" sz="2400" dirty="0" smtClean="0"/>
              <a:t>				Paschim Guwahati Mahavidyalaya</a:t>
            </a:r>
          </a:p>
          <a:p>
            <a:pPr marL="514350" indent="-514350">
              <a:buNone/>
            </a:pPr>
            <a:endParaRPr lang="en-US" dirty="0"/>
          </a:p>
        </p:txBody>
      </p:sp>
      <p:sp>
        <p:nvSpPr>
          <p:cNvPr id="4" name="Footer Placeholder 3"/>
          <p:cNvSpPr>
            <a:spLocks noGrp="1"/>
          </p:cNvSpPr>
          <p:nvPr>
            <p:ph type="ftr" sz="quarter" idx="11"/>
          </p:nvPr>
        </p:nvSpPr>
        <p:spPr/>
        <p:txBody>
          <a:bodyPr/>
          <a:lstStyle/>
          <a:p>
            <a:r>
              <a:rPr lang="en-US" smtClean="0"/>
              <a:t>@biswajitsarmah</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Requisite of a Valid </a:t>
            </a:r>
            <a:r>
              <a:rPr lang="en-US" dirty="0" smtClean="0"/>
              <a:t>Meeting: </a:t>
            </a:r>
            <a:endParaRPr lang="en-US" dirty="0"/>
          </a:p>
        </p:txBody>
      </p:sp>
      <p:sp>
        <p:nvSpPr>
          <p:cNvPr id="3" name="Content Placeholder 2"/>
          <p:cNvSpPr>
            <a:spLocks noGrp="1"/>
          </p:cNvSpPr>
          <p:nvPr>
            <p:ph idx="1"/>
          </p:nvPr>
        </p:nvSpPr>
        <p:spPr>
          <a:xfrm>
            <a:off x="457200" y="1295400"/>
            <a:ext cx="8229600" cy="5029200"/>
          </a:xfrm>
          <a:solidFill>
            <a:srgbClr val="FFFF00"/>
          </a:solidFill>
          <a:ln>
            <a:solidFill>
              <a:schemeClr val="accent1"/>
            </a:solidFill>
          </a:ln>
        </p:spPr>
        <p:txBody>
          <a:bodyPr>
            <a:noAutofit/>
          </a:bodyPr>
          <a:lstStyle/>
          <a:p>
            <a:pPr marL="514350" indent="-514350">
              <a:spcBef>
                <a:spcPts val="0"/>
              </a:spcBef>
              <a:buAutoNum type="alphaUcParenR"/>
            </a:pPr>
            <a:r>
              <a:rPr lang="en-US" sz="2400" b="1" dirty="0" smtClean="0">
                <a:solidFill>
                  <a:srgbClr val="FF0000"/>
                </a:solidFill>
              </a:rPr>
              <a:t>What is a valid meeting:</a:t>
            </a:r>
          </a:p>
          <a:p>
            <a:pPr>
              <a:spcBef>
                <a:spcPts val="0"/>
              </a:spcBef>
            </a:pPr>
            <a:r>
              <a:rPr lang="en-US" sz="2400" dirty="0" smtClean="0"/>
              <a:t>A </a:t>
            </a:r>
            <a:r>
              <a:rPr lang="en-US" sz="2400" dirty="0"/>
              <a:t> </a:t>
            </a:r>
            <a:r>
              <a:rPr lang="en-US" sz="2400" b="1" dirty="0"/>
              <a:t>meeting</a:t>
            </a:r>
            <a:r>
              <a:rPr lang="en-US" sz="2400" dirty="0"/>
              <a:t> </a:t>
            </a:r>
            <a:r>
              <a:rPr lang="en-US" sz="2400" dirty="0" smtClean="0"/>
              <a:t>is </a:t>
            </a:r>
            <a:r>
              <a:rPr lang="en-US" sz="2400" dirty="0"/>
              <a:t>said to be </a:t>
            </a:r>
            <a:r>
              <a:rPr lang="en-US" sz="2400" b="1" dirty="0"/>
              <a:t>valid</a:t>
            </a:r>
            <a:r>
              <a:rPr lang="en-US" sz="2400" dirty="0"/>
              <a:t> when it is properly convened </a:t>
            </a:r>
            <a:r>
              <a:rPr lang="en-US" sz="2400" dirty="0" smtClean="0"/>
              <a:t>, </a:t>
            </a:r>
            <a:r>
              <a:rPr lang="en-US" sz="2400" dirty="0"/>
              <a:t>duly </a:t>
            </a:r>
            <a:r>
              <a:rPr lang="en-US" sz="2400" dirty="0" smtClean="0"/>
              <a:t>constituted, and  lawfully conducted.</a:t>
            </a:r>
          </a:p>
          <a:p>
            <a:pPr>
              <a:spcBef>
                <a:spcPts val="0"/>
              </a:spcBef>
            </a:pPr>
            <a:r>
              <a:rPr lang="en-US" sz="2400" dirty="0"/>
              <a:t>Decisions taken at a valid meeting are binding on </a:t>
            </a:r>
            <a:r>
              <a:rPr lang="en-US" sz="2400" dirty="0" smtClean="0"/>
              <a:t>all the </a:t>
            </a:r>
            <a:r>
              <a:rPr lang="en-US" sz="2400" dirty="0"/>
              <a:t>members of the </a:t>
            </a:r>
            <a:r>
              <a:rPr lang="en-US" sz="2400" dirty="0" smtClean="0"/>
              <a:t>company, </a:t>
            </a:r>
            <a:r>
              <a:rPr lang="en-US" sz="2400" dirty="0"/>
              <a:t>whether present at the meeting or not or whether agree or disagree with the decisions</a:t>
            </a:r>
            <a:r>
              <a:rPr lang="en-US" sz="2400" dirty="0" smtClean="0"/>
              <a:t>.</a:t>
            </a:r>
          </a:p>
          <a:p>
            <a:pPr>
              <a:spcBef>
                <a:spcPts val="0"/>
              </a:spcBef>
            </a:pPr>
            <a:r>
              <a:rPr lang="en-US" sz="2400" dirty="0" smtClean="0"/>
              <a:t>A meeting is termed as Valid if the required features of a valid meeting are present in that meeting.</a:t>
            </a:r>
          </a:p>
          <a:p>
            <a:pPr>
              <a:spcBef>
                <a:spcPts val="0"/>
              </a:spcBef>
            </a:pPr>
            <a:r>
              <a:rPr lang="en-US" sz="2400" dirty="0"/>
              <a:t>Decisions taken at an invalid meeting are not </a:t>
            </a:r>
            <a:r>
              <a:rPr lang="en-US" sz="2400" dirty="0" smtClean="0"/>
              <a:t>legal in the eyes of law and are also not binding on all members even though  </a:t>
            </a:r>
            <a:r>
              <a:rPr lang="en-US" sz="2400" dirty="0"/>
              <a:t>majority </a:t>
            </a:r>
            <a:r>
              <a:rPr lang="en-US" sz="2400" dirty="0" smtClean="0"/>
              <a:t>of </a:t>
            </a:r>
            <a:r>
              <a:rPr lang="en-US" sz="2400" dirty="0"/>
              <a:t>members have agreed with such decisions. </a:t>
            </a:r>
            <a:endParaRPr lang="en-US" sz="2400" dirty="0" smtClean="0"/>
          </a:p>
          <a:p>
            <a:pPr marL="0" indent="0">
              <a:spcBef>
                <a:spcPts val="0"/>
              </a:spcBef>
              <a:buNone/>
            </a:pPr>
            <a:endParaRPr lang="en-US" sz="2400" dirty="0"/>
          </a:p>
          <a:p>
            <a:pPr marL="0" indent="0">
              <a:spcBef>
                <a:spcPts val="0"/>
              </a:spcBef>
              <a:buNone/>
            </a:pPr>
            <a:endParaRPr lang="en-US" sz="2000" b="1" dirty="0" smtClean="0">
              <a:solidFill>
                <a:srgbClr val="FF0000"/>
              </a:solidFill>
            </a:endParaRPr>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212013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0" indent="0">
              <a:spcBef>
                <a:spcPts val="0"/>
              </a:spcBef>
              <a:buNone/>
            </a:pPr>
            <a:r>
              <a:rPr lang="en-US" sz="2000" dirty="0">
                <a:solidFill>
                  <a:srgbClr val="FF0000"/>
                </a:solidFill>
              </a:rPr>
              <a:t>B)  What are the requisite of a valid meeting:</a:t>
            </a:r>
          </a:p>
          <a:p>
            <a:pPr fontAlgn="base"/>
            <a:r>
              <a:rPr lang="en-US" sz="2000" dirty="0"/>
              <a:t>If the business transacted at a meeting is to be valid and legally binding, the meeting itself must be validly held. A meeting will be considered to be validly held, if:</a:t>
            </a:r>
          </a:p>
          <a:p>
            <a:pPr marL="0" indent="0" fontAlgn="base">
              <a:buNone/>
            </a:pPr>
            <a:r>
              <a:rPr lang="en-US" sz="2000" b="1" dirty="0" smtClean="0"/>
              <a:t>a</a:t>
            </a:r>
            <a:r>
              <a:rPr lang="en-US" sz="2000" b="1" dirty="0"/>
              <a:t>)</a:t>
            </a:r>
            <a:r>
              <a:rPr lang="en-US" sz="2000" dirty="0"/>
              <a:t> It is </a:t>
            </a:r>
            <a:r>
              <a:rPr lang="en-US" sz="2000" dirty="0">
                <a:solidFill>
                  <a:srgbClr val="0070C0"/>
                </a:solidFill>
              </a:rPr>
              <a:t>properly convened </a:t>
            </a:r>
            <a:r>
              <a:rPr lang="en-US" sz="2000" dirty="0"/>
              <a:t>by proper authority.</a:t>
            </a:r>
          </a:p>
          <a:p>
            <a:pPr marL="0" indent="0" fontAlgn="base">
              <a:buNone/>
            </a:pPr>
            <a:r>
              <a:rPr lang="en-US" sz="2000" b="1" dirty="0" smtClean="0"/>
              <a:t>b</a:t>
            </a:r>
            <a:r>
              <a:rPr lang="en-US" sz="2000" b="1" dirty="0"/>
              <a:t>)</a:t>
            </a:r>
            <a:r>
              <a:rPr lang="en-US" sz="2000" dirty="0"/>
              <a:t> </a:t>
            </a:r>
            <a:r>
              <a:rPr lang="en-US" sz="2000" dirty="0">
                <a:solidFill>
                  <a:srgbClr val="0070C0"/>
                </a:solidFill>
              </a:rPr>
              <a:t>Proper notice </a:t>
            </a:r>
            <a:r>
              <a:rPr lang="en-US" sz="2000" dirty="0"/>
              <a:t>must be served. (Sec. 101 and Sec. 102 of the Companies Act, 2013)</a:t>
            </a:r>
          </a:p>
          <a:p>
            <a:pPr marL="0" indent="0" fontAlgn="base">
              <a:buNone/>
            </a:pPr>
            <a:r>
              <a:rPr lang="en-US" sz="2000" b="1" dirty="0" smtClean="0"/>
              <a:t>c</a:t>
            </a:r>
            <a:r>
              <a:rPr lang="en-US" sz="2000" b="1" dirty="0"/>
              <a:t>)</a:t>
            </a:r>
            <a:r>
              <a:rPr lang="en-US" sz="2000" dirty="0"/>
              <a:t> </a:t>
            </a:r>
            <a:r>
              <a:rPr lang="en-US" sz="2000" dirty="0">
                <a:solidFill>
                  <a:srgbClr val="0070C0"/>
                </a:solidFill>
              </a:rPr>
              <a:t>Proper quorum </a:t>
            </a:r>
            <a:r>
              <a:rPr lang="en-US" sz="2000" dirty="0"/>
              <a:t>must be present in the meeting. (Sec. 103 of the Companies Act, 2013)</a:t>
            </a:r>
          </a:p>
          <a:p>
            <a:pPr marL="0" indent="0" fontAlgn="base">
              <a:buNone/>
            </a:pPr>
            <a:r>
              <a:rPr lang="en-US" sz="2000" b="1" dirty="0"/>
              <a:t>d) </a:t>
            </a:r>
            <a:r>
              <a:rPr lang="en-US" sz="2000" dirty="0">
                <a:solidFill>
                  <a:srgbClr val="0070C0"/>
                </a:solidFill>
              </a:rPr>
              <a:t>Proper chairman </a:t>
            </a:r>
            <a:r>
              <a:rPr lang="en-US" sz="2000" dirty="0"/>
              <a:t>must preside the meeting. (Sec. 104 of the Companies Act, 2013)</a:t>
            </a:r>
          </a:p>
          <a:p>
            <a:pPr marL="0" indent="0" fontAlgn="base">
              <a:buNone/>
            </a:pPr>
            <a:r>
              <a:rPr lang="en-US" sz="2000" b="1" dirty="0"/>
              <a:t>e)</a:t>
            </a:r>
            <a:r>
              <a:rPr lang="en-US" sz="2000" dirty="0"/>
              <a:t> Business must be </a:t>
            </a:r>
            <a:r>
              <a:rPr lang="en-US" sz="2000" dirty="0">
                <a:solidFill>
                  <a:srgbClr val="0070C0"/>
                </a:solidFill>
              </a:rPr>
              <a:t>validly transacted </a:t>
            </a:r>
            <a:r>
              <a:rPr lang="en-US" sz="2000" dirty="0"/>
              <a:t>at the meeting.</a:t>
            </a:r>
          </a:p>
          <a:p>
            <a:pPr marL="0" indent="0" fontAlgn="base">
              <a:buNone/>
            </a:pPr>
            <a:r>
              <a:rPr lang="en-US" sz="2000" b="1" dirty="0"/>
              <a:t>f)</a:t>
            </a:r>
            <a:r>
              <a:rPr lang="en-US" sz="2000" dirty="0"/>
              <a:t> </a:t>
            </a:r>
            <a:r>
              <a:rPr lang="en-US" sz="2000" dirty="0">
                <a:solidFill>
                  <a:srgbClr val="0070C0"/>
                </a:solidFill>
              </a:rPr>
              <a:t>Proper minutes </a:t>
            </a:r>
            <a:r>
              <a:rPr lang="en-US" sz="2000" dirty="0"/>
              <a:t>of the meeting must be </a:t>
            </a:r>
            <a:r>
              <a:rPr lang="en-US" sz="2000" dirty="0">
                <a:solidFill>
                  <a:srgbClr val="0070C0"/>
                </a:solidFill>
              </a:rPr>
              <a:t>prepared</a:t>
            </a:r>
            <a:r>
              <a:rPr lang="en-US" sz="2000" dirty="0"/>
              <a:t>. (Sec. 118 and 119 of the Companies Act, 2013)</a:t>
            </a:r>
          </a:p>
          <a:p>
            <a:pPr marL="0" indent="0">
              <a:spcBef>
                <a:spcPts val="0"/>
              </a:spcBef>
              <a:buNone/>
            </a:pPr>
            <a:endParaRPr lang="en-US" sz="2000" dirty="0"/>
          </a:p>
          <a:p>
            <a:pPr marL="0" indent="0">
              <a:spcBef>
                <a:spcPts val="0"/>
              </a:spcBef>
              <a:buNone/>
            </a:pPr>
            <a:endParaRPr lang="en-US" sz="2000" b="1" dirty="0" smtClean="0">
              <a:solidFill>
                <a:srgbClr val="FF0000"/>
              </a:solidFill>
            </a:endParaRPr>
          </a:p>
          <a:p>
            <a:pPr>
              <a:spcBef>
                <a:spcPts val="0"/>
              </a:spcBef>
            </a:pPr>
            <a:endParaRPr lang="en-US" sz="2000" b="1"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3305124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0" indent="0" fontAlgn="base">
              <a:buNone/>
            </a:pPr>
            <a:r>
              <a:rPr lang="en-US" sz="2000" b="1" dirty="0" smtClean="0"/>
              <a:t>1) Proper </a:t>
            </a:r>
            <a:r>
              <a:rPr lang="en-US" sz="2000" b="1" dirty="0"/>
              <a:t>Authority to Convene Meeting: </a:t>
            </a:r>
            <a:r>
              <a:rPr lang="en-US" sz="2000" dirty="0" smtClean="0"/>
              <a:t> </a:t>
            </a:r>
            <a:r>
              <a:rPr lang="en-US" sz="2000" dirty="0"/>
              <a:t>The proper authority to convene general meetings of a company is the Board of Directors. The decision to convene a general meeting and issue notice for the same must be taken by a resolution passed at a validly held Board meeting</a:t>
            </a:r>
            <a:r>
              <a:rPr lang="en-US" sz="2000" dirty="0" smtClean="0"/>
              <a:t>.</a:t>
            </a:r>
            <a:endParaRPr lang="en-US" sz="2000" dirty="0"/>
          </a:p>
          <a:p>
            <a:pPr marL="0" indent="0" fontAlgn="base">
              <a:buNone/>
            </a:pPr>
            <a:r>
              <a:rPr lang="en-US" sz="2000" b="1" dirty="0" smtClean="0"/>
              <a:t>2) Notice </a:t>
            </a:r>
            <a:r>
              <a:rPr lang="en-US" sz="2000" b="1" dirty="0"/>
              <a:t>of Meetings: </a:t>
            </a:r>
            <a:endParaRPr lang="en-US" sz="2000" b="1" dirty="0" smtClean="0"/>
          </a:p>
          <a:p>
            <a:pPr fontAlgn="base"/>
            <a:r>
              <a:rPr lang="en-US" sz="2000" b="1" dirty="0" smtClean="0"/>
              <a:t>T</a:t>
            </a:r>
            <a:r>
              <a:rPr lang="en-US" sz="2000" dirty="0" smtClean="0"/>
              <a:t>he </a:t>
            </a:r>
            <a:r>
              <a:rPr lang="en-US" sz="2000" dirty="0"/>
              <a:t>notice convening the meeting be properly drafted according to the Act and the rules, </a:t>
            </a:r>
            <a:endParaRPr lang="en-US" sz="2000" dirty="0" smtClean="0"/>
          </a:p>
          <a:p>
            <a:pPr fontAlgn="base"/>
            <a:r>
              <a:rPr lang="en-US" sz="2000" dirty="0" smtClean="0"/>
              <a:t>It must </a:t>
            </a:r>
            <a:r>
              <a:rPr lang="en-US" sz="2000" dirty="0"/>
              <a:t>be </a:t>
            </a:r>
            <a:r>
              <a:rPr lang="en-US" sz="2000" dirty="0" smtClean="0"/>
              <a:t>sent to </a:t>
            </a:r>
            <a:r>
              <a:rPr lang="en-US" sz="2000" dirty="0"/>
              <a:t>all members who are entitled to attend and vote at the meeting. </a:t>
            </a:r>
            <a:endParaRPr lang="en-US" sz="2000" dirty="0" smtClean="0"/>
          </a:p>
          <a:p>
            <a:pPr fontAlgn="base"/>
            <a:r>
              <a:rPr lang="en-US" sz="2000" dirty="0" smtClean="0"/>
              <a:t>For </a:t>
            </a:r>
            <a:r>
              <a:rPr lang="en-US" sz="2000" dirty="0">
                <a:solidFill>
                  <a:srgbClr val="0070C0"/>
                </a:solidFill>
              </a:rPr>
              <a:t>general meeting </a:t>
            </a:r>
            <a:r>
              <a:rPr lang="en-US" sz="2000" dirty="0"/>
              <a:t>of any kind at least </a:t>
            </a:r>
            <a:r>
              <a:rPr lang="en-US" sz="2000" dirty="0">
                <a:solidFill>
                  <a:srgbClr val="0070C0"/>
                </a:solidFill>
              </a:rPr>
              <a:t>21days</a:t>
            </a:r>
            <a:r>
              <a:rPr lang="en-US" sz="2000" dirty="0"/>
              <a:t> notice must be given to members. A shorter notice for Annual General Meeting will be valid, if all members entitled to vote give their consent. </a:t>
            </a:r>
            <a:endParaRPr lang="en-US" sz="2000" dirty="0" smtClean="0"/>
          </a:p>
          <a:p>
            <a:pPr fontAlgn="base"/>
            <a:r>
              <a:rPr lang="en-US" sz="2000" dirty="0" smtClean="0"/>
              <a:t>Every </a:t>
            </a:r>
            <a:r>
              <a:rPr lang="en-US" sz="2000" dirty="0"/>
              <a:t>notice of meeting of a company must specify the place and the day and hour of the meeting, and shall contain </a:t>
            </a:r>
            <a:r>
              <a:rPr lang="en-US" sz="2000" dirty="0" smtClean="0"/>
              <a:t>the Agenda </a:t>
            </a:r>
            <a:r>
              <a:rPr lang="en-US" sz="2000" dirty="0"/>
              <a:t>of the </a:t>
            </a:r>
            <a:r>
              <a:rPr lang="en-US" sz="2000" dirty="0" smtClean="0"/>
              <a:t>meeting.</a:t>
            </a:r>
            <a:endParaRPr lang="en-US" sz="2000" dirty="0"/>
          </a:p>
          <a:p>
            <a:pPr marL="0" indent="0" fontAlgn="base">
              <a:buNone/>
            </a:pPr>
            <a:endParaRPr lang="en-US" sz="2000" dirty="0"/>
          </a:p>
          <a:p>
            <a:pPr marL="0" indent="0">
              <a:spcBef>
                <a:spcPts val="0"/>
              </a:spcBef>
              <a:buNone/>
            </a:pPr>
            <a:endParaRPr lang="en-US" sz="2000" dirty="0"/>
          </a:p>
          <a:p>
            <a:pPr marL="0" indent="0">
              <a:spcBef>
                <a:spcPts val="0"/>
              </a:spcBef>
              <a:buNone/>
            </a:pPr>
            <a:endParaRPr lang="en-US" sz="2000" b="1" dirty="0" smtClean="0">
              <a:solidFill>
                <a:srgbClr val="FF0000"/>
              </a:solidFill>
            </a:endParaRPr>
          </a:p>
          <a:p>
            <a:pPr>
              <a:spcBef>
                <a:spcPts val="0"/>
              </a:spcBef>
            </a:pPr>
            <a:endParaRPr lang="en-US" sz="2000" b="1"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43674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0" indent="0" fontAlgn="base">
              <a:buNone/>
            </a:pPr>
            <a:r>
              <a:rPr lang="en-US" sz="2000" b="1" dirty="0"/>
              <a:t>3</a:t>
            </a:r>
            <a:r>
              <a:rPr lang="en-US" sz="2000" b="1" dirty="0" smtClean="0"/>
              <a:t>)</a:t>
            </a:r>
            <a:r>
              <a:rPr lang="en-US" sz="2000" b="1" dirty="0"/>
              <a:t> Quorum of </a:t>
            </a:r>
            <a:r>
              <a:rPr lang="en-US" sz="2000" b="1" dirty="0" smtClean="0"/>
              <a:t>Meetings must be maintained:</a:t>
            </a:r>
            <a:r>
              <a:rPr lang="en-US" sz="2000" b="1" dirty="0"/>
              <a:t> </a:t>
            </a:r>
            <a:endParaRPr lang="en-US" sz="2000" b="1" dirty="0" smtClean="0"/>
          </a:p>
          <a:p>
            <a:pPr fontAlgn="base"/>
            <a:r>
              <a:rPr lang="en-US" sz="2000" dirty="0" smtClean="0"/>
              <a:t> </a:t>
            </a:r>
            <a:r>
              <a:rPr lang="en-US" sz="2000" dirty="0"/>
              <a:t>Any business transacted at a meeting without a quorum is invalid</a:t>
            </a:r>
            <a:r>
              <a:rPr lang="en-US" sz="2000" dirty="0" smtClean="0"/>
              <a:t>.</a:t>
            </a:r>
          </a:p>
          <a:p>
            <a:pPr fontAlgn="base"/>
            <a:r>
              <a:rPr lang="en-US" sz="2000" dirty="0" smtClean="0"/>
              <a:t> </a:t>
            </a:r>
            <a:r>
              <a:rPr lang="en-US" sz="2000" dirty="0"/>
              <a:t>The number constituting a quorum at any company meeting is usually laid down in the Articles of Association. In the absence of any provision in the Articles, the provisions as to quorum laid down in the Companies Act, 2013 (under Sec.103) will apply. </a:t>
            </a:r>
            <a:endParaRPr lang="en-US" sz="2000" dirty="0" smtClean="0"/>
          </a:p>
          <a:p>
            <a:pPr marL="0" indent="0" fontAlgn="base">
              <a:buNone/>
            </a:pPr>
            <a:r>
              <a:rPr lang="en-US" sz="2000" b="1" dirty="0" smtClean="0"/>
              <a:t>4) </a:t>
            </a:r>
            <a:r>
              <a:rPr lang="en-US" sz="2000" b="1" dirty="0"/>
              <a:t>Chairman of a Meeting: </a:t>
            </a:r>
            <a:endParaRPr lang="en-US" sz="2000" b="1" dirty="0" smtClean="0"/>
          </a:p>
          <a:p>
            <a:pPr fontAlgn="base"/>
            <a:r>
              <a:rPr lang="en-US" sz="2000" dirty="0" smtClean="0"/>
              <a:t>A lawfully elected Chairman should conduct the affairs of a meeting.</a:t>
            </a:r>
          </a:p>
          <a:p>
            <a:pPr fontAlgn="base"/>
            <a:r>
              <a:rPr lang="en-US" sz="2000" dirty="0" smtClean="0"/>
              <a:t>He should conduct the business in the meeting as per the order of Agenda.</a:t>
            </a:r>
          </a:p>
          <a:p>
            <a:pPr fontAlgn="base"/>
            <a:r>
              <a:rPr lang="en-US" sz="2000" dirty="0" smtClean="0"/>
              <a:t>If  demanded he should hold poll amongst the members.</a:t>
            </a:r>
          </a:p>
          <a:p>
            <a:pPr marL="0" indent="0" fontAlgn="base">
              <a:buNone/>
            </a:pPr>
            <a:r>
              <a:rPr lang="en-US" sz="2000" dirty="0" smtClean="0"/>
              <a:t>5) </a:t>
            </a:r>
            <a:r>
              <a:rPr lang="en-US" sz="2000" b="1" dirty="0" smtClean="0"/>
              <a:t>Minutes of the meeting should be properly maintained :</a:t>
            </a:r>
            <a:r>
              <a:rPr lang="en-US" sz="2000" b="1" dirty="0"/>
              <a:t> </a:t>
            </a:r>
            <a:endParaRPr lang="en-US" sz="2000" b="1" dirty="0" smtClean="0"/>
          </a:p>
          <a:p>
            <a:pPr fontAlgn="base"/>
            <a:r>
              <a:rPr lang="en-US" sz="2000" dirty="0" smtClean="0"/>
              <a:t> </a:t>
            </a:r>
            <a:r>
              <a:rPr lang="en-US" sz="2000" dirty="0"/>
              <a:t>Minutes must be prepared and signed within 30 days of the conclusion of the meeting. </a:t>
            </a:r>
            <a:endParaRPr lang="en-US" sz="2000" dirty="0" smtClean="0"/>
          </a:p>
          <a:p>
            <a:pPr fontAlgn="base"/>
            <a:r>
              <a:rPr lang="en-US" sz="2000" dirty="0" smtClean="0"/>
              <a:t>The </a:t>
            </a:r>
            <a:r>
              <a:rPr lang="en-US" sz="2000" dirty="0"/>
              <a:t>minute books of meetings must be kept at the registered office of the company or at such other place as may be approved by the board.</a:t>
            </a:r>
          </a:p>
          <a:p>
            <a:pPr marL="0" indent="0" fontAlgn="base">
              <a:buNone/>
            </a:pPr>
            <a:endParaRPr lang="en-US" sz="2000" b="1" dirty="0" smtClean="0"/>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699341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a:solidFill>
            <a:srgbClr val="FFFF00"/>
          </a:solidFill>
          <a:ln>
            <a:solidFill>
              <a:schemeClr val="accent1"/>
            </a:solidFill>
          </a:ln>
        </p:spPr>
        <p:txBody>
          <a:bodyPr>
            <a:noAutofit/>
          </a:bodyPr>
          <a:lstStyle/>
          <a:p>
            <a:pPr marL="0" indent="0" fontAlgn="base">
              <a:buNone/>
            </a:pPr>
            <a:r>
              <a:rPr lang="en-US" sz="2000" b="1" dirty="0" smtClean="0"/>
              <a:t>6) Rules regarding ‘proxy’ regarding their permission to sit in a meeting, their rights to vote  etc. should be properly followed in the meeting.</a:t>
            </a:r>
          </a:p>
          <a:p>
            <a:pPr marL="0" indent="0" fontAlgn="base">
              <a:buNone/>
            </a:pPr>
            <a:r>
              <a:rPr lang="en-US" sz="2000" b="1" dirty="0" smtClean="0"/>
              <a:t>7) The submission of documents with the office of the Registrar of Companies  after the meting, if required, should be strictly complied with.</a:t>
            </a:r>
          </a:p>
          <a:p>
            <a:pPr marL="0" indent="0" fontAlgn="base">
              <a:buNone/>
            </a:pPr>
            <a:endParaRPr lang="en-US" sz="2000" b="1" dirty="0"/>
          </a:p>
          <a:p>
            <a:pPr marL="0" indent="0" fontAlgn="base">
              <a:buNone/>
            </a:pPr>
            <a:endParaRPr lang="en-US" sz="2000" b="1" dirty="0" smtClean="0"/>
          </a:p>
          <a:p>
            <a:pPr marL="0" indent="0" fontAlgn="base">
              <a:buNone/>
            </a:pPr>
            <a:endParaRPr lang="en-US" sz="2000" b="1" dirty="0"/>
          </a:p>
          <a:p>
            <a:pPr marL="0" indent="0" fontAlgn="base">
              <a:buNone/>
            </a:pPr>
            <a:endParaRPr lang="en-US" sz="2000" b="1" dirty="0" smtClean="0"/>
          </a:p>
          <a:p>
            <a:pPr marL="0" indent="0" fontAlgn="base">
              <a:buNone/>
            </a:pPr>
            <a:r>
              <a:rPr lang="en-US" sz="2000" b="1" dirty="0"/>
              <a:t>	</a:t>
            </a:r>
            <a:r>
              <a:rPr lang="en-US" sz="2000" b="1" dirty="0" smtClean="0"/>
              <a:t>		</a:t>
            </a:r>
            <a:r>
              <a:rPr lang="en-US" sz="3600" b="1" dirty="0" smtClean="0">
                <a:solidFill>
                  <a:srgbClr val="00B050"/>
                </a:solidFill>
              </a:rPr>
              <a:t>THANKS</a:t>
            </a:r>
            <a:endParaRPr lang="en-US" sz="3600" b="1" dirty="0" smtClean="0">
              <a:solidFill>
                <a:srgbClr val="00B050"/>
              </a:solidFill>
            </a:endParaRPr>
          </a:p>
        </p:txBody>
      </p:sp>
      <p:sp>
        <p:nvSpPr>
          <p:cNvPr id="4" name="Footer Placeholder 3"/>
          <p:cNvSpPr>
            <a:spLocks noGrp="1"/>
          </p:cNvSpPr>
          <p:nvPr>
            <p:ph type="ftr" sz="quarter" idx="11"/>
          </p:nvPr>
        </p:nvSpPr>
        <p:spPr/>
        <p:txBody>
          <a:bodyPr/>
          <a:lstStyle/>
          <a:p>
            <a:r>
              <a:rPr lang="en-US" smtClean="0"/>
              <a:t>@biswajitsarmah</a:t>
            </a:r>
            <a:endParaRPr lang="en-US"/>
          </a:p>
        </p:txBody>
      </p:sp>
    </p:spTree>
    <p:extLst>
      <p:ext uri="{BB962C8B-B14F-4D97-AF65-F5344CB8AC3E}">
        <p14:creationId xmlns:p14="http://schemas.microsoft.com/office/powerpoint/2010/main" val="26279325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1078</TotalTime>
  <Words>156</Words>
  <Application>Microsoft Office PowerPoint</Application>
  <PresentationFormat>On-screen Show (4:3)</PresentationFormat>
  <Paragraphs>55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Topic 4:  Requisite of a Valid Meeting: </vt:lpstr>
      <vt:lpstr>Requisite of a Valid Meeting: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173</cp:revision>
  <dcterms:created xsi:type="dcterms:W3CDTF">2020-04-22T16:46:26Z</dcterms:created>
  <dcterms:modified xsi:type="dcterms:W3CDTF">2020-05-01T16:28:59Z</dcterms:modified>
</cp:coreProperties>
</file>