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5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7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4C62-E352-4B47-8D99-DC939B50BA75}" type="datetime1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7B3A-31F7-4B24-A20D-AC45FDBAA8CC}" type="datetime1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51E4-1196-49F4-9871-2ACF9B0D0151}" type="datetime1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28C1-54BB-4F20-A2A9-25D817D0EA28}" type="datetime1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AEE1-6EBF-4763-A304-A2C0E49C6C5D}" type="datetime1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780F-5374-4CE1-AB72-E2C2ADB5FC94}" type="datetime1">
              <a:rPr lang="en-US" smtClean="0"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A129-B6A9-4B80-B00E-A4C7B823145B}" type="datetime1">
              <a:rPr lang="en-US" smtClean="0"/>
              <a:t>27-Apr-20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95A2-147C-42C0-B3EB-D4D3427CBD09}" type="datetime1">
              <a:rPr lang="en-US" smtClean="0"/>
              <a:t>27-Apr-20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B191-CC46-4094-B44D-D1B86DC22ECF}" type="datetime1">
              <a:rPr lang="en-US" smtClean="0"/>
              <a:t>27-Apr-20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89C3-C322-4CB4-A085-11F03536CC9B}" type="datetime1">
              <a:rPr lang="en-US" smtClean="0"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5DBC-DDCE-4C15-AC58-6FCEBB0BB589}" type="datetime1">
              <a:rPr lang="en-US" smtClean="0"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CE9B-24FF-4A0C-B845-39999D53A5BC}" type="datetime1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3:  Requirements of a Formal Company Meeting: (Part-I)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Class: 		B.Com.2</a:t>
            </a:r>
            <a:r>
              <a:rPr lang="en-US" baseline="30000" dirty="0" smtClean="0"/>
              <a:t>nd</a:t>
            </a:r>
            <a:r>
              <a:rPr lang="en-US" dirty="0" smtClean="0"/>
              <a:t> Semester (Honours)</a:t>
            </a:r>
          </a:p>
          <a:p>
            <a:pPr marL="514350" indent="-514350">
              <a:buNone/>
            </a:pPr>
            <a:r>
              <a:rPr lang="en-US" dirty="0" smtClean="0"/>
              <a:t>	Subject: 	Corporate Law</a:t>
            </a:r>
          </a:p>
          <a:p>
            <a:pPr marL="514350" indent="-514350">
              <a:buNone/>
            </a:pPr>
            <a:r>
              <a:rPr lang="en-US" dirty="0" smtClean="0"/>
              <a:t>	Unit: 		3 (Management)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Prepared By:  	Biswajit Sarmah</a:t>
            </a:r>
          </a:p>
          <a:p>
            <a:pPr marL="514350" indent="-514350">
              <a:buNone/>
            </a:pPr>
            <a:r>
              <a:rPr lang="en-US" sz="2400" dirty="0" smtClean="0"/>
              <a:t>				Asst. Professor, </a:t>
            </a:r>
          </a:p>
          <a:p>
            <a:pPr marL="514350" indent="-514350">
              <a:buNone/>
            </a:pPr>
            <a:r>
              <a:rPr lang="en-US" sz="2400" dirty="0" smtClean="0"/>
              <a:t>				Dept. of Commerce</a:t>
            </a:r>
          </a:p>
          <a:p>
            <a:pPr marL="514350" indent="-514350">
              <a:buNone/>
            </a:pPr>
            <a:r>
              <a:rPr lang="en-US" sz="2400" dirty="0" smtClean="0"/>
              <a:t>				Paschim Guwahati Mahavidyalaya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of a Formal Company Meeting: (Part-I)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lphaUcParenR"/>
            </a:pPr>
            <a:r>
              <a:rPr lang="en-US" sz="2000" b="1" dirty="0" smtClean="0">
                <a:solidFill>
                  <a:srgbClr val="FF0000"/>
                </a:solidFill>
              </a:rPr>
              <a:t>Quorum for a meeting: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FF0000"/>
                </a:solidFill>
              </a:rPr>
              <a:t>What is Quorum 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   </a:t>
            </a:r>
            <a:r>
              <a:rPr lang="en-US" sz="2000" dirty="0" smtClean="0"/>
              <a:t>Quorum is the minimum number of persons (members) that should be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present in a meeting  to make the proceedings of the meeting valid.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FF0000"/>
                </a:solidFill>
              </a:rPr>
              <a:t>What is the number: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     </a:t>
            </a:r>
            <a:r>
              <a:rPr lang="en-US" sz="2000" dirty="0" smtClean="0"/>
              <a:t>The minimum number to constitute Quorum  of a meeting is generally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explained  in the Article of  Association of that company. If nothing has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been mentioned  about the  Quorum in the Articles,  then Guidelines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provided in the Companies  Act  should be followed.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FF0000"/>
                </a:solidFill>
              </a:rPr>
              <a:t>Guidelines of Companies Act 2013 regarding Quorum: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    </a:t>
            </a:r>
            <a:r>
              <a:rPr lang="en-US" sz="2000" dirty="0" smtClean="0"/>
              <a:t>(</a:t>
            </a:r>
            <a:r>
              <a:rPr lang="en-US" sz="2000" dirty="0"/>
              <a:t>a) </a:t>
            </a:r>
            <a:r>
              <a:rPr lang="en-US" sz="2000" b="1" dirty="0">
                <a:solidFill>
                  <a:schemeClr val="tx2"/>
                </a:solidFill>
              </a:rPr>
              <a:t>in case of a public </a:t>
            </a:r>
            <a:r>
              <a:rPr lang="en-US" sz="2000" b="1" dirty="0" smtClean="0">
                <a:solidFill>
                  <a:schemeClr val="tx2"/>
                </a:solidFill>
              </a:rPr>
              <a:t>company: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        (</a:t>
            </a:r>
            <a:r>
              <a:rPr lang="en-US" sz="2000" dirty="0"/>
              <a:t>i</a:t>
            </a:r>
            <a:r>
              <a:rPr lang="en-US" sz="2000" dirty="0">
                <a:solidFill>
                  <a:srgbClr val="FF0000"/>
                </a:solidFill>
              </a:rPr>
              <a:t>) five members </a:t>
            </a:r>
            <a:r>
              <a:rPr lang="en-US" sz="2000" dirty="0"/>
              <a:t>personally present if the number of members as on the 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date </a:t>
            </a:r>
            <a:r>
              <a:rPr lang="en-US" sz="2000" dirty="0"/>
              <a:t>of </a:t>
            </a:r>
            <a:r>
              <a:rPr lang="en-US" sz="2000" dirty="0" smtClean="0"/>
              <a:t>meeting </a:t>
            </a:r>
            <a:r>
              <a:rPr lang="en-US" sz="2000" dirty="0"/>
              <a:t>is </a:t>
            </a:r>
            <a:r>
              <a:rPr lang="en-US" sz="2000" dirty="0">
                <a:solidFill>
                  <a:srgbClr val="FF0000"/>
                </a:solidFill>
              </a:rPr>
              <a:t>not more than one thousand</a:t>
            </a:r>
            <a:r>
              <a:rPr lang="en-US" sz="2000" dirty="0"/>
              <a:t>; </a:t>
            </a: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1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(</a:t>
            </a:r>
            <a:r>
              <a:rPr lang="en-US" dirty="0"/>
              <a:t>ii) </a:t>
            </a:r>
            <a:r>
              <a:rPr lang="en-US" dirty="0">
                <a:solidFill>
                  <a:srgbClr val="00B050"/>
                </a:solidFill>
              </a:rPr>
              <a:t>fifteen members </a:t>
            </a:r>
            <a:r>
              <a:rPr lang="en-US" dirty="0"/>
              <a:t>personally present if the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number </a:t>
            </a:r>
            <a:r>
              <a:rPr lang="en-US" dirty="0"/>
              <a:t>of members as on the date of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meeting </a:t>
            </a:r>
            <a:r>
              <a:rPr lang="en-US" dirty="0"/>
              <a:t>is </a:t>
            </a:r>
            <a:r>
              <a:rPr lang="en-US" dirty="0">
                <a:solidFill>
                  <a:srgbClr val="00B050"/>
                </a:solidFill>
              </a:rPr>
              <a:t>more than one thousand but up to 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    five </a:t>
            </a:r>
            <a:r>
              <a:rPr lang="en-US" dirty="0">
                <a:solidFill>
                  <a:srgbClr val="00B050"/>
                </a:solidFill>
              </a:rPr>
              <a:t>thousand; 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 (</a:t>
            </a:r>
            <a:r>
              <a:rPr lang="en-US" dirty="0"/>
              <a:t>iii) </a:t>
            </a:r>
            <a:r>
              <a:rPr lang="en-US" dirty="0">
                <a:solidFill>
                  <a:srgbClr val="00B050"/>
                </a:solidFill>
              </a:rPr>
              <a:t>thirty members </a:t>
            </a:r>
            <a:r>
              <a:rPr lang="en-US" dirty="0"/>
              <a:t>personally present if the 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number </a:t>
            </a:r>
            <a:r>
              <a:rPr lang="en-US" dirty="0"/>
              <a:t>of members as on the date of the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meeting </a:t>
            </a:r>
            <a:r>
              <a:rPr lang="en-US" dirty="0">
                <a:solidFill>
                  <a:srgbClr val="00B050"/>
                </a:solidFill>
              </a:rPr>
              <a:t>exceeds five thousand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(b) in the case of a </a:t>
            </a:r>
            <a:r>
              <a:rPr lang="en-US" dirty="0">
                <a:solidFill>
                  <a:srgbClr val="0070C0"/>
                </a:solidFill>
              </a:rPr>
              <a:t>private </a:t>
            </a:r>
            <a:r>
              <a:rPr lang="en-US" dirty="0" smtClean="0">
                <a:solidFill>
                  <a:srgbClr val="0070C0"/>
                </a:solidFill>
              </a:rPr>
              <a:t>company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US" dirty="0" smtClean="0">
                <a:solidFill>
                  <a:srgbClr val="00B050"/>
                </a:solidFill>
              </a:rPr>
              <a:t>two </a:t>
            </a:r>
            <a:r>
              <a:rPr lang="en-US" dirty="0">
                <a:solidFill>
                  <a:srgbClr val="00B050"/>
                </a:solidFill>
              </a:rPr>
              <a:t>members </a:t>
            </a:r>
            <a:r>
              <a:rPr lang="en-US" dirty="0"/>
              <a:t>personally present, shall be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the </a:t>
            </a:r>
            <a:r>
              <a:rPr lang="en-US" dirty="0"/>
              <a:t>quorum for a meeting of the company. 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59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If Quorum is not present :</a:t>
            </a:r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the quorum is not present </a:t>
            </a:r>
            <a:r>
              <a:rPr lang="en-US" dirty="0">
                <a:solidFill>
                  <a:srgbClr val="0070C0"/>
                </a:solidFill>
              </a:rPr>
              <a:t>within half-an-hour </a:t>
            </a:r>
            <a:r>
              <a:rPr lang="en-US" dirty="0"/>
              <a:t>from the </a:t>
            </a:r>
            <a:r>
              <a:rPr lang="en-US" dirty="0" smtClean="0"/>
              <a:t>declared time for </a:t>
            </a:r>
            <a:r>
              <a:rPr lang="en-US" dirty="0"/>
              <a:t>holding a meeting of the company— 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</a:t>
            </a:r>
            <a:r>
              <a:rPr lang="en-US" dirty="0"/>
              <a:t>meeting shall stand adjourned </a:t>
            </a:r>
            <a:r>
              <a:rPr lang="en-US" dirty="0" smtClean="0"/>
              <a:t>(postponed) to </a:t>
            </a:r>
            <a:r>
              <a:rPr lang="en-US" dirty="0"/>
              <a:t>the same day in the </a:t>
            </a:r>
            <a:r>
              <a:rPr lang="en-US" dirty="0">
                <a:solidFill>
                  <a:srgbClr val="00B050"/>
                </a:solidFill>
              </a:rPr>
              <a:t>next week </a:t>
            </a:r>
            <a:r>
              <a:rPr lang="en-US" dirty="0"/>
              <a:t>at the </a:t>
            </a:r>
            <a:r>
              <a:rPr lang="en-US" dirty="0">
                <a:solidFill>
                  <a:srgbClr val="00B050"/>
                </a:solidFill>
              </a:rPr>
              <a:t>same time and place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or </a:t>
            </a:r>
            <a:r>
              <a:rPr lang="en-US" dirty="0"/>
              <a:t>to such other date and such other time and place as the </a:t>
            </a:r>
            <a:r>
              <a:rPr lang="en-US" dirty="0">
                <a:solidFill>
                  <a:srgbClr val="00B050"/>
                </a:solidFill>
              </a:rPr>
              <a:t>Board </a:t>
            </a:r>
            <a:r>
              <a:rPr lang="en-US" dirty="0" smtClean="0">
                <a:solidFill>
                  <a:srgbClr val="00B050"/>
                </a:solidFill>
              </a:rPr>
              <a:t>may determine</a:t>
            </a:r>
            <a:r>
              <a:rPr lang="en-US" dirty="0" smtClean="0"/>
              <a:t>.</a:t>
            </a:r>
          </a:p>
          <a:p>
            <a:r>
              <a:rPr lang="en-US" dirty="0"/>
              <a:t>If </a:t>
            </a:r>
            <a:r>
              <a:rPr lang="en-US" dirty="0">
                <a:solidFill>
                  <a:srgbClr val="00B050"/>
                </a:solidFill>
              </a:rPr>
              <a:t>at the adjourned meeting </a:t>
            </a:r>
            <a:r>
              <a:rPr lang="en-US" dirty="0"/>
              <a:t>also, a quorum is not present within half-an-hour from the time appointed for holding meeting, </a:t>
            </a:r>
            <a:r>
              <a:rPr lang="en-US" dirty="0">
                <a:solidFill>
                  <a:srgbClr val="00B050"/>
                </a:solidFill>
              </a:rPr>
              <a:t>the members present shall be the quorum. 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2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Chairman </a:t>
            </a:r>
            <a:r>
              <a:rPr lang="en-US" dirty="0" smtClean="0">
                <a:solidFill>
                  <a:srgbClr val="FF0000"/>
                </a:solidFill>
              </a:rPr>
              <a:t>of a meeting:</a:t>
            </a:r>
          </a:p>
          <a:p>
            <a:pPr marL="0" indent="0">
              <a:buNone/>
            </a:pPr>
            <a:r>
              <a:rPr lang="en-US" dirty="0"/>
              <a:t>A </a:t>
            </a:r>
            <a:r>
              <a:rPr lang="en-US" b="1" dirty="0"/>
              <a:t>chairman</a:t>
            </a:r>
            <a:r>
              <a:rPr lang="en-US" dirty="0"/>
              <a:t> is </a:t>
            </a:r>
            <a:r>
              <a:rPr lang="en-US" dirty="0" smtClean="0"/>
              <a:t>the person who preside over a meeting. The chairman is </a:t>
            </a:r>
            <a:r>
              <a:rPr lang="en-US" dirty="0"/>
              <a:t>elected by </a:t>
            </a:r>
            <a:r>
              <a:rPr lang="en-US" dirty="0" smtClean="0"/>
              <a:t>board </a:t>
            </a:r>
            <a:r>
              <a:rPr lang="en-US" dirty="0"/>
              <a:t>of </a:t>
            </a:r>
            <a:r>
              <a:rPr lang="en-US" dirty="0" smtClean="0"/>
              <a:t>directors of the company </a:t>
            </a:r>
            <a:r>
              <a:rPr lang="en-US" dirty="0"/>
              <a:t>who is responsible for </a:t>
            </a:r>
            <a:r>
              <a:rPr lang="en-US" dirty="0" smtClean="0"/>
              <a:t>conducting the meeting as per law. </a:t>
            </a:r>
            <a:r>
              <a:rPr lang="en-US" dirty="0"/>
              <a:t>A </a:t>
            </a:r>
            <a:r>
              <a:rPr lang="en-US" b="1" dirty="0"/>
              <a:t>chairman</a:t>
            </a:r>
            <a:r>
              <a:rPr lang="en-US" dirty="0"/>
              <a:t> often sets the </a:t>
            </a:r>
            <a:r>
              <a:rPr lang="en-US" dirty="0" smtClean="0"/>
              <a:t>agenda for the meeting with the help of Company Secretary.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Selection of Chairman:</a:t>
            </a:r>
          </a:p>
          <a:p>
            <a:r>
              <a:rPr lang="en-US" dirty="0" smtClean="0"/>
              <a:t>(</a:t>
            </a:r>
            <a:r>
              <a:rPr lang="en-US" dirty="0"/>
              <a:t>1) Unless the articles of the company otherwise provide, the </a:t>
            </a:r>
            <a:r>
              <a:rPr lang="en-US" dirty="0">
                <a:solidFill>
                  <a:srgbClr val="00B050"/>
                </a:solidFill>
              </a:rPr>
              <a:t>members personally present </a:t>
            </a:r>
            <a:r>
              <a:rPr lang="en-US" dirty="0"/>
              <a:t>at the meeting shall elect one of themselves to be the Chairman thereof </a:t>
            </a:r>
            <a:r>
              <a:rPr lang="en-US" dirty="0">
                <a:solidFill>
                  <a:srgbClr val="00B050"/>
                </a:solidFill>
              </a:rPr>
              <a:t>on a show of hands.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(</a:t>
            </a:r>
            <a:r>
              <a:rPr lang="en-US" dirty="0"/>
              <a:t>2) If a poll is demanded on the election of the Chairman, it shall be taken forthwith in accordance with the provisions of this Act and the Chairman elected on a show of hands </a:t>
            </a:r>
            <a:r>
              <a:rPr lang="en-US" dirty="0" smtClean="0"/>
              <a:t>shall </a:t>
            </a:r>
            <a:r>
              <a:rPr lang="en-US" dirty="0"/>
              <a:t>continue to be the Chairman of the meeting until some other person is elected as Chairman as a result of the poll, and such other person shall be the Chairman for the rest of the meeting. 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05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b="1" dirty="0" smtClean="0">
                <a:solidFill>
                  <a:srgbClr val="FF0000"/>
                </a:solidFill>
              </a:rPr>
              <a:t>Duties of a Chairman:</a:t>
            </a:r>
          </a:p>
          <a:p>
            <a:pPr marL="0" indent="0" fontAlgn="base">
              <a:buNone/>
            </a:pPr>
            <a:r>
              <a:rPr lang="en-US" b="1" dirty="0" smtClean="0"/>
              <a:t>Duty </a:t>
            </a:r>
            <a:r>
              <a:rPr lang="en-US" b="1" dirty="0"/>
              <a:t># 1. </a:t>
            </a:r>
            <a:r>
              <a:rPr lang="en-US" b="1" dirty="0" smtClean="0"/>
              <a:t>To see that the Meeting </a:t>
            </a:r>
            <a:r>
              <a:rPr lang="en-US" b="1" dirty="0"/>
              <a:t>is in Order:</a:t>
            </a:r>
          </a:p>
          <a:p>
            <a:pPr fontAlgn="base"/>
            <a:r>
              <a:rPr lang="en-US" dirty="0" smtClean="0"/>
              <a:t>(</a:t>
            </a:r>
            <a:r>
              <a:rPr lang="en-US" dirty="0"/>
              <a:t>a) That a proper notice has been sent to all the persons entitled to receive a notice.</a:t>
            </a:r>
          </a:p>
          <a:p>
            <a:pPr fontAlgn="base"/>
            <a:r>
              <a:rPr lang="en-US" dirty="0"/>
              <a:t>(b) That only those persons who are entitled are present at the </a:t>
            </a:r>
            <a:r>
              <a:rPr lang="en-US" dirty="0" smtClean="0"/>
              <a:t>meeting.</a:t>
            </a:r>
            <a:endParaRPr lang="en-US" dirty="0"/>
          </a:p>
          <a:p>
            <a:pPr fontAlgn="base"/>
            <a:r>
              <a:rPr lang="en-US" dirty="0"/>
              <a:t>(c) </a:t>
            </a:r>
            <a:r>
              <a:rPr lang="en-US" dirty="0" smtClean="0"/>
              <a:t>That </a:t>
            </a:r>
            <a:r>
              <a:rPr lang="en-US" dirty="0"/>
              <a:t>the quorum of members is </a:t>
            </a:r>
            <a:r>
              <a:rPr lang="en-US" dirty="0" smtClean="0"/>
              <a:t>present before the got started.</a:t>
            </a:r>
            <a:endParaRPr lang="en-US" dirty="0"/>
          </a:p>
          <a:p>
            <a:pPr fontAlgn="base"/>
            <a:r>
              <a:rPr lang="en-US" dirty="0"/>
              <a:t>(e) If </a:t>
            </a:r>
            <a:r>
              <a:rPr lang="en-US" dirty="0" smtClean="0"/>
              <a:t>quorum </a:t>
            </a:r>
            <a:r>
              <a:rPr lang="en-US" dirty="0"/>
              <a:t>is not present within half an hour </a:t>
            </a:r>
            <a:r>
              <a:rPr lang="en-US" dirty="0" smtClean="0"/>
              <a:t>of the notified time of beginning of the meeting, then </a:t>
            </a:r>
            <a:r>
              <a:rPr lang="en-US" dirty="0"/>
              <a:t>the chairman </a:t>
            </a:r>
            <a:r>
              <a:rPr lang="en-US" dirty="0" smtClean="0"/>
              <a:t>must adjourn the meeting as par rule.</a:t>
            </a:r>
            <a:endParaRPr lang="en-US" dirty="0"/>
          </a:p>
          <a:p>
            <a:pPr marL="0" indent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biswajitsarmah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065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Duty # 2. </a:t>
            </a:r>
            <a:r>
              <a:rPr lang="en-US" b="1" dirty="0" smtClean="0"/>
              <a:t>To see that the  proceedings are conducted according </a:t>
            </a:r>
            <a:r>
              <a:rPr lang="en-US" b="1" dirty="0"/>
              <a:t>to Rules:</a:t>
            </a:r>
          </a:p>
          <a:p>
            <a:r>
              <a:rPr lang="en-US" dirty="0"/>
              <a:t>It is the duty of the chairman to see that the proceedings are carried on strictly according to the rules</a:t>
            </a:r>
            <a:r>
              <a:rPr lang="en-US" dirty="0" smtClean="0"/>
              <a:t>.</a:t>
            </a:r>
          </a:p>
          <a:p>
            <a:pPr marL="0" indent="0" fontAlgn="base">
              <a:buNone/>
            </a:pPr>
            <a:r>
              <a:rPr lang="en-US" b="1" dirty="0"/>
              <a:t>Duty # 3. Agenda is Followed:</a:t>
            </a:r>
          </a:p>
          <a:p>
            <a:pPr fontAlgn="base"/>
            <a:r>
              <a:rPr lang="en-US" dirty="0"/>
              <a:t>The chairman shall see that the busi­ness at a meeting is conducted in the order </a:t>
            </a:r>
            <a:r>
              <a:rPr lang="en-US" dirty="0" smtClean="0"/>
              <a:t>of </a:t>
            </a:r>
            <a:r>
              <a:rPr lang="en-US" dirty="0"/>
              <a:t>given </a:t>
            </a:r>
            <a:r>
              <a:rPr lang="en-US" dirty="0" smtClean="0"/>
              <a:t>agenda</a:t>
            </a:r>
            <a:r>
              <a:rPr lang="en-US" dirty="0"/>
              <a:t>. He </a:t>
            </a:r>
            <a:r>
              <a:rPr lang="en-US" dirty="0" smtClean="0"/>
              <a:t>can change </a:t>
            </a:r>
            <a:r>
              <a:rPr lang="en-US" dirty="0"/>
              <a:t>the order with the consent of the </a:t>
            </a:r>
            <a:r>
              <a:rPr lang="en-US" dirty="0" smtClean="0"/>
              <a:t>members. </a:t>
            </a:r>
            <a:r>
              <a:rPr lang="en-US" dirty="0"/>
              <a:t>When he finds that some important item is placed at the bottom of the agenda which needs discussion on the day </a:t>
            </a:r>
            <a:r>
              <a:rPr lang="en-US" dirty="0" smtClean="0"/>
              <a:t>he may changes </a:t>
            </a:r>
            <a:r>
              <a:rPr lang="en-US" dirty="0"/>
              <a:t>the </a:t>
            </a:r>
            <a:r>
              <a:rPr lang="en-US" dirty="0" smtClean="0"/>
              <a:t>order of that agenda.</a:t>
            </a:r>
            <a:endParaRPr lang="en-US" dirty="0"/>
          </a:p>
          <a:p>
            <a:pPr marL="0" indent="0" fontAlgn="base">
              <a:buNone/>
            </a:pPr>
            <a:r>
              <a:rPr lang="en-US" b="1" dirty="0"/>
              <a:t>Duty # 4. Within the Scope of the Meeting:</a:t>
            </a:r>
          </a:p>
          <a:p>
            <a:pPr fontAlgn="base"/>
            <a:r>
              <a:rPr lang="en-US" dirty="0"/>
              <a:t>It is his duty to see that the participants do not </a:t>
            </a:r>
            <a:r>
              <a:rPr lang="en-US" dirty="0" smtClean="0"/>
              <a:t>discuss any matter </a:t>
            </a:r>
            <a:r>
              <a:rPr lang="en-US" dirty="0"/>
              <a:t>which is not within the scope of the meeting.</a:t>
            </a:r>
          </a:p>
          <a:p>
            <a:pPr marL="0" indent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6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b="1" dirty="0" smtClean="0"/>
              <a:t>Duty </a:t>
            </a:r>
            <a:r>
              <a:rPr lang="en-US" b="1" dirty="0"/>
              <a:t># </a:t>
            </a:r>
            <a:r>
              <a:rPr lang="en-US" b="1" dirty="0" smtClean="0"/>
              <a:t>5.</a:t>
            </a:r>
            <a:r>
              <a:rPr lang="en-US" b="1" dirty="0"/>
              <a:t> Maintenance of </a:t>
            </a:r>
            <a:r>
              <a:rPr lang="en-US" b="1" dirty="0" smtClean="0"/>
              <a:t>Order and Discipline:</a:t>
            </a:r>
            <a:endParaRPr lang="en-US" b="1" dirty="0"/>
          </a:p>
          <a:p>
            <a:r>
              <a:rPr lang="en-US" dirty="0" smtClean="0"/>
              <a:t>The </a:t>
            </a:r>
            <a:r>
              <a:rPr lang="en-US" dirty="0"/>
              <a:t>chairman has </a:t>
            </a:r>
            <a:r>
              <a:rPr lang="en-US" dirty="0" smtClean="0"/>
              <a:t>the power </a:t>
            </a:r>
            <a:r>
              <a:rPr lang="en-US" dirty="0" smtClean="0"/>
              <a:t>to </a:t>
            </a:r>
            <a:r>
              <a:rPr lang="en-US" dirty="0"/>
              <a:t>take steps to maintain order, discipline and </a:t>
            </a:r>
            <a:r>
              <a:rPr lang="en-US" dirty="0" smtClean="0"/>
              <a:t>decorum </a:t>
            </a:r>
            <a:r>
              <a:rPr lang="en-US" dirty="0"/>
              <a:t>at the meeting</a:t>
            </a:r>
            <a:r>
              <a:rPr lang="en-US" dirty="0" smtClean="0"/>
              <a:t>.</a:t>
            </a:r>
          </a:p>
          <a:p>
            <a:pPr marL="0" indent="0" fontAlgn="base">
              <a:buNone/>
            </a:pPr>
            <a:r>
              <a:rPr lang="en-US" b="1" dirty="0"/>
              <a:t>Duty # </a:t>
            </a:r>
            <a:r>
              <a:rPr lang="en-US" b="1" dirty="0" smtClean="0"/>
              <a:t>6.</a:t>
            </a:r>
            <a:r>
              <a:rPr lang="en-US" b="1" dirty="0"/>
              <a:t> Accurate Voting:</a:t>
            </a:r>
          </a:p>
          <a:p>
            <a:pPr fontAlgn="base"/>
            <a:r>
              <a:rPr lang="en-US" dirty="0"/>
              <a:t>Another major duty of the chairman is to see that </a:t>
            </a:r>
            <a:r>
              <a:rPr lang="en-US" dirty="0" smtClean="0"/>
              <a:t>voting on </a:t>
            </a:r>
            <a:r>
              <a:rPr lang="en-US" dirty="0" smtClean="0"/>
              <a:t>different motions in the meeting is held in a democratic manner.</a:t>
            </a:r>
            <a:r>
              <a:rPr lang="en-US" dirty="0" smtClean="0"/>
              <a:t> </a:t>
            </a:r>
            <a:r>
              <a:rPr lang="en-US" dirty="0"/>
              <a:t>It means that voting is conducted </a:t>
            </a:r>
            <a:r>
              <a:rPr lang="en-US" dirty="0" smtClean="0"/>
              <a:t>whenever required and </a:t>
            </a:r>
            <a:r>
              <a:rPr lang="en-US" dirty="0"/>
              <a:t>the results are declared accor­dingly</a:t>
            </a:r>
            <a:r>
              <a:rPr lang="en-US" dirty="0" smtClean="0"/>
              <a:t>. </a:t>
            </a:r>
            <a:r>
              <a:rPr lang="en-US" dirty="0"/>
              <a:t>He has to ask the secretary to arrange poll when it is demanded. </a:t>
            </a:r>
            <a:endParaRPr lang="en-US" dirty="0" smtClean="0"/>
          </a:p>
          <a:p>
            <a:pPr marL="0" indent="0" fontAlgn="base">
              <a:buNone/>
            </a:pPr>
            <a:r>
              <a:rPr lang="en-US" b="1" dirty="0" smtClean="0"/>
              <a:t>Duty </a:t>
            </a:r>
            <a:r>
              <a:rPr lang="en-US" b="1" dirty="0"/>
              <a:t># </a:t>
            </a:r>
            <a:r>
              <a:rPr lang="en-US" b="1" dirty="0" smtClean="0"/>
              <a:t>7.</a:t>
            </a:r>
            <a:r>
              <a:rPr lang="en-US" b="1" dirty="0"/>
              <a:t> Minutes are </a:t>
            </a:r>
            <a:r>
              <a:rPr lang="en-US" b="1" dirty="0" smtClean="0"/>
              <a:t>properly kept</a:t>
            </a:r>
            <a:r>
              <a:rPr lang="en-US" b="1" dirty="0"/>
              <a:t>:</a:t>
            </a:r>
          </a:p>
          <a:p>
            <a:pPr fontAlgn="base"/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chairman shall see that the secretary takes necessary notes at a meeting so that minutes can be subsequently prepared. </a:t>
            </a:r>
            <a:r>
              <a:rPr lang="en-US" dirty="0"/>
              <a:t>It is the duty of the chairman to con­firm the minutes, by putting his signature, prepared by the secretary after the meeting is over. </a:t>
            </a:r>
            <a:endParaRPr lang="en-US" dirty="0" smtClean="0"/>
          </a:p>
          <a:p>
            <a:pPr marL="0" indent="0" fontAlgn="base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9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dirty="0" smtClean="0">
                <a:solidFill>
                  <a:srgbClr val="FF0000"/>
                </a:solidFill>
              </a:rPr>
              <a:t>Topic will continue in the next presentation (Part-II)</a:t>
            </a:r>
          </a:p>
          <a:p>
            <a:pPr marL="0" indent="0" fontAlgn="base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 fontAlgn="base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marL="0" indent="0" fontAlgn="base">
              <a:buNone/>
            </a:pPr>
            <a:r>
              <a:rPr lang="en-US" dirty="0" smtClean="0">
                <a:solidFill>
                  <a:srgbClr val="00B050"/>
                </a:solidFill>
              </a:rPr>
              <a:t>			     THANKS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553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488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Topic 3:  Requirements of a Formal Company Meeting: (Part-I)</vt:lpstr>
      <vt:lpstr>Requirements of a Formal Company Meeting: (Part-I)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115</cp:revision>
  <dcterms:created xsi:type="dcterms:W3CDTF">2020-04-22T16:46:26Z</dcterms:created>
  <dcterms:modified xsi:type="dcterms:W3CDTF">2020-04-27T14:25:59Z</dcterms:modified>
</cp:coreProperties>
</file>