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62" r:id="rId2"/>
    <p:sldId id="266" r:id="rId3"/>
    <p:sldId id="274" r:id="rId4"/>
    <p:sldId id="275" r:id="rId5"/>
    <p:sldId id="273" r:id="rId6"/>
    <p:sldId id="277" r:id="rId7"/>
    <p:sldId id="278" r:id="rId8"/>
    <p:sldId id="276"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07" autoAdjust="0"/>
  </p:normalViewPr>
  <p:slideViewPr>
    <p:cSldViewPr>
      <p:cViewPr varScale="1">
        <p:scale>
          <a:sx n="81" d="100"/>
          <a:sy n="81" d="100"/>
        </p:scale>
        <p:origin x="-1056" y="-96"/>
      </p:cViewPr>
      <p:guideLst>
        <p:guide orient="horz" pos="2160"/>
        <p:guide pos="2880"/>
      </p:guideLst>
    </p:cSldViewPr>
  </p:slideViewPr>
  <p:outlineViewPr>
    <p:cViewPr>
      <p:scale>
        <a:sx n="33" d="100"/>
        <a:sy n="33" d="100"/>
      </p:scale>
      <p:origin x="42" y="5574"/>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4157D08-9849-41D9-B130-FA8FEE1952EE}" type="datetimeFigureOut">
              <a:rPr lang="en-US" smtClean="0"/>
              <a:pPr/>
              <a:t>29-Apr-20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61F1DE5-A984-472B-84C0-69818980888B}" type="slidenum">
              <a:rPr lang="en-US" smtClean="0"/>
              <a:pPr/>
              <a:t>‹#›</a:t>
            </a:fld>
            <a:endParaRPr lang="en-US"/>
          </a:p>
        </p:txBody>
      </p:sp>
    </p:spTree>
    <p:extLst>
      <p:ext uri="{BB962C8B-B14F-4D97-AF65-F5344CB8AC3E}">
        <p14:creationId xmlns:p14="http://schemas.microsoft.com/office/powerpoint/2010/main" val="21807787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5304C62-E352-4B47-8D99-DC939B50BA75}" type="datetime1">
              <a:rPr lang="en-US" smtClean="0"/>
              <a:t>29-Apr-20</a:t>
            </a:fld>
            <a:endParaRPr lang="en-US"/>
          </a:p>
        </p:txBody>
      </p:sp>
      <p:sp>
        <p:nvSpPr>
          <p:cNvPr id="5" name="Footer Placeholder 4"/>
          <p:cNvSpPr>
            <a:spLocks noGrp="1"/>
          </p:cNvSpPr>
          <p:nvPr>
            <p:ph type="ftr" sz="quarter" idx="11"/>
          </p:nvPr>
        </p:nvSpPr>
        <p:spPr/>
        <p:txBody>
          <a:bodyPr/>
          <a:lstStyle/>
          <a:p>
            <a:r>
              <a:rPr lang="en-US" smtClean="0"/>
              <a:t>@biswajitsarmah</a:t>
            </a:r>
            <a:endParaRPr lang="en-US"/>
          </a:p>
        </p:txBody>
      </p:sp>
      <p:sp>
        <p:nvSpPr>
          <p:cNvPr id="6" name="Slide Number Placeholder 5"/>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49C7B3A-31F7-4B24-A20D-AC45FDBAA8CC}" type="datetime1">
              <a:rPr lang="en-US" smtClean="0"/>
              <a:t>29-Apr-20</a:t>
            </a:fld>
            <a:endParaRPr lang="en-US"/>
          </a:p>
        </p:txBody>
      </p:sp>
      <p:sp>
        <p:nvSpPr>
          <p:cNvPr id="5" name="Footer Placeholder 4"/>
          <p:cNvSpPr>
            <a:spLocks noGrp="1"/>
          </p:cNvSpPr>
          <p:nvPr>
            <p:ph type="ftr" sz="quarter" idx="11"/>
          </p:nvPr>
        </p:nvSpPr>
        <p:spPr/>
        <p:txBody>
          <a:bodyPr/>
          <a:lstStyle/>
          <a:p>
            <a:r>
              <a:rPr lang="en-US" smtClean="0"/>
              <a:t>@biswajitsarmah</a:t>
            </a:r>
            <a:endParaRPr lang="en-US"/>
          </a:p>
        </p:txBody>
      </p:sp>
      <p:sp>
        <p:nvSpPr>
          <p:cNvPr id="6" name="Slide Number Placeholder 5"/>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FDE51E4-1196-49F4-9871-2ACF9B0D0151}" type="datetime1">
              <a:rPr lang="en-US" smtClean="0"/>
              <a:t>29-Apr-20</a:t>
            </a:fld>
            <a:endParaRPr lang="en-US"/>
          </a:p>
        </p:txBody>
      </p:sp>
      <p:sp>
        <p:nvSpPr>
          <p:cNvPr id="5" name="Footer Placeholder 4"/>
          <p:cNvSpPr>
            <a:spLocks noGrp="1"/>
          </p:cNvSpPr>
          <p:nvPr>
            <p:ph type="ftr" sz="quarter" idx="11"/>
          </p:nvPr>
        </p:nvSpPr>
        <p:spPr/>
        <p:txBody>
          <a:bodyPr/>
          <a:lstStyle/>
          <a:p>
            <a:r>
              <a:rPr lang="en-US" smtClean="0"/>
              <a:t>@biswajitsarmah</a:t>
            </a:r>
            <a:endParaRPr lang="en-US"/>
          </a:p>
        </p:txBody>
      </p:sp>
      <p:sp>
        <p:nvSpPr>
          <p:cNvPr id="6" name="Slide Number Placeholder 5"/>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B1728C1-54BB-4F20-A2A9-25D817D0EA28}" type="datetime1">
              <a:rPr lang="en-US" smtClean="0"/>
              <a:t>29-Apr-20</a:t>
            </a:fld>
            <a:endParaRPr lang="en-US"/>
          </a:p>
        </p:txBody>
      </p:sp>
      <p:sp>
        <p:nvSpPr>
          <p:cNvPr id="5" name="Footer Placeholder 4"/>
          <p:cNvSpPr>
            <a:spLocks noGrp="1"/>
          </p:cNvSpPr>
          <p:nvPr>
            <p:ph type="ftr" sz="quarter" idx="11"/>
          </p:nvPr>
        </p:nvSpPr>
        <p:spPr/>
        <p:txBody>
          <a:bodyPr/>
          <a:lstStyle/>
          <a:p>
            <a:r>
              <a:rPr lang="en-US" smtClean="0"/>
              <a:t>@biswajitsarmah</a:t>
            </a:r>
            <a:endParaRPr lang="en-US"/>
          </a:p>
        </p:txBody>
      </p:sp>
      <p:sp>
        <p:nvSpPr>
          <p:cNvPr id="6" name="Slide Number Placeholder 5"/>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95FAEE1-6EBF-4763-A304-A2C0E49C6C5D}" type="datetime1">
              <a:rPr lang="en-US" smtClean="0"/>
              <a:t>29-Apr-20</a:t>
            </a:fld>
            <a:endParaRPr lang="en-US"/>
          </a:p>
        </p:txBody>
      </p:sp>
      <p:sp>
        <p:nvSpPr>
          <p:cNvPr id="5" name="Footer Placeholder 4"/>
          <p:cNvSpPr>
            <a:spLocks noGrp="1"/>
          </p:cNvSpPr>
          <p:nvPr>
            <p:ph type="ftr" sz="quarter" idx="11"/>
          </p:nvPr>
        </p:nvSpPr>
        <p:spPr/>
        <p:txBody>
          <a:bodyPr/>
          <a:lstStyle/>
          <a:p>
            <a:r>
              <a:rPr lang="en-US" smtClean="0"/>
              <a:t>@biswajitsarmah</a:t>
            </a:r>
            <a:endParaRPr lang="en-US"/>
          </a:p>
        </p:txBody>
      </p:sp>
      <p:sp>
        <p:nvSpPr>
          <p:cNvPr id="6" name="Slide Number Placeholder 5"/>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B7F780F-5374-4CE1-AB72-E2C2ADB5FC94}" type="datetime1">
              <a:rPr lang="en-US" smtClean="0"/>
              <a:t>29-Apr-20</a:t>
            </a:fld>
            <a:endParaRPr lang="en-US"/>
          </a:p>
        </p:txBody>
      </p:sp>
      <p:sp>
        <p:nvSpPr>
          <p:cNvPr id="6" name="Footer Placeholder 5"/>
          <p:cNvSpPr>
            <a:spLocks noGrp="1"/>
          </p:cNvSpPr>
          <p:nvPr>
            <p:ph type="ftr" sz="quarter" idx="11"/>
          </p:nvPr>
        </p:nvSpPr>
        <p:spPr/>
        <p:txBody>
          <a:bodyPr/>
          <a:lstStyle/>
          <a:p>
            <a:r>
              <a:rPr lang="en-US" smtClean="0"/>
              <a:t>@biswajitsarmah</a:t>
            </a:r>
            <a:endParaRPr lang="en-US"/>
          </a:p>
        </p:txBody>
      </p:sp>
      <p:sp>
        <p:nvSpPr>
          <p:cNvPr id="7" name="Slide Number Placeholder 6"/>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734A129-B6A9-4B80-B00E-A4C7B823145B}" type="datetime1">
              <a:rPr lang="en-US" smtClean="0"/>
              <a:t>29-Apr-20</a:t>
            </a:fld>
            <a:endParaRPr lang="en-US"/>
          </a:p>
        </p:txBody>
      </p:sp>
      <p:sp>
        <p:nvSpPr>
          <p:cNvPr id="8" name="Footer Placeholder 7"/>
          <p:cNvSpPr>
            <a:spLocks noGrp="1"/>
          </p:cNvSpPr>
          <p:nvPr>
            <p:ph type="ftr" sz="quarter" idx="11"/>
          </p:nvPr>
        </p:nvSpPr>
        <p:spPr/>
        <p:txBody>
          <a:bodyPr/>
          <a:lstStyle/>
          <a:p>
            <a:r>
              <a:rPr lang="en-US" smtClean="0"/>
              <a:t>@biswajitsarmah</a:t>
            </a:r>
            <a:endParaRPr lang="en-US"/>
          </a:p>
        </p:txBody>
      </p:sp>
      <p:sp>
        <p:nvSpPr>
          <p:cNvPr id="9" name="Slide Number Placeholder 8"/>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6CD95A2-147C-42C0-B3EB-D4D3427CBD09}" type="datetime1">
              <a:rPr lang="en-US" smtClean="0"/>
              <a:t>29-Apr-20</a:t>
            </a:fld>
            <a:endParaRPr lang="en-US"/>
          </a:p>
        </p:txBody>
      </p:sp>
      <p:sp>
        <p:nvSpPr>
          <p:cNvPr id="4" name="Footer Placeholder 3"/>
          <p:cNvSpPr>
            <a:spLocks noGrp="1"/>
          </p:cNvSpPr>
          <p:nvPr>
            <p:ph type="ftr" sz="quarter" idx="11"/>
          </p:nvPr>
        </p:nvSpPr>
        <p:spPr/>
        <p:txBody>
          <a:bodyPr/>
          <a:lstStyle/>
          <a:p>
            <a:r>
              <a:rPr lang="en-US" smtClean="0"/>
              <a:t>@biswajitsarmah</a:t>
            </a:r>
            <a:endParaRPr lang="en-US"/>
          </a:p>
        </p:txBody>
      </p:sp>
      <p:sp>
        <p:nvSpPr>
          <p:cNvPr id="5" name="Slide Number Placeholder 4"/>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44B191-CC46-4094-B44D-D1B86DC22ECF}" type="datetime1">
              <a:rPr lang="en-US" smtClean="0"/>
              <a:t>29-Apr-20</a:t>
            </a:fld>
            <a:endParaRPr lang="en-US"/>
          </a:p>
        </p:txBody>
      </p:sp>
      <p:sp>
        <p:nvSpPr>
          <p:cNvPr id="3" name="Footer Placeholder 2"/>
          <p:cNvSpPr>
            <a:spLocks noGrp="1"/>
          </p:cNvSpPr>
          <p:nvPr>
            <p:ph type="ftr" sz="quarter" idx="11"/>
          </p:nvPr>
        </p:nvSpPr>
        <p:spPr/>
        <p:txBody>
          <a:bodyPr/>
          <a:lstStyle/>
          <a:p>
            <a:r>
              <a:rPr lang="en-US" smtClean="0"/>
              <a:t>@biswajitsarmah</a:t>
            </a:r>
            <a:endParaRPr lang="en-US"/>
          </a:p>
        </p:txBody>
      </p:sp>
      <p:sp>
        <p:nvSpPr>
          <p:cNvPr id="4" name="Slide Number Placeholder 3"/>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30A89C3-C322-4CB4-A085-11F03536CC9B}" type="datetime1">
              <a:rPr lang="en-US" smtClean="0"/>
              <a:t>29-Apr-20</a:t>
            </a:fld>
            <a:endParaRPr lang="en-US"/>
          </a:p>
        </p:txBody>
      </p:sp>
      <p:sp>
        <p:nvSpPr>
          <p:cNvPr id="6" name="Footer Placeholder 5"/>
          <p:cNvSpPr>
            <a:spLocks noGrp="1"/>
          </p:cNvSpPr>
          <p:nvPr>
            <p:ph type="ftr" sz="quarter" idx="11"/>
          </p:nvPr>
        </p:nvSpPr>
        <p:spPr/>
        <p:txBody>
          <a:bodyPr/>
          <a:lstStyle/>
          <a:p>
            <a:r>
              <a:rPr lang="en-US" smtClean="0"/>
              <a:t>@biswajitsarmah</a:t>
            </a:r>
            <a:endParaRPr lang="en-US"/>
          </a:p>
        </p:txBody>
      </p:sp>
      <p:sp>
        <p:nvSpPr>
          <p:cNvPr id="7" name="Slide Number Placeholder 6"/>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1A5DBC-DDCE-4C15-AC58-6FCEBB0BB589}" type="datetime1">
              <a:rPr lang="en-US" smtClean="0"/>
              <a:t>29-Apr-20</a:t>
            </a:fld>
            <a:endParaRPr lang="en-US"/>
          </a:p>
        </p:txBody>
      </p:sp>
      <p:sp>
        <p:nvSpPr>
          <p:cNvPr id="6" name="Footer Placeholder 5"/>
          <p:cNvSpPr>
            <a:spLocks noGrp="1"/>
          </p:cNvSpPr>
          <p:nvPr>
            <p:ph type="ftr" sz="quarter" idx="11"/>
          </p:nvPr>
        </p:nvSpPr>
        <p:spPr/>
        <p:txBody>
          <a:bodyPr/>
          <a:lstStyle/>
          <a:p>
            <a:r>
              <a:rPr lang="en-US" smtClean="0"/>
              <a:t>@biswajitsarmah</a:t>
            </a:r>
            <a:endParaRPr lang="en-US"/>
          </a:p>
        </p:txBody>
      </p:sp>
      <p:sp>
        <p:nvSpPr>
          <p:cNvPr id="7" name="Slide Number Placeholder 6"/>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A69CE9B-24FF-4A0C-B845-39999D53A5BC}" type="datetime1">
              <a:rPr lang="en-US" smtClean="0"/>
              <a:t>29-Apr-20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@biswajitsarmah</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BDDE54-AFC4-4944-BD3E-673FF93E598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Topic 3:  Requirements of a Formal Company Meeting: (</a:t>
            </a:r>
            <a:r>
              <a:rPr lang="en-US" dirty="0" smtClean="0"/>
              <a:t>Part-II)</a:t>
            </a:r>
            <a:endParaRPr lang="en-US" dirty="0"/>
          </a:p>
        </p:txBody>
      </p:sp>
      <p:sp>
        <p:nvSpPr>
          <p:cNvPr id="3" name="Content Placeholder 2"/>
          <p:cNvSpPr>
            <a:spLocks noGrp="1"/>
          </p:cNvSpPr>
          <p:nvPr>
            <p:ph idx="1"/>
          </p:nvPr>
        </p:nvSpPr>
        <p:spPr>
          <a:xfrm>
            <a:off x="457200" y="1676400"/>
            <a:ext cx="8229600" cy="4648200"/>
          </a:xfrm>
          <a:solidFill>
            <a:srgbClr val="92D050"/>
          </a:solidFill>
        </p:spPr>
        <p:txBody>
          <a:bodyPr>
            <a:normAutofit/>
          </a:bodyPr>
          <a:lstStyle/>
          <a:p>
            <a:pPr marL="514350" indent="-514350">
              <a:buNone/>
            </a:pPr>
            <a:r>
              <a:rPr lang="en-US" dirty="0" smtClean="0"/>
              <a:t>	Class: 		B.Com.2</a:t>
            </a:r>
            <a:r>
              <a:rPr lang="en-US" baseline="30000" dirty="0" smtClean="0"/>
              <a:t>nd</a:t>
            </a:r>
            <a:r>
              <a:rPr lang="en-US" dirty="0" smtClean="0"/>
              <a:t> Semester (Honours)</a:t>
            </a:r>
          </a:p>
          <a:p>
            <a:pPr marL="514350" indent="-514350">
              <a:buNone/>
            </a:pPr>
            <a:r>
              <a:rPr lang="en-US" dirty="0" smtClean="0"/>
              <a:t>	Subject: 	Corporate Law</a:t>
            </a:r>
          </a:p>
          <a:p>
            <a:pPr marL="514350" indent="-514350">
              <a:buNone/>
            </a:pPr>
            <a:r>
              <a:rPr lang="en-US" dirty="0" smtClean="0"/>
              <a:t>	Unit: 		3 (Management)</a:t>
            </a:r>
          </a:p>
          <a:p>
            <a:pPr marL="514350" indent="-514350">
              <a:buNone/>
            </a:pPr>
            <a:endParaRPr lang="en-US" dirty="0" smtClean="0"/>
          </a:p>
          <a:p>
            <a:pPr marL="514350" indent="-514350">
              <a:buNone/>
            </a:pPr>
            <a:r>
              <a:rPr lang="en-US" dirty="0" smtClean="0"/>
              <a:t>	</a:t>
            </a:r>
            <a:r>
              <a:rPr lang="en-US" sz="2400" dirty="0" smtClean="0"/>
              <a:t>Prepared By:  	Biswajit Sarmah</a:t>
            </a:r>
          </a:p>
          <a:p>
            <a:pPr marL="514350" indent="-514350">
              <a:buNone/>
            </a:pPr>
            <a:r>
              <a:rPr lang="en-US" sz="2400" dirty="0" smtClean="0"/>
              <a:t>				Asst. Professor, </a:t>
            </a:r>
          </a:p>
          <a:p>
            <a:pPr marL="514350" indent="-514350">
              <a:buNone/>
            </a:pPr>
            <a:r>
              <a:rPr lang="en-US" sz="2400" dirty="0" smtClean="0"/>
              <a:t>				Dept. of Commerce</a:t>
            </a:r>
          </a:p>
          <a:p>
            <a:pPr marL="514350" indent="-514350">
              <a:buNone/>
            </a:pPr>
            <a:r>
              <a:rPr lang="en-US" sz="2400" dirty="0" smtClean="0"/>
              <a:t>				Paschim Guwahati Mahavidyalaya</a:t>
            </a:r>
          </a:p>
          <a:p>
            <a:pPr marL="514350" indent="-514350">
              <a:buNone/>
            </a:pPr>
            <a:endParaRPr lang="en-US" dirty="0"/>
          </a:p>
        </p:txBody>
      </p:sp>
      <p:sp>
        <p:nvSpPr>
          <p:cNvPr id="4" name="Footer Placeholder 3"/>
          <p:cNvSpPr>
            <a:spLocks noGrp="1"/>
          </p:cNvSpPr>
          <p:nvPr>
            <p:ph type="ftr" sz="quarter" idx="11"/>
          </p:nvPr>
        </p:nvSpPr>
        <p:spPr/>
        <p:txBody>
          <a:bodyPr/>
          <a:lstStyle/>
          <a:p>
            <a:r>
              <a:rPr lang="en-US" smtClean="0"/>
              <a:t>@biswajitsarmah</a:t>
            </a: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Requirements of a Formal Company Meeting: (</a:t>
            </a:r>
            <a:r>
              <a:rPr lang="en-US" dirty="0" smtClean="0"/>
              <a:t>Part-II)</a:t>
            </a:r>
            <a:endParaRPr lang="en-US" dirty="0"/>
          </a:p>
        </p:txBody>
      </p:sp>
      <p:sp>
        <p:nvSpPr>
          <p:cNvPr id="3" name="Content Placeholder 2"/>
          <p:cNvSpPr>
            <a:spLocks noGrp="1"/>
          </p:cNvSpPr>
          <p:nvPr>
            <p:ph idx="1"/>
          </p:nvPr>
        </p:nvSpPr>
        <p:spPr>
          <a:xfrm>
            <a:off x="457200" y="1600200"/>
            <a:ext cx="8229600" cy="4724400"/>
          </a:xfrm>
          <a:solidFill>
            <a:srgbClr val="FFFF00"/>
          </a:solidFill>
          <a:ln>
            <a:solidFill>
              <a:schemeClr val="accent1"/>
            </a:solidFill>
          </a:ln>
        </p:spPr>
        <p:txBody>
          <a:bodyPr>
            <a:noAutofit/>
          </a:bodyPr>
          <a:lstStyle/>
          <a:p>
            <a:pPr marL="514350" indent="-514350">
              <a:spcBef>
                <a:spcPts val="0"/>
              </a:spcBef>
              <a:buAutoNum type="alphaUcParenR"/>
            </a:pPr>
            <a:r>
              <a:rPr lang="en-US" sz="2000" b="1" dirty="0" smtClean="0">
                <a:solidFill>
                  <a:srgbClr val="FF0000"/>
                </a:solidFill>
              </a:rPr>
              <a:t>Proxy of </a:t>
            </a:r>
            <a:r>
              <a:rPr lang="en-US" sz="2000" b="1" dirty="0" smtClean="0">
                <a:solidFill>
                  <a:srgbClr val="FF0000"/>
                </a:solidFill>
              </a:rPr>
              <a:t>a meeting:</a:t>
            </a:r>
          </a:p>
          <a:p>
            <a:pPr>
              <a:spcBef>
                <a:spcPts val="0"/>
              </a:spcBef>
            </a:pPr>
            <a:r>
              <a:rPr lang="en-US" sz="2000" dirty="0" smtClean="0">
                <a:solidFill>
                  <a:srgbClr val="FF0000"/>
                </a:solidFill>
              </a:rPr>
              <a:t>What is </a:t>
            </a:r>
            <a:r>
              <a:rPr lang="en-US" sz="2000" dirty="0" smtClean="0">
                <a:solidFill>
                  <a:srgbClr val="FF0000"/>
                </a:solidFill>
              </a:rPr>
              <a:t>Proxy with reference to a Corporate Meeting </a:t>
            </a:r>
            <a:r>
              <a:rPr lang="en-US" sz="2000" dirty="0" smtClean="0">
                <a:solidFill>
                  <a:srgbClr val="FF0000"/>
                </a:solidFill>
              </a:rPr>
              <a:t>:</a:t>
            </a:r>
          </a:p>
          <a:p>
            <a:pPr marL="0" indent="0">
              <a:spcBef>
                <a:spcPts val="0"/>
              </a:spcBef>
              <a:buNone/>
            </a:pPr>
            <a:r>
              <a:rPr lang="en-US" sz="2000" dirty="0"/>
              <a:t>Any member of a company </a:t>
            </a:r>
            <a:r>
              <a:rPr lang="en-US" sz="2000" dirty="0" smtClean="0"/>
              <a:t>who has the right  </a:t>
            </a:r>
            <a:r>
              <a:rPr lang="en-US" sz="2000" dirty="0"/>
              <a:t>to attend and vote at a meeting of the company </a:t>
            </a:r>
            <a:r>
              <a:rPr lang="en-US" sz="2000" dirty="0" smtClean="0"/>
              <a:t>can </a:t>
            </a:r>
            <a:r>
              <a:rPr lang="en-US" sz="2000" dirty="0"/>
              <a:t>appoint another person </a:t>
            </a:r>
            <a:r>
              <a:rPr lang="en-US" sz="2000" dirty="0" smtClean="0"/>
              <a:t>to </a:t>
            </a:r>
            <a:r>
              <a:rPr lang="en-US" sz="2000" dirty="0"/>
              <a:t>attend and vote at the meeting on his </a:t>
            </a:r>
            <a:r>
              <a:rPr lang="en-US" sz="2000" dirty="0" smtClean="0"/>
              <a:t>behalf. The other person is known as Proxy.</a:t>
            </a:r>
          </a:p>
          <a:p>
            <a:pPr marL="0" indent="0">
              <a:spcBef>
                <a:spcPts val="0"/>
              </a:spcBef>
              <a:buNone/>
            </a:pPr>
            <a:endParaRPr lang="en-US" sz="2000" dirty="0" smtClean="0"/>
          </a:p>
          <a:p>
            <a:pPr>
              <a:spcBef>
                <a:spcPts val="0"/>
              </a:spcBef>
            </a:pPr>
            <a:r>
              <a:rPr lang="en-US" sz="2000" dirty="0" smtClean="0">
                <a:solidFill>
                  <a:srgbClr val="FF0000"/>
                </a:solidFill>
              </a:rPr>
              <a:t>Guidelines </a:t>
            </a:r>
            <a:r>
              <a:rPr lang="en-US" sz="2000" dirty="0" smtClean="0">
                <a:solidFill>
                  <a:srgbClr val="FF0000"/>
                </a:solidFill>
              </a:rPr>
              <a:t>of Companies Act 2013 regarding </a:t>
            </a:r>
            <a:r>
              <a:rPr lang="en-US" sz="2000" dirty="0" smtClean="0">
                <a:solidFill>
                  <a:srgbClr val="FF0000"/>
                </a:solidFill>
              </a:rPr>
              <a:t>Proxy:</a:t>
            </a:r>
            <a:endParaRPr lang="en-US" sz="2000" dirty="0">
              <a:solidFill>
                <a:srgbClr val="FF0000"/>
              </a:solidFill>
            </a:endParaRPr>
          </a:p>
          <a:p>
            <a:pPr>
              <a:spcBef>
                <a:spcPts val="0"/>
              </a:spcBef>
            </a:pPr>
            <a:r>
              <a:rPr lang="en-US" sz="2000" dirty="0" smtClean="0"/>
              <a:t>A </a:t>
            </a:r>
            <a:r>
              <a:rPr lang="en-US" sz="2000" dirty="0"/>
              <a:t>proxy shall not have the right to speak at </a:t>
            </a:r>
            <a:r>
              <a:rPr lang="en-US" sz="2000" dirty="0" smtClean="0"/>
              <a:t>the </a:t>
            </a:r>
            <a:r>
              <a:rPr lang="en-US" sz="2000" dirty="0"/>
              <a:t>meeting and shall </a:t>
            </a:r>
            <a:r>
              <a:rPr lang="en-US" sz="2000" dirty="0" smtClean="0"/>
              <a:t>be eligible to vote only a poll held at the meeting.</a:t>
            </a:r>
          </a:p>
          <a:p>
            <a:pPr>
              <a:spcBef>
                <a:spcPts val="0"/>
              </a:spcBef>
            </a:pPr>
            <a:r>
              <a:rPr lang="en-US" sz="2000" dirty="0" smtClean="0"/>
              <a:t>A </a:t>
            </a:r>
            <a:r>
              <a:rPr lang="en-US" sz="2000" dirty="0"/>
              <a:t>proxy need not be a </a:t>
            </a:r>
            <a:r>
              <a:rPr lang="en-US" sz="2000" dirty="0" smtClean="0"/>
              <a:t>member of the company.</a:t>
            </a:r>
          </a:p>
          <a:p>
            <a:pPr>
              <a:spcBef>
                <a:spcPts val="0"/>
              </a:spcBef>
            </a:pPr>
            <a:r>
              <a:rPr lang="en-US" sz="2000" dirty="0" smtClean="0"/>
              <a:t>The Central </a:t>
            </a:r>
            <a:r>
              <a:rPr lang="en-US" sz="2000" dirty="0"/>
              <a:t>Government may prescribe </a:t>
            </a:r>
            <a:r>
              <a:rPr lang="en-US" sz="2000" dirty="0" smtClean="0"/>
              <a:t>some categories of </a:t>
            </a:r>
            <a:r>
              <a:rPr lang="en-US" sz="2000" dirty="0"/>
              <a:t>companies whose members shall not be entitled to appoint another person as a </a:t>
            </a:r>
            <a:r>
              <a:rPr lang="en-US" sz="2000" dirty="0" smtClean="0"/>
              <a:t>proxy.</a:t>
            </a:r>
          </a:p>
          <a:p>
            <a:pPr>
              <a:spcBef>
                <a:spcPts val="0"/>
              </a:spcBef>
            </a:pPr>
            <a:r>
              <a:rPr lang="en-US" sz="2000" dirty="0"/>
              <a:t>The </a:t>
            </a:r>
            <a:r>
              <a:rPr lang="en-US" sz="2000" dirty="0">
                <a:solidFill>
                  <a:srgbClr val="0070C0"/>
                </a:solidFill>
              </a:rPr>
              <a:t>instrument appointing </a:t>
            </a:r>
            <a:r>
              <a:rPr lang="en-US" sz="2000" dirty="0"/>
              <a:t>a proxy shall— (a) be in writing; and (b) be signed by the appointer or his attorney duly </a:t>
            </a:r>
            <a:r>
              <a:rPr lang="en-US" sz="2000" dirty="0" smtClean="0"/>
              <a:t>authorized </a:t>
            </a:r>
            <a:r>
              <a:rPr lang="en-US" sz="2000" dirty="0"/>
              <a:t>in writing </a:t>
            </a:r>
            <a:r>
              <a:rPr lang="en-US" sz="2000" dirty="0" smtClean="0"/>
              <a:t>.</a:t>
            </a:r>
            <a:endParaRPr lang="en-US" sz="2000" b="1" dirty="0" smtClean="0"/>
          </a:p>
        </p:txBody>
      </p:sp>
      <p:sp>
        <p:nvSpPr>
          <p:cNvPr id="4" name="Footer Placeholder 3"/>
          <p:cNvSpPr>
            <a:spLocks noGrp="1"/>
          </p:cNvSpPr>
          <p:nvPr>
            <p:ph type="ftr" sz="quarter" idx="11"/>
          </p:nvPr>
        </p:nvSpPr>
        <p:spPr/>
        <p:txBody>
          <a:bodyPr/>
          <a:lstStyle/>
          <a:p>
            <a:r>
              <a:rPr lang="en-US" smtClean="0"/>
              <a:t>@biswajitsarmah</a:t>
            </a:r>
            <a:endParaRPr lang="en-US"/>
          </a:p>
        </p:txBody>
      </p:sp>
    </p:spTree>
    <p:extLst>
      <p:ext uri="{BB962C8B-B14F-4D97-AF65-F5344CB8AC3E}">
        <p14:creationId xmlns:p14="http://schemas.microsoft.com/office/powerpoint/2010/main" val="32120135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867400"/>
          </a:xfrm>
          <a:solidFill>
            <a:srgbClr val="FFFF00"/>
          </a:solidFill>
          <a:ln>
            <a:solidFill>
              <a:schemeClr val="accent1"/>
            </a:solidFill>
          </a:ln>
        </p:spPr>
        <p:txBody>
          <a:bodyPr>
            <a:noAutofit/>
          </a:bodyPr>
          <a:lstStyle/>
          <a:p>
            <a:pPr>
              <a:spcBef>
                <a:spcPts val="0"/>
              </a:spcBef>
            </a:pPr>
            <a:r>
              <a:rPr lang="en-US" sz="2000" dirty="0" smtClean="0"/>
              <a:t>For every company </a:t>
            </a:r>
            <a:r>
              <a:rPr lang="en-US" sz="2000" dirty="0"/>
              <a:t>which has a share capital, or the articles of which provide for voting by proxy at the </a:t>
            </a:r>
            <a:r>
              <a:rPr lang="en-US" sz="2000" dirty="0" smtClean="0"/>
              <a:t>meeting, </a:t>
            </a:r>
            <a:r>
              <a:rPr lang="en-US" sz="2000" dirty="0" smtClean="0">
                <a:solidFill>
                  <a:srgbClr val="0070C0"/>
                </a:solidFill>
              </a:rPr>
              <a:t>a statement must be issued </a:t>
            </a:r>
            <a:r>
              <a:rPr lang="en-US" sz="2000" dirty="0" smtClean="0"/>
              <a:t>informing that </a:t>
            </a:r>
            <a:r>
              <a:rPr lang="en-US" sz="2000" dirty="0"/>
              <a:t>a member </a:t>
            </a:r>
            <a:r>
              <a:rPr lang="en-US" sz="2000" dirty="0" smtClean="0"/>
              <a:t>is </a:t>
            </a:r>
            <a:r>
              <a:rPr lang="en-US" sz="2000" dirty="0"/>
              <a:t>entitled to appoint a </a:t>
            </a:r>
            <a:r>
              <a:rPr lang="en-US" sz="2000" dirty="0" smtClean="0"/>
              <a:t>proxy  to vote in a poll on his behalf in a meeting.</a:t>
            </a:r>
          </a:p>
          <a:p>
            <a:pPr>
              <a:spcBef>
                <a:spcPts val="0"/>
              </a:spcBef>
            </a:pPr>
            <a:r>
              <a:rPr lang="en-US" sz="2000" dirty="0"/>
              <a:t>If default is made in complying with </a:t>
            </a:r>
            <a:r>
              <a:rPr lang="en-US" sz="2000" dirty="0" smtClean="0"/>
              <a:t>this rule, </a:t>
            </a:r>
            <a:r>
              <a:rPr lang="en-US" sz="2000" dirty="0"/>
              <a:t>every officer of the company who is in default shall be </a:t>
            </a:r>
            <a:r>
              <a:rPr lang="en-US" sz="2000" dirty="0">
                <a:solidFill>
                  <a:srgbClr val="0070C0"/>
                </a:solidFill>
              </a:rPr>
              <a:t>punishable with fine </a:t>
            </a:r>
            <a:r>
              <a:rPr lang="en-US" sz="2000" dirty="0"/>
              <a:t>which may extend to </a:t>
            </a:r>
            <a:r>
              <a:rPr lang="en-US" sz="2000" dirty="0">
                <a:solidFill>
                  <a:srgbClr val="0070C0"/>
                </a:solidFill>
              </a:rPr>
              <a:t>five thousand rupees</a:t>
            </a:r>
            <a:r>
              <a:rPr lang="en-US" sz="2000" dirty="0" smtClean="0">
                <a:solidFill>
                  <a:srgbClr val="0070C0"/>
                </a:solidFill>
              </a:rPr>
              <a:t>.</a:t>
            </a:r>
          </a:p>
          <a:p>
            <a:pPr>
              <a:spcBef>
                <a:spcPts val="0"/>
              </a:spcBef>
            </a:pPr>
            <a:endParaRPr lang="en-US" sz="2000" b="1" dirty="0">
              <a:solidFill>
                <a:srgbClr val="0070C0"/>
              </a:solidFill>
            </a:endParaRPr>
          </a:p>
          <a:p>
            <a:pPr marL="0" indent="0">
              <a:spcBef>
                <a:spcPts val="0"/>
              </a:spcBef>
              <a:buNone/>
            </a:pPr>
            <a:r>
              <a:rPr lang="en-US" sz="2000" b="1" dirty="0" smtClean="0">
                <a:solidFill>
                  <a:srgbClr val="FF0000"/>
                </a:solidFill>
              </a:rPr>
              <a:t>B) Agenda of </a:t>
            </a:r>
            <a:r>
              <a:rPr lang="en-US" sz="2000" b="1" dirty="0">
                <a:solidFill>
                  <a:srgbClr val="FF0000"/>
                </a:solidFill>
              </a:rPr>
              <a:t>a meeting:</a:t>
            </a:r>
          </a:p>
          <a:p>
            <a:pPr marL="0" indent="0">
              <a:spcBef>
                <a:spcPts val="0"/>
              </a:spcBef>
              <a:buNone/>
            </a:pPr>
            <a:r>
              <a:rPr lang="en-US" sz="2000" dirty="0">
                <a:solidFill>
                  <a:srgbClr val="FF0000"/>
                </a:solidFill>
              </a:rPr>
              <a:t>What is </a:t>
            </a:r>
            <a:r>
              <a:rPr lang="en-US" sz="2000" dirty="0" smtClean="0">
                <a:solidFill>
                  <a:srgbClr val="FF0000"/>
                </a:solidFill>
              </a:rPr>
              <a:t>Agenda of </a:t>
            </a:r>
            <a:r>
              <a:rPr lang="en-US" sz="2000" dirty="0">
                <a:solidFill>
                  <a:srgbClr val="FF0000"/>
                </a:solidFill>
              </a:rPr>
              <a:t>a </a:t>
            </a:r>
            <a:r>
              <a:rPr lang="en-US" sz="2000" dirty="0" smtClean="0">
                <a:solidFill>
                  <a:srgbClr val="FF0000"/>
                </a:solidFill>
              </a:rPr>
              <a:t>Meeting </a:t>
            </a:r>
            <a:r>
              <a:rPr lang="en-US" sz="2000" dirty="0">
                <a:solidFill>
                  <a:srgbClr val="FF0000"/>
                </a:solidFill>
              </a:rPr>
              <a:t>:</a:t>
            </a:r>
          </a:p>
          <a:p>
            <a:pPr marL="0" indent="0">
              <a:spcBef>
                <a:spcPts val="0"/>
              </a:spcBef>
              <a:buNone/>
            </a:pPr>
            <a:r>
              <a:rPr lang="en-US" sz="2000" dirty="0"/>
              <a:t>An </a:t>
            </a:r>
            <a:r>
              <a:rPr lang="en-US" sz="2000" b="1" dirty="0"/>
              <a:t>agenda</a:t>
            </a:r>
            <a:r>
              <a:rPr lang="en-US" sz="2000" dirty="0"/>
              <a:t> is a list of </a:t>
            </a:r>
            <a:r>
              <a:rPr lang="en-US" sz="2000" dirty="0" smtClean="0"/>
              <a:t>activities or a </a:t>
            </a:r>
            <a:r>
              <a:rPr lang="en-US" sz="2000" dirty="0"/>
              <a:t>list of the topics to be discussed in </a:t>
            </a:r>
            <a:r>
              <a:rPr lang="en-US" sz="2000" dirty="0" smtClean="0"/>
              <a:t>a </a:t>
            </a:r>
            <a:r>
              <a:rPr lang="en-US" sz="2000" dirty="0"/>
              <a:t>meeting</a:t>
            </a:r>
            <a:r>
              <a:rPr lang="en-US" sz="2000" dirty="0" smtClean="0"/>
              <a:t>. It is written in </a:t>
            </a:r>
            <a:r>
              <a:rPr lang="en-US" sz="2000" dirty="0"/>
              <a:t>the order in which they are to be taken </a:t>
            </a:r>
            <a:r>
              <a:rPr lang="en-US" sz="2000" dirty="0" smtClean="0"/>
              <a:t>up in the meeting. </a:t>
            </a:r>
            <a:r>
              <a:rPr lang="en-US" sz="2000" dirty="0"/>
              <a:t>It is usually sent along with the notice of the meeting. </a:t>
            </a:r>
            <a:endParaRPr lang="en-US" sz="2000" dirty="0" smtClean="0"/>
          </a:p>
          <a:p>
            <a:pPr marL="0" indent="0">
              <a:spcBef>
                <a:spcPts val="0"/>
              </a:spcBef>
              <a:buNone/>
            </a:pPr>
            <a:r>
              <a:rPr lang="en-US" sz="2000" dirty="0"/>
              <a:t>Sometimes the agenda is prepared after the circulation of the notice in order to include the member’s opinion. If the subject matter of the meeting is secret, the agenda may not be circulated</a:t>
            </a:r>
            <a:r>
              <a:rPr lang="en-US" sz="2000" dirty="0" smtClean="0"/>
              <a:t>.</a:t>
            </a:r>
          </a:p>
          <a:p>
            <a:pPr marL="0" indent="0">
              <a:spcBef>
                <a:spcPts val="0"/>
              </a:spcBef>
              <a:buNone/>
            </a:pPr>
            <a:r>
              <a:rPr lang="en-US" sz="2000" b="1" dirty="0" smtClean="0">
                <a:solidFill>
                  <a:srgbClr val="FF0000"/>
                </a:solidFill>
              </a:rPr>
              <a:t>Features of an Agenda:</a:t>
            </a:r>
          </a:p>
          <a:p>
            <a:pPr lvl="0">
              <a:spcBef>
                <a:spcPts val="0"/>
              </a:spcBef>
            </a:pPr>
            <a:r>
              <a:rPr lang="en-US" sz="2000" dirty="0"/>
              <a:t>Generally, agenda is sent along with the notice of the meeting.</a:t>
            </a:r>
          </a:p>
          <a:p>
            <a:pPr marL="0" indent="0">
              <a:spcBef>
                <a:spcPts val="0"/>
              </a:spcBef>
              <a:buNone/>
            </a:pPr>
            <a:endParaRPr lang="en-US" sz="2000" b="1" dirty="0" smtClean="0">
              <a:solidFill>
                <a:srgbClr val="FF0000"/>
              </a:solidFill>
            </a:endParaRPr>
          </a:p>
          <a:p>
            <a:pPr>
              <a:spcBef>
                <a:spcPts val="0"/>
              </a:spcBef>
            </a:pPr>
            <a:endParaRPr lang="en-US" sz="2000" b="1" dirty="0" smtClean="0"/>
          </a:p>
        </p:txBody>
      </p:sp>
      <p:sp>
        <p:nvSpPr>
          <p:cNvPr id="4" name="Footer Placeholder 3"/>
          <p:cNvSpPr>
            <a:spLocks noGrp="1"/>
          </p:cNvSpPr>
          <p:nvPr>
            <p:ph type="ftr" sz="quarter" idx="11"/>
          </p:nvPr>
        </p:nvSpPr>
        <p:spPr/>
        <p:txBody>
          <a:bodyPr/>
          <a:lstStyle/>
          <a:p>
            <a:r>
              <a:rPr lang="en-US" smtClean="0"/>
              <a:t>@biswajitsarmah</a:t>
            </a:r>
            <a:endParaRPr lang="en-US"/>
          </a:p>
        </p:txBody>
      </p:sp>
    </p:spTree>
    <p:extLst>
      <p:ext uri="{BB962C8B-B14F-4D97-AF65-F5344CB8AC3E}">
        <p14:creationId xmlns:p14="http://schemas.microsoft.com/office/powerpoint/2010/main" val="33051247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867400"/>
          </a:xfrm>
          <a:solidFill>
            <a:srgbClr val="FFFF00"/>
          </a:solidFill>
          <a:ln>
            <a:solidFill>
              <a:schemeClr val="accent1"/>
            </a:solidFill>
          </a:ln>
        </p:spPr>
        <p:txBody>
          <a:bodyPr>
            <a:noAutofit/>
          </a:bodyPr>
          <a:lstStyle/>
          <a:p>
            <a:pPr lvl="0"/>
            <a:r>
              <a:rPr lang="en-US" sz="2000" dirty="0" smtClean="0"/>
              <a:t>It </a:t>
            </a:r>
            <a:r>
              <a:rPr lang="en-US" sz="2000" dirty="0"/>
              <a:t>is written at the end but before or after the signature of the convener of the meeting.</a:t>
            </a:r>
          </a:p>
          <a:p>
            <a:pPr lvl="0"/>
            <a:r>
              <a:rPr lang="en-US" sz="2000" dirty="0"/>
              <a:t>It is arranged according to the importance of the </a:t>
            </a:r>
            <a:r>
              <a:rPr lang="en-US" sz="2000" dirty="0" smtClean="0"/>
              <a:t>topics to be discussed.</a:t>
            </a:r>
            <a:endParaRPr lang="en-US" sz="2000" dirty="0"/>
          </a:p>
          <a:p>
            <a:pPr lvl="0"/>
            <a:r>
              <a:rPr lang="en-US" sz="2000" dirty="0"/>
              <a:t>Controversial topics should be written at the end.</a:t>
            </a:r>
          </a:p>
          <a:p>
            <a:pPr lvl="0"/>
            <a:r>
              <a:rPr lang="en-US" sz="2000" dirty="0"/>
              <a:t>The topics are determined by the secretary with consulting the higher authority or the convener of the meeting.</a:t>
            </a:r>
          </a:p>
          <a:p>
            <a:pPr lvl="0"/>
            <a:r>
              <a:rPr lang="en-US" sz="2000" dirty="0"/>
              <a:t>It is written in brief but </a:t>
            </a:r>
            <a:r>
              <a:rPr lang="en-US" sz="2000" dirty="0" smtClean="0"/>
              <a:t>clear and easily understandable.</a:t>
            </a:r>
            <a:endParaRPr lang="en-US" sz="2000" dirty="0"/>
          </a:p>
          <a:p>
            <a:pPr>
              <a:spcBef>
                <a:spcPts val="0"/>
              </a:spcBef>
            </a:pPr>
            <a:endParaRPr lang="en-US" sz="2000" b="1" dirty="0" smtClean="0">
              <a:solidFill>
                <a:srgbClr val="FF0000"/>
              </a:solidFill>
            </a:endParaRPr>
          </a:p>
          <a:p>
            <a:pPr marL="0" indent="0">
              <a:buNone/>
            </a:pPr>
            <a:r>
              <a:rPr lang="en-US" sz="2000" b="1" dirty="0">
                <a:solidFill>
                  <a:srgbClr val="FF0000"/>
                </a:solidFill>
              </a:rPr>
              <a:t>Importance of Agenda in a meeting:</a:t>
            </a:r>
            <a:endParaRPr lang="en-US" sz="2000" dirty="0">
              <a:solidFill>
                <a:srgbClr val="FF0000"/>
              </a:solidFill>
            </a:endParaRPr>
          </a:p>
          <a:p>
            <a:pPr lvl="0"/>
            <a:r>
              <a:rPr lang="en-US" sz="2000" dirty="0"/>
              <a:t>Since </a:t>
            </a:r>
            <a:r>
              <a:rPr lang="en-US" sz="2000" dirty="0" smtClean="0"/>
              <a:t>the agenda is prepared in an orderly  manner, </a:t>
            </a:r>
            <a:r>
              <a:rPr lang="en-US" sz="2000" dirty="0"/>
              <a:t>it helps the chairperson to conduct the meeting smoothly.</a:t>
            </a:r>
          </a:p>
          <a:p>
            <a:pPr lvl="0"/>
            <a:r>
              <a:rPr lang="en-US" sz="2000" dirty="0"/>
              <a:t>It </a:t>
            </a:r>
            <a:r>
              <a:rPr lang="en-US" sz="2000" dirty="0" smtClean="0"/>
              <a:t>helps the chairman to cover </a:t>
            </a:r>
            <a:r>
              <a:rPr lang="en-US" sz="2000" dirty="0"/>
              <a:t>all the topics that </a:t>
            </a:r>
            <a:r>
              <a:rPr lang="en-US" sz="2000" dirty="0" smtClean="0"/>
              <a:t>are to </a:t>
            </a:r>
            <a:r>
              <a:rPr lang="en-US" sz="2000" dirty="0"/>
              <a:t>be discussed in a meeting.</a:t>
            </a:r>
          </a:p>
          <a:p>
            <a:pPr lvl="0"/>
            <a:r>
              <a:rPr lang="en-US" sz="2000" dirty="0"/>
              <a:t>It helps to control the </a:t>
            </a:r>
            <a:r>
              <a:rPr lang="en-US" sz="2000" dirty="0" smtClean="0"/>
              <a:t>unnecessary or irrelevant  </a:t>
            </a:r>
            <a:r>
              <a:rPr lang="en-US" sz="2000" dirty="0"/>
              <a:t>talking in the meeting.</a:t>
            </a:r>
          </a:p>
          <a:p>
            <a:pPr lvl="0"/>
            <a:r>
              <a:rPr lang="en-US" sz="2000" dirty="0"/>
              <a:t>It helps to write the minutes and resolution of the meeting.</a:t>
            </a:r>
          </a:p>
          <a:p>
            <a:pPr lvl="0"/>
            <a:r>
              <a:rPr lang="en-US" sz="2000" dirty="0"/>
              <a:t>As it is </a:t>
            </a:r>
            <a:r>
              <a:rPr lang="en-US" sz="2000" dirty="0" smtClean="0"/>
              <a:t>sent along with the notice, </a:t>
            </a:r>
            <a:r>
              <a:rPr lang="en-US" sz="2000" dirty="0"/>
              <a:t>the members </a:t>
            </a:r>
            <a:r>
              <a:rPr lang="en-US" sz="2000" dirty="0" smtClean="0"/>
              <a:t>coming to the </a:t>
            </a:r>
            <a:r>
              <a:rPr lang="en-US" sz="2000" dirty="0"/>
              <a:t>meeting can exchange their </a:t>
            </a:r>
            <a:r>
              <a:rPr lang="en-US" sz="2000" dirty="0" smtClean="0"/>
              <a:t>thoughts </a:t>
            </a:r>
            <a:r>
              <a:rPr lang="en-US" sz="2000" dirty="0"/>
              <a:t>and ideas </a:t>
            </a:r>
            <a:r>
              <a:rPr lang="en-US" sz="2000" dirty="0" smtClean="0"/>
              <a:t>well by preparing in advance.</a:t>
            </a:r>
            <a:endParaRPr lang="en-US" sz="2000" b="1" dirty="0" smtClean="0"/>
          </a:p>
        </p:txBody>
      </p:sp>
      <p:sp>
        <p:nvSpPr>
          <p:cNvPr id="4" name="Footer Placeholder 3"/>
          <p:cNvSpPr>
            <a:spLocks noGrp="1"/>
          </p:cNvSpPr>
          <p:nvPr>
            <p:ph type="ftr" sz="quarter" idx="11"/>
          </p:nvPr>
        </p:nvSpPr>
        <p:spPr/>
        <p:txBody>
          <a:bodyPr/>
          <a:lstStyle/>
          <a:p>
            <a:r>
              <a:rPr lang="en-US" smtClean="0"/>
              <a:t>@biswajitsarmah</a:t>
            </a:r>
            <a:endParaRPr lang="en-US"/>
          </a:p>
        </p:txBody>
      </p:sp>
    </p:spTree>
    <p:extLst>
      <p:ext uri="{BB962C8B-B14F-4D97-AF65-F5344CB8AC3E}">
        <p14:creationId xmlns:p14="http://schemas.microsoft.com/office/powerpoint/2010/main" val="12941672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6019800"/>
          </a:xfrm>
          <a:solidFill>
            <a:srgbClr val="FFFF00"/>
          </a:solidFill>
        </p:spPr>
        <p:txBody>
          <a:bodyPr>
            <a:normAutofit fontScale="85000" lnSpcReduction="10000"/>
          </a:bodyPr>
          <a:lstStyle/>
          <a:p>
            <a:pPr marL="0" indent="0" fontAlgn="base">
              <a:buNone/>
            </a:pPr>
            <a:r>
              <a:rPr lang="en-US" b="1" dirty="0" smtClean="0">
                <a:solidFill>
                  <a:srgbClr val="FF0000"/>
                </a:solidFill>
              </a:rPr>
              <a:t>Minutes of a meeting:</a:t>
            </a:r>
          </a:p>
          <a:p>
            <a:pPr marL="0" indent="0">
              <a:spcBef>
                <a:spcPts val="0"/>
              </a:spcBef>
              <a:buNone/>
            </a:pPr>
            <a:endParaRPr lang="en-US" b="1" dirty="0" smtClean="0">
              <a:solidFill>
                <a:srgbClr val="FF0000"/>
              </a:solidFill>
            </a:endParaRPr>
          </a:p>
          <a:p>
            <a:pPr marL="0" indent="0">
              <a:spcBef>
                <a:spcPts val="0"/>
              </a:spcBef>
              <a:buNone/>
            </a:pPr>
            <a:r>
              <a:rPr lang="en-US" dirty="0" smtClean="0">
                <a:solidFill>
                  <a:srgbClr val="FF0000"/>
                </a:solidFill>
              </a:rPr>
              <a:t>What are Minutes </a:t>
            </a:r>
            <a:r>
              <a:rPr lang="en-US" dirty="0">
                <a:solidFill>
                  <a:srgbClr val="FF0000"/>
                </a:solidFill>
              </a:rPr>
              <a:t>:</a:t>
            </a:r>
          </a:p>
          <a:p>
            <a:pPr marL="0" indent="0">
              <a:spcBef>
                <a:spcPts val="0"/>
              </a:spcBef>
              <a:buNone/>
            </a:pPr>
            <a:r>
              <a:rPr lang="en-US" b="1" dirty="0" smtClean="0"/>
              <a:t>Minutes</a:t>
            </a:r>
            <a:r>
              <a:rPr lang="en-US" dirty="0"/>
              <a:t> are the </a:t>
            </a:r>
            <a:r>
              <a:rPr lang="en-US" dirty="0" smtClean="0"/>
              <a:t>written </a:t>
            </a:r>
            <a:r>
              <a:rPr lang="en-US" dirty="0"/>
              <a:t>record of a </a:t>
            </a:r>
            <a:r>
              <a:rPr lang="en-US" b="1" dirty="0"/>
              <a:t>meeting</a:t>
            </a:r>
            <a:r>
              <a:rPr lang="en-US" dirty="0"/>
              <a:t>. They include the list of </a:t>
            </a:r>
            <a:r>
              <a:rPr lang="en-US" dirty="0" smtClean="0"/>
              <a:t>persons attended the meeting, different issues </a:t>
            </a:r>
            <a:r>
              <a:rPr lang="en-US" dirty="0"/>
              <a:t>raised, related responses, and final decisions </a:t>
            </a:r>
            <a:r>
              <a:rPr lang="en-US" dirty="0" smtClean="0"/>
              <a:t>taken </a:t>
            </a:r>
            <a:r>
              <a:rPr lang="en-US" dirty="0"/>
              <a:t>to address the </a:t>
            </a:r>
            <a:r>
              <a:rPr lang="en-US" dirty="0" smtClean="0"/>
              <a:t>issues and any resolution taken during the course of the meeting.</a:t>
            </a:r>
          </a:p>
          <a:p>
            <a:pPr marL="0" indent="0">
              <a:spcBef>
                <a:spcPts val="0"/>
              </a:spcBef>
              <a:buNone/>
            </a:pPr>
            <a:endParaRPr lang="en-US" dirty="0" smtClean="0">
              <a:solidFill>
                <a:srgbClr val="FF0000"/>
              </a:solidFill>
            </a:endParaRPr>
          </a:p>
          <a:p>
            <a:pPr marL="0" indent="0">
              <a:spcBef>
                <a:spcPts val="0"/>
              </a:spcBef>
              <a:buNone/>
            </a:pPr>
            <a:r>
              <a:rPr lang="en-US" dirty="0" smtClean="0">
                <a:solidFill>
                  <a:srgbClr val="FF0000"/>
                </a:solidFill>
              </a:rPr>
              <a:t>Provisions in the Companies Act 2013 regarding minutes:</a:t>
            </a:r>
          </a:p>
          <a:p>
            <a:pPr>
              <a:spcBef>
                <a:spcPts val="0"/>
              </a:spcBef>
            </a:pPr>
            <a:r>
              <a:rPr lang="en-US" dirty="0" smtClean="0"/>
              <a:t>Minutes of every General Meeting, Board Meeting and other meetings are to </a:t>
            </a:r>
            <a:r>
              <a:rPr lang="en-US" dirty="0"/>
              <a:t>be </a:t>
            </a:r>
            <a:r>
              <a:rPr lang="en-US" dirty="0" smtClean="0"/>
              <a:t>prepared by every company.</a:t>
            </a:r>
          </a:p>
          <a:p>
            <a:pPr>
              <a:spcBef>
                <a:spcPts val="0"/>
              </a:spcBef>
            </a:pPr>
            <a:r>
              <a:rPr lang="en-US" dirty="0" smtClean="0"/>
              <a:t>Each page of the Minute Book should be </a:t>
            </a:r>
            <a:r>
              <a:rPr lang="en-US" dirty="0"/>
              <a:t>signed </a:t>
            </a:r>
            <a:r>
              <a:rPr lang="en-US" dirty="0" smtClean="0"/>
              <a:t>and consecutively numbered.</a:t>
            </a:r>
          </a:p>
          <a:p>
            <a:pPr>
              <a:spcBef>
                <a:spcPts val="0"/>
              </a:spcBef>
            </a:pPr>
            <a:r>
              <a:rPr lang="en-US" dirty="0" smtClean="0"/>
              <a:t>They are to be prepared within </a:t>
            </a:r>
            <a:r>
              <a:rPr lang="en-US" dirty="0"/>
              <a:t>thirty days of the conclusion of every such </a:t>
            </a:r>
            <a:r>
              <a:rPr lang="en-US" dirty="0" smtClean="0"/>
              <a:t>meeting.</a:t>
            </a:r>
            <a:endParaRPr lang="en-US" dirty="0" smtClean="0"/>
          </a:p>
        </p:txBody>
      </p:sp>
      <p:sp>
        <p:nvSpPr>
          <p:cNvPr id="2" name="Footer Placeholder 1"/>
          <p:cNvSpPr>
            <a:spLocks noGrp="1"/>
          </p:cNvSpPr>
          <p:nvPr>
            <p:ph type="ftr" sz="quarter" idx="11"/>
          </p:nvPr>
        </p:nvSpPr>
        <p:spPr/>
        <p:txBody>
          <a:bodyPr/>
          <a:lstStyle/>
          <a:p>
            <a:r>
              <a:rPr lang="en-US" smtClean="0"/>
              <a:t>@biswajitsarmah</a:t>
            </a:r>
            <a:endParaRPr lang="en-US"/>
          </a:p>
        </p:txBody>
      </p:sp>
    </p:spTree>
    <p:extLst>
      <p:ext uri="{BB962C8B-B14F-4D97-AF65-F5344CB8AC3E}">
        <p14:creationId xmlns:p14="http://schemas.microsoft.com/office/powerpoint/2010/main" val="9545534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6019800"/>
          </a:xfrm>
          <a:solidFill>
            <a:srgbClr val="FFFF00"/>
          </a:solidFill>
        </p:spPr>
        <p:txBody>
          <a:bodyPr>
            <a:normAutofit fontScale="85000" lnSpcReduction="20000"/>
          </a:bodyPr>
          <a:lstStyle/>
          <a:p>
            <a:pPr>
              <a:spcBef>
                <a:spcPts val="0"/>
              </a:spcBef>
            </a:pPr>
            <a:r>
              <a:rPr lang="en-US" dirty="0" smtClean="0"/>
              <a:t>They are to be prepared within </a:t>
            </a:r>
            <a:r>
              <a:rPr lang="en-US" dirty="0"/>
              <a:t>thirty days of the conclusion of every such </a:t>
            </a:r>
            <a:r>
              <a:rPr lang="en-US" dirty="0" smtClean="0"/>
              <a:t>meeting.</a:t>
            </a:r>
          </a:p>
          <a:p>
            <a:pPr>
              <a:spcBef>
                <a:spcPts val="0"/>
              </a:spcBef>
            </a:pPr>
            <a:r>
              <a:rPr lang="en-US" dirty="0"/>
              <a:t>The minutes of each meeting shall contain a fair and correct summary of the proceedings </a:t>
            </a:r>
            <a:r>
              <a:rPr lang="en-US" dirty="0" smtClean="0"/>
              <a:t>followed at the meeting.</a:t>
            </a:r>
          </a:p>
          <a:p>
            <a:pPr>
              <a:spcBef>
                <a:spcPts val="0"/>
              </a:spcBef>
            </a:pPr>
            <a:r>
              <a:rPr lang="en-US" dirty="0"/>
              <a:t>All appointments made at any of the meetings </a:t>
            </a:r>
            <a:r>
              <a:rPr lang="en-US" dirty="0" smtClean="0"/>
              <a:t>shall </a:t>
            </a:r>
            <a:r>
              <a:rPr lang="en-US" dirty="0"/>
              <a:t>be included in the </a:t>
            </a:r>
            <a:r>
              <a:rPr lang="en-US" dirty="0" smtClean="0"/>
              <a:t>minutes.</a:t>
            </a:r>
          </a:p>
          <a:p>
            <a:pPr>
              <a:spcBef>
                <a:spcPts val="0"/>
              </a:spcBef>
            </a:pPr>
            <a:r>
              <a:rPr lang="en-US" dirty="0"/>
              <a:t>There shall not be included in the minutes, any matter which, in the opinion of the Chairman of the meeting,— </a:t>
            </a:r>
            <a:endParaRPr lang="en-US" dirty="0" smtClean="0"/>
          </a:p>
          <a:p>
            <a:pPr marL="0" indent="0">
              <a:spcBef>
                <a:spcPts val="0"/>
              </a:spcBef>
              <a:buNone/>
            </a:pPr>
            <a:r>
              <a:rPr lang="en-US" dirty="0"/>
              <a:t> </a:t>
            </a:r>
            <a:r>
              <a:rPr lang="en-US" dirty="0" smtClean="0"/>
              <a:t>  (</a:t>
            </a:r>
            <a:r>
              <a:rPr lang="en-US" dirty="0"/>
              <a:t>a) </a:t>
            </a:r>
            <a:r>
              <a:rPr lang="en-US" dirty="0" smtClean="0"/>
              <a:t>could </a:t>
            </a:r>
            <a:r>
              <a:rPr lang="en-US" dirty="0"/>
              <a:t>reasonably be regarded as defamatory of </a:t>
            </a:r>
            <a:endParaRPr lang="en-US" dirty="0" smtClean="0"/>
          </a:p>
          <a:p>
            <a:pPr marL="0" indent="0">
              <a:spcBef>
                <a:spcPts val="0"/>
              </a:spcBef>
              <a:buNone/>
            </a:pPr>
            <a:r>
              <a:rPr lang="en-US" dirty="0"/>
              <a:t> </a:t>
            </a:r>
            <a:r>
              <a:rPr lang="en-US" dirty="0" smtClean="0"/>
              <a:t>        any </a:t>
            </a:r>
            <a:r>
              <a:rPr lang="en-US" dirty="0"/>
              <a:t>person; or </a:t>
            </a:r>
            <a:endParaRPr lang="en-US" dirty="0" smtClean="0"/>
          </a:p>
          <a:p>
            <a:pPr marL="0" indent="0">
              <a:spcBef>
                <a:spcPts val="0"/>
              </a:spcBef>
              <a:buNone/>
            </a:pPr>
            <a:r>
              <a:rPr lang="en-US" dirty="0" smtClean="0"/>
              <a:t>    (</a:t>
            </a:r>
            <a:r>
              <a:rPr lang="en-US" dirty="0"/>
              <a:t>b) is irrelevant </a:t>
            </a:r>
            <a:r>
              <a:rPr lang="en-US" dirty="0" smtClean="0"/>
              <a:t> </a:t>
            </a:r>
            <a:r>
              <a:rPr lang="en-US" dirty="0"/>
              <a:t>to the proceedings; or </a:t>
            </a:r>
            <a:endParaRPr lang="en-US" dirty="0" smtClean="0"/>
          </a:p>
          <a:p>
            <a:pPr marL="0" indent="0">
              <a:spcBef>
                <a:spcPts val="0"/>
              </a:spcBef>
              <a:buNone/>
            </a:pPr>
            <a:r>
              <a:rPr lang="en-US" dirty="0"/>
              <a:t> </a:t>
            </a:r>
            <a:r>
              <a:rPr lang="en-US" dirty="0" smtClean="0"/>
              <a:t>   (</a:t>
            </a:r>
            <a:r>
              <a:rPr lang="en-US" dirty="0"/>
              <a:t>c) is detrimental to the interests of the company</a:t>
            </a:r>
            <a:r>
              <a:rPr lang="en-US" dirty="0" smtClean="0"/>
              <a:t>.</a:t>
            </a:r>
          </a:p>
          <a:p>
            <a:pPr>
              <a:spcBef>
                <a:spcPts val="0"/>
              </a:spcBef>
            </a:pPr>
            <a:r>
              <a:rPr lang="en-US" dirty="0"/>
              <a:t>The Chairman shall exercise absolute </a:t>
            </a:r>
            <a:r>
              <a:rPr lang="en-US" dirty="0" smtClean="0"/>
              <a:t>choice </a:t>
            </a:r>
            <a:r>
              <a:rPr lang="en-US" dirty="0"/>
              <a:t>in regard to the inclusion or non-inclusion of any matter in the minutes on the </a:t>
            </a:r>
            <a:r>
              <a:rPr lang="en-US" dirty="0" smtClean="0"/>
              <a:t>above mentioned grounds.</a:t>
            </a:r>
          </a:p>
          <a:p>
            <a:pPr>
              <a:spcBef>
                <a:spcPts val="0"/>
              </a:spcBef>
            </a:pPr>
            <a:endParaRPr lang="en-US" dirty="0" smtClean="0"/>
          </a:p>
        </p:txBody>
      </p:sp>
      <p:sp>
        <p:nvSpPr>
          <p:cNvPr id="2" name="Footer Placeholder 1"/>
          <p:cNvSpPr>
            <a:spLocks noGrp="1"/>
          </p:cNvSpPr>
          <p:nvPr>
            <p:ph type="ftr" sz="quarter" idx="11"/>
          </p:nvPr>
        </p:nvSpPr>
        <p:spPr/>
        <p:txBody>
          <a:bodyPr/>
          <a:lstStyle/>
          <a:p>
            <a:r>
              <a:rPr lang="en-US" smtClean="0"/>
              <a:t>@biswajitsarmah</a:t>
            </a:r>
            <a:endParaRPr lang="en-US"/>
          </a:p>
        </p:txBody>
      </p:sp>
    </p:spTree>
    <p:extLst>
      <p:ext uri="{BB962C8B-B14F-4D97-AF65-F5344CB8AC3E}">
        <p14:creationId xmlns:p14="http://schemas.microsoft.com/office/powerpoint/2010/main" val="17189927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6019800"/>
          </a:xfrm>
          <a:solidFill>
            <a:srgbClr val="FFFF00"/>
          </a:solidFill>
        </p:spPr>
        <p:txBody>
          <a:bodyPr>
            <a:normAutofit/>
          </a:bodyPr>
          <a:lstStyle/>
          <a:p>
            <a:pPr>
              <a:spcBef>
                <a:spcPts val="0"/>
              </a:spcBef>
            </a:pPr>
            <a:r>
              <a:rPr lang="en-US" sz="2400" dirty="0"/>
              <a:t>If a person is found </a:t>
            </a:r>
            <a:r>
              <a:rPr lang="en-US" sz="2400" dirty="0">
                <a:solidFill>
                  <a:srgbClr val="00B0F0"/>
                </a:solidFill>
              </a:rPr>
              <a:t>guilty of tampering </a:t>
            </a:r>
            <a:r>
              <a:rPr lang="en-US" sz="2400" dirty="0"/>
              <a:t>with the minutes of the proceedings of meeting, he shall be </a:t>
            </a:r>
            <a:r>
              <a:rPr lang="en-US" sz="2400" dirty="0">
                <a:solidFill>
                  <a:srgbClr val="00B0F0"/>
                </a:solidFill>
              </a:rPr>
              <a:t>punishable</a:t>
            </a:r>
            <a:r>
              <a:rPr lang="en-US" sz="2400" dirty="0"/>
              <a:t> with </a:t>
            </a:r>
            <a:r>
              <a:rPr lang="en-US" sz="2400" dirty="0">
                <a:solidFill>
                  <a:srgbClr val="00B0F0"/>
                </a:solidFill>
              </a:rPr>
              <a:t>imprisonment</a:t>
            </a:r>
            <a:r>
              <a:rPr lang="en-US" sz="2400" dirty="0"/>
              <a:t> for a term which may extend to </a:t>
            </a:r>
            <a:r>
              <a:rPr lang="en-US" sz="2400" dirty="0">
                <a:solidFill>
                  <a:srgbClr val="00B0F0"/>
                </a:solidFill>
              </a:rPr>
              <a:t>two years </a:t>
            </a:r>
            <a:r>
              <a:rPr lang="en-US" sz="2400" dirty="0"/>
              <a:t>and with </a:t>
            </a:r>
            <a:r>
              <a:rPr lang="en-US" sz="2400" dirty="0">
                <a:solidFill>
                  <a:srgbClr val="00B0F0"/>
                </a:solidFill>
              </a:rPr>
              <a:t>fine</a:t>
            </a:r>
            <a:r>
              <a:rPr lang="en-US" sz="2400" dirty="0"/>
              <a:t> which shall not be less than </a:t>
            </a:r>
            <a:r>
              <a:rPr lang="en-US" sz="2400" dirty="0">
                <a:solidFill>
                  <a:srgbClr val="00B0F0"/>
                </a:solidFill>
              </a:rPr>
              <a:t>twenty-five thousand rupees</a:t>
            </a:r>
            <a:r>
              <a:rPr lang="en-US" sz="2400" dirty="0"/>
              <a:t> but which may extend to </a:t>
            </a:r>
            <a:r>
              <a:rPr lang="en-US" sz="2400" dirty="0">
                <a:solidFill>
                  <a:srgbClr val="00B0F0"/>
                </a:solidFill>
              </a:rPr>
              <a:t>one lakh rupees</a:t>
            </a:r>
            <a:r>
              <a:rPr lang="en-US" sz="2400" dirty="0" smtClean="0">
                <a:solidFill>
                  <a:srgbClr val="00B0F0"/>
                </a:solidFill>
              </a:rPr>
              <a:t>.</a:t>
            </a:r>
          </a:p>
          <a:p>
            <a:pPr>
              <a:spcBef>
                <a:spcPts val="0"/>
              </a:spcBef>
            </a:pPr>
            <a:r>
              <a:rPr lang="en-US" sz="2400" dirty="0" smtClean="0"/>
              <a:t>The minute book of a General Meeting should be </a:t>
            </a:r>
            <a:r>
              <a:rPr lang="en-US" sz="2400" dirty="0">
                <a:solidFill>
                  <a:srgbClr val="00B0F0"/>
                </a:solidFill>
              </a:rPr>
              <a:t>kept at the registered office </a:t>
            </a:r>
            <a:r>
              <a:rPr lang="en-US" sz="2400" dirty="0"/>
              <a:t>of the </a:t>
            </a:r>
            <a:r>
              <a:rPr lang="en-US" sz="2400" dirty="0" smtClean="0"/>
              <a:t>company and it should be kept </a:t>
            </a:r>
            <a:r>
              <a:rPr lang="en-US" sz="2400" dirty="0"/>
              <a:t>open, during business hours, to the inspection by any member without charge, subject to </a:t>
            </a:r>
            <a:r>
              <a:rPr lang="en-US" sz="2400" dirty="0" smtClean="0"/>
              <a:t>some reasonable restrictions imposed by the articles. </a:t>
            </a:r>
          </a:p>
          <a:p>
            <a:pPr>
              <a:spcBef>
                <a:spcPts val="0"/>
              </a:spcBef>
            </a:pPr>
            <a:r>
              <a:rPr lang="en-US" sz="2400" dirty="0"/>
              <a:t>Maintenance and inspection of </a:t>
            </a:r>
            <a:r>
              <a:rPr lang="en-US" sz="2400" dirty="0" smtClean="0"/>
              <a:t>Minutes in </a:t>
            </a:r>
            <a:r>
              <a:rPr lang="en-US" sz="2400" dirty="0"/>
              <a:t>electronic </a:t>
            </a:r>
            <a:r>
              <a:rPr lang="en-US" sz="2400" dirty="0" smtClean="0"/>
              <a:t>form is allowed by the Companies Act 2013.</a:t>
            </a:r>
            <a:endParaRPr lang="en-US" sz="2400" dirty="0" smtClean="0">
              <a:solidFill>
                <a:srgbClr val="00B0F0"/>
              </a:solidFill>
            </a:endParaRPr>
          </a:p>
        </p:txBody>
      </p:sp>
      <p:sp>
        <p:nvSpPr>
          <p:cNvPr id="2" name="Footer Placeholder 1"/>
          <p:cNvSpPr>
            <a:spLocks noGrp="1"/>
          </p:cNvSpPr>
          <p:nvPr>
            <p:ph type="ftr" sz="quarter" idx="11"/>
          </p:nvPr>
        </p:nvSpPr>
        <p:spPr/>
        <p:txBody>
          <a:bodyPr/>
          <a:lstStyle/>
          <a:p>
            <a:r>
              <a:rPr lang="en-US" smtClean="0"/>
              <a:t>@biswajitsarmah</a:t>
            </a:r>
            <a:endParaRPr lang="en-US"/>
          </a:p>
        </p:txBody>
      </p:sp>
    </p:spTree>
    <p:extLst>
      <p:ext uri="{BB962C8B-B14F-4D97-AF65-F5344CB8AC3E}">
        <p14:creationId xmlns:p14="http://schemas.microsoft.com/office/powerpoint/2010/main" val="21713743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38800"/>
          </a:xfrm>
          <a:solidFill>
            <a:srgbClr val="FFFF00"/>
          </a:solidFill>
        </p:spPr>
        <p:txBody>
          <a:bodyPr>
            <a:normAutofit/>
          </a:bodyPr>
          <a:lstStyle/>
          <a:p>
            <a:pPr marL="0" indent="0" fontAlgn="base">
              <a:buNone/>
            </a:pPr>
            <a:endParaRPr lang="en-US" dirty="0">
              <a:solidFill>
                <a:srgbClr val="00B050"/>
              </a:solidFill>
            </a:endParaRPr>
          </a:p>
          <a:p>
            <a:pPr marL="0" indent="0" fontAlgn="base">
              <a:buNone/>
            </a:pPr>
            <a:endParaRPr lang="en-US" dirty="0" smtClean="0">
              <a:solidFill>
                <a:srgbClr val="00B050"/>
              </a:solidFill>
            </a:endParaRPr>
          </a:p>
          <a:p>
            <a:pPr marL="0" indent="0" fontAlgn="base">
              <a:buNone/>
            </a:pPr>
            <a:r>
              <a:rPr lang="en-US" dirty="0" smtClean="0">
                <a:solidFill>
                  <a:srgbClr val="00B050"/>
                </a:solidFill>
              </a:rPr>
              <a:t>			</a:t>
            </a:r>
            <a:endParaRPr lang="en-US" dirty="0" smtClean="0">
              <a:solidFill>
                <a:srgbClr val="00B050"/>
              </a:solidFill>
            </a:endParaRPr>
          </a:p>
          <a:p>
            <a:pPr marL="0" indent="0" fontAlgn="base">
              <a:buNone/>
            </a:pPr>
            <a:endParaRPr lang="en-US" dirty="0">
              <a:solidFill>
                <a:srgbClr val="00B050"/>
              </a:solidFill>
            </a:endParaRPr>
          </a:p>
          <a:p>
            <a:pPr marL="0" indent="0" fontAlgn="base">
              <a:buNone/>
            </a:pPr>
            <a:r>
              <a:rPr lang="en-US" dirty="0" smtClean="0">
                <a:solidFill>
                  <a:srgbClr val="00B050"/>
                </a:solidFill>
              </a:rPr>
              <a:t>			     </a:t>
            </a:r>
            <a:r>
              <a:rPr lang="en-US" sz="3600" dirty="0" smtClean="0">
                <a:solidFill>
                  <a:srgbClr val="00B050"/>
                </a:solidFill>
              </a:rPr>
              <a:t>THANKS</a:t>
            </a:r>
          </a:p>
        </p:txBody>
      </p:sp>
      <p:sp>
        <p:nvSpPr>
          <p:cNvPr id="2" name="Footer Placeholder 1"/>
          <p:cNvSpPr>
            <a:spLocks noGrp="1"/>
          </p:cNvSpPr>
          <p:nvPr>
            <p:ph type="ftr" sz="quarter" idx="11"/>
          </p:nvPr>
        </p:nvSpPr>
        <p:spPr/>
        <p:txBody>
          <a:bodyPr/>
          <a:lstStyle/>
          <a:p>
            <a:r>
              <a:rPr lang="en-US" dirty="0" smtClean="0"/>
              <a:t>@</a:t>
            </a:r>
            <a:r>
              <a:rPr lang="en-US" dirty="0" err="1" smtClean="0"/>
              <a:t>biswajitsarmah</a:t>
            </a:r>
            <a:endParaRPr lang="en-US" dirty="0"/>
          </a:p>
        </p:txBody>
      </p:sp>
    </p:spTree>
    <p:extLst>
      <p:ext uri="{BB962C8B-B14F-4D97-AF65-F5344CB8AC3E}">
        <p14:creationId xmlns:p14="http://schemas.microsoft.com/office/powerpoint/2010/main" val="30205029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1028</TotalTime>
  <Words>726</Words>
  <Application>Microsoft Office PowerPoint</Application>
  <PresentationFormat>On-screen Show (4:3)</PresentationFormat>
  <Paragraphs>74</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Topic 3:  Requirements of a Formal Company Meeting: (Part-II)</vt:lpstr>
      <vt:lpstr>Requirements of a Formal Company Meeting: (Part-II)</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TYPES OF COMPANIES</dc:title>
  <dc:creator>iqac</dc:creator>
  <cp:lastModifiedBy>iqac</cp:lastModifiedBy>
  <cp:revision>157</cp:revision>
  <dcterms:created xsi:type="dcterms:W3CDTF">2020-04-22T16:46:26Z</dcterms:created>
  <dcterms:modified xsi:type="dcterms:W3CDTF">2020-04-29T15:14:38Z</dcterms:modified>
</cp:coreProperties>
</file>