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58" r:id="rId5"/>
    <p:sldId id="269" r:id="rId6"/>
    <p:sldId id="259" r:id="rId7"/>
    <p:sldId id="271" r:id="rId8"/>
    <p:sldId id="260" r:id="rId9"/>
    <p:sldId id="261" r:id="rId10"/>
    <p:sldId id="262" r:id="rId11"/>
    <p:sldId id="263" r:id="rId12"/>
    <p:sldId id="264" r:id="rId13"/>
    <p:sldId id="265" r:id="rId14"/>
    <p:sldId id="266"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5A17D43B-D638-4B78-9C74-28BF2132C3E7}"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17D43B-D638-4B78-9C74-28BF2132C3E7}"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17D43B-D638-4B78-9C74-28BF2132C3E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108B1EE-7538-43D8-9913-2F25AFD594F1}" type="datetimeFigureOut">
              <a:rPr lang="en-IN" smtClean="0"/>
              <a:pPr/>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5A17D43B-D638-4B78-9C74-28BF2132C3E7}"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108B1EE-7538-43D8-9913-2F25AFD594F1}" type="datetimeFigureOut">
              <a:rPr lang="en-IN" smtClean="0"/>
              <a:pPr/>
              <a:t>09-04-2025</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A17D43B-D638-4B78-9C74-28BF2132C3E7}"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smtClean="0"/>
              <a:t> What is Comparative Politics?</a:t>
            </a:r>
            <a:br>
              <a:rPr lang="en-IN" dirty="0" smtClean="0"/>
            </a:br>
            <a:endParaRPr lang="en-IN" dirty="0"/>
          </a:p>
        </p:txBody>
      </p:sp>
    </p:spTree>
    <p:extLst>
      <p:ext uri="{BB962C8B-B14F-4D97-AF65-F5344CB8AC3E}">
        <p14:creationId xmlns="" xmlns:p14="http://schemas.microsoft.com/office/powerpoint/2010/main" val="3730254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691680" y="836712"/>
            <a:ext cx="5400599" cy="45365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439711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835697" y="836712"/>
            <a:ext cx="5400600" cy="482453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379566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Comparative method</a:t>
            </a:r>
            <a:endParaRPr lang="en-IN" dirty="0"/>
          </a:p>
        </p:txBody>
      </p:sp>
      <p:sp>
        <p:nvSpPr>
          <p:cNvPr id="3" name="Content Placeholder 2"/>
          <p:cNvSpPr>
            <a:spLocks noGrp="1"/>
          </p:cNvSpPr>
          <p:nvPr>
            <p:ph idx="1"/>
          </p:nvPr>
        </p:nvSpPr>
        <p:spPr/>
        <p:txBody>
          <a:bodyPr>
            <a:normAutofit fontScale="85000" lnSpcReduction="20000"/>
          </a:bodyPr>
          <a:lstStyle/>
          <a:p>
            <a:r>
              <a:rPr lang="en-GB" dirty="0" smtClean="0"/>
              <a:t>In general the comparative method is the oldest and most popular method of acquiring knowledge. </a:t>
            </a:r>
          </a:p>
          <a:p>
            <a:r>
              <a:rPr lang="en-GB" dirty="0" smtClean="0"/>
              <a:t>The foundations of the comparative method were laid down in the mid-19th century by John Stuart Mill, who described a number of methods for finding causal factors.</a:t>
            </a:r>
          </a:p>
          <a:p>
            <a:r>
              <a:rPr lang="en-GB" dirty="0" smtClean="0"/>
              <a:t> In the case of Mill’s method of agreement one needs to look for events that occur whenever the phenomenon being studied occurs. </a:t>
            </a:r>
          </a:p>
          <a:p>
            <a:r>
              <a:rPr lang="en-GB" dirty="0" smtClean="0"/>
              <a:t>The single event that is found to be common to all occurrences of the phenomenon is said to be the cause. </a:t>
            </a:r>
          </a:p>
          <a:p>
            <a:r>
              <a:rPr lang="en-GB" dirty="0" smtClean="0"/>
              <a:t>Mill’s method of difference asks to see if changes in a phenomenon occur whenever a particular event changes. </a:t>
            </a:r>
          </a:p>
          <a:p>
            <a:r>
              <a:rPr lang="en-GB" dirty="0" smtClean="0"/>
              <a:t>The single event that is found to change when differences occur in the phenomenon is said to be the cause.</a:t>
            </a:r>
          </a:p>
          <a:p>
            <a:endParaRPr lang="en-IN" dirty="0"/>
          </a:p>
        </p:txBody>
      </p:sp>
    </p:spTree>
    <p:extLst>
      <p:ext uri="{BB962C8B-B14F-4D97-AF65-F5344CB8AC3E}">
        <p14:creationId xmlns="" xmlns:p14="http://schemas.microsoft.com/office/powerpoint/2010/main" val="3719416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r>
              <a:rPr lang="en-GB" dirty="0" err="1" smtClean="0"/>
              <a:t>Arend</a:t>
            </a:r>
            <a:r>
              <a:rPr lang="en-GB" dirty="0" smtClean="0"/>
              <a:t> </a:t>
            </a:r>
            <a:r>
              <a:rPr lang="en-GB" dirty="0" err="1" smtClean="0"/>
              <a:t>Lijphart</a:t>
            </a:r>
            <a:r>
              <a:rPr lang="en-GB" dirty="0" smtClean="0"/>
              <a:t> was among the first scholars who started a discussion on the comparative method within political science. </a:t>
            </a:r>
          </a:p>
          <a:p>
            <a:r>
              <a:rPr lang="en-GB" dirty="0" smtClean="0"/>
              <a:t>In his famous article Comparative Politics and the Comparative Method he described the comparative method ‘as one of the basic methods, the others being: the experimental, statistical, and case study methods of establishing general empirical propositions.’ </a:t>
            </a:r>
          </a:p>
          <a:p>
            <a:endParaRPr lang="en-IN" dirty="0"/>
          </a:p>
        </p:txBody>
      </p:sp>
    </p:spTree>
    <p:extLst>
      <p:ext uri="{BB962C8B-B14F-4D97-AF65-F5344CB8AC3E}">
        <p14:creationId xmlns="" xmlns:p14="http://schemas.microsoft.com/office/powerpoint/2010/main" val="75417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GB" dirty="0" smtClean="0"/>
              <a:t> According to Charles </a:t>
            </a:r>
            <a:r>
              <a:rPr lang="en-GB" dirty="0" err="1" smtClean="0"/>
              <a:t>Ragin</a:t>
            </a:r>
            <a:r>
              <a:rPr lang="en-GB" dirty="0" smtClean="0"/>
              <a:t> there are three main goals of comparative research: </a:t>
            </a:r>
          </a:p>
          <a:p>
            <a:r>
              <a:rPr lang="en-GB" dirty="0" smtClean="0"/>
              <a:t>1) exploring diversity, </a:t>
            </a:r>
          </a:p>
          <a:p>
            <a:r>
              <a:rPr lang="en-GB" dirty="0" smtClean="0"/>
              <a:t>2) interpreting cultural or historical significance, and </a:t>
            </a:r>
          </a:p>
          <a:p>
            <a:r>
              <a:rPr lang="en-GB" dirty="0" smtClean="0"/>
              <a:t>3) advancing theory</a:t>
            </a:r>
          </a:p>
          <a:p>
            <a:r>
              <a:rPr lang="en-GB" dirty="0" smtClean="0"/>
              <a:t>Todd </a:t>
            </a:r>
            <a:r>
              <a:rPr lang="en-GB" dirty="0" err="1" smtClean="0"/>
              <a:t>Landman</a:t>
            </a:r>
            <a:r>
              <a:rPr lang="en-GB" dirty="0" smtClean="0"/>
              <a:t> noted that there are four main reasons for comparison, including contextual description, classification and ‘</a:t>
            </a:r>
            <a:r>
              <a:rPr lang="en-GB" dirty="0" err="1" smtClean="0"/>
              <a:t>typologizing</a:t>
            </a:r>
            <a:r>
              <a:rPr lang="en-GB" dirty="0" smtClean="0"/>
              <a:t>’, hypothesis-testing and theory-building and prediction. </a:t>
            </a:r>
            <a:endParaRPr lang="en-IN" dirty="0"/>
          </a:p>
        </p:txBody>
      </p:sp>
    </p:spTree>
    <p:extLst>
      <p:ext uri="{BB962C8B-B14F-4D97-AF65-F5344CB8AC3E}">
        <p14:creationId xmlns="" xmlns:p14="http://schemas.microsoft.com/office/powerpoint/2010/main" val="3306282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907704" y="548680"/>
            <a:ext cx="5400600" cy="511256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369057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8575" y="0"/>
            <a:ext cx="9086850" cy="699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91070627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3042" y="285728"/>
            <a:ext cx="8229600" cy="1143000"/>
          </a:xfrm>
        </p:spPr>
        <p:txBody>
          <a:bodyPr/>
          <a:lstStyle/>
          <a:p>
            <a:r>
              <a:rPr lang="en-IN" dirty="0" smtClean="0"/>
              <a:t> Introduction</a:t>
            </a:r>
            <a:endParaRPr lang="en-IN" dirty="0"/>
          </a:p>
        </p:txBody>
      </p:sp>
      <p:sp>
        <p:nvSpPr>
          <p:cNvPr id="3" name="Content Placeholder 2"/>
          <p:cNvSpPr>
            <a:spLocks noGrp="1"/>
          </p:cNvSpPr>
          <p:nvPr>
            <p:ph idx="1"/>
          </p:nvPr>
        </p:nvSpPr>
        <p:spPr>
          <a:xfrm>
            <a:off x="357158" y="1860848"/>
            <a:ext cx="8229600" cy="4997152"/>
          </a:xfrm>
        </p:spPr>
        <p:txBody>
          <a:bodyPr>
            <a:normAutofit/>
          </a:bodyPr>
          <a:lstStyle/>
          <a:p>
            <a:r>
              <a:rPr lang="en-GB" sz="3200" dirty="0" smtClean="0"/>
              <a:t>Understanding or</a:t>
            </a:r>
            <a:r>
              <a:rPr lang="en-GB" sz="3200" dirty="0"/>
              <a:t> </a:t>
            </a:r>
            <a:r>
              <a:rPr lang="en-GB" sz="3200" dirty="0" smtClean="0"/>
              <a:t>substance</a:t>
            </a:r>
            <a:r>
              <a:rPr lang="en-GB" sz="3200" dirty="0"/>
              <a:t> </a:t>
            </a:r>
            <a:r>
              <a:rPr lang="en-GB" sz="3200" dirty="0" smtClean="0"/>
              <a:t>of comparative politics </a:t>
            </a:r>
          </a:p>
          <a:p>
            <a:r>
              <a:rPr lang="en-GB" sz="3200" dirty="0" smtClean="0"/>
              <a:t>The</a:t>
            </a:r>
            <a:r>
              <a:rPr lang="en-GB" sz="3200" dirty="0"/>
              <a:t> </a:t>
            </a:r>
            <a:r>
              <a:rPr lang="en-GB" sz="3200" dirty="0" smtClean="0"/>
              <a:t>evolution	of comparative</a:t>
            </a:r>
            <a:r>
              <a:rPr lang="en-GB" sz="3200" dirty="0"/>
              <a:t> </a:t>
            </a:r>
            <a:r>
              <a:rPr lang="en-GB" sz="3200" dirty="0" smtClean="0"/>
              <a:t>politics </a:t>
            </a:r>
          </a:p>
          <a:p>
            <a:r>
              <a:rPr lang="en-GB" sz="3200" dirty="0" smtClean="0"/>
              <a:t>Comparative</a:t>
            </a:r>
            <a:r>
              <a:rPr lang="en-GB" sz="3200" dirty="0"/>
              <a:t> </a:t>
            </a:r>
            <a:r>
              <a:rPr lang="en-GB" sz="3200" dirty="0" smtClean="0"/>
              <a:t>method</a:t>
            </a:r>
          </a:p>
          <a:p>
            <a:r>
              <a:rPr lang="en-GB" sz="3200" dirty="0" smtClean="0"/>
              <a:t>As a subject of study, comparative politics focuses on understanding and explaining political phenomena that take place within a state, society, country, or political system. </a:t>
            </a:r>
          </a:p>
        </p:txBody>
      </p:sp>
    </p:spTree>
    <p:extLst>
      <p:ext uri="{BB962C8B-B14F-4D97-AF65-F5344CB8AC3E}">
        <p14:creationId xmlns="" xmlns:p14="http://schemas.microsoft.com/office/powerpoint/2010/main" val="1720609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GB" dirty="0" smtClean="0"/>
              <a:t>In other words comparative politics focuses on internal political structures (like parliaments and executives), actors (voters, parties, interest groups), processes (policy-making, communication, political culture) and analysing them empirically by defining, describing, explaining and predicting their variety (similarities and differences) across political systems – be they national political systems, regional, municipal, or even supra-national political systems </a:t>
            </a:r>
            <a:endParaRPr lang="en-IN" dirty="0" smtClean="0"/>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studying comparative politics? </a:t>
            </a:r>
            <a:endParaRPr lang="en-IN" dirty="0"/>
          </a:p>
        </p:txBody>
      </p:sp>
      <p:sp>
        <p:nvSpPr>
          <p:cNvPr id="3" name="Content Placeholder 2"/>
          <p:cNvSpPr>
            <a:spLocks noGrp="1"/>
          </p:cNvSpPr>
          <p:nvPr>
            <p:ph idx="1"/>
          </p:nvPr>
        </p:nvSpPr>
        <p:spPr/>
        <p:txBody>
          <a:bodyPr>
            <a:normAutofit/>
          </a:bodyPr>
          <a:lstStyle/>
          <a:p>
            <a:r>
              <a:rPr lang="en-GB" dirty="0" smtClean="0"/>
              <a:t>It is focused first of all on each country’s internal politics, or how governments are structured, i. e. what are governing institutions and how their function; </a:t>
            </a:r>
          </a:p>
          <a:p>
            <a:r>
              <a:rPr lang="en-GB" dirty="0" smtClean="0"/>
              <a:t>how governments interact with their population and what decisions are made; </a:t>
            </a:r>
          </a:p>
          <a:p>
            <a:r>
              <a:rPr lang="en-GB" dirty="0" smtClean="0"/>
              <a:t>how political leaders and population behave in politics and how decisions are made; how and who makes or influences decisions or policy orientations, leadership, and other attributes of political decisions are vital components of comparative politics. </a:t>
            </a:r>
          </a:p>
          <a:p>
            <a:endParaRPr lang="en-IN" dirty="0"/>
          </a:p>
        </p:txBody>
      </p:sp>
    </p:spTree>
    <p:extLst>
      <p:ext uri="{BB962C8B-B14F-4D97-AF65-F5344CB8AC3E}">
        <p14:creationId xmlns="" xmlns:p14="http://schemas.microsoft.com/office/powerpoint/2010/main" val="1015964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GB" dirty="0" smtClean="0"/>
              <a:t>Famous American political scientist Robert Dahl was thinking that the essence of comparative politics is a study of power distribution in decision making situations. </a:t>
            </a:r>
          </a:p>
          <a:p>
            <a:r>
              <a:rPr lang="en-GB" dirty="0" smtClean="0"/>
              <a:t>On the other hand, Jean </a:t>
            </a:r>
            <a:r>
              <a:rPr lang="en-GB" dirty="0" err="1" smtClean="0"/>
              <a:t>Blondel</a:t>
            </a:r>
            <a:r>
              <a:rPr lang="en-GB" dirty="0" smtClean="0"/>
              <a:t> noted that a primary object of comparative politics is public policy or outcomes of political action. </a:t>
            </a:r>
          </a:p>
          <a:p>
            <a:endParaRPr lang="en-IN" dirty="0" smtClean="0"/>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Why we need to study </a:t>
            </a:r>
            <a:br>
              <a:rPr lang="en-GB" dirty="0" smtClean="0"/>
            </a:br>
            <a:r>
              <a:rPr lang="en-GB" dirty="0" smtClean="0"/>
              <a:t>comparative politics? </a:t>
            </a:r>
            <a:endParaRPr lang="en-IN" dirty="0"/>
          </a:p>
        </p:txBody>
      </p:sp>
      <p:sp>
        <p:nvSpPr>
          <p:cNvPr id="3" name="Content Placeholder 2"/>
          <p:cNvSpPr>
            <a:spLocks noGrp="1"/>
          </p:cNvSpPr>
          <p:nvPr>
            <p:ph idx="1"/>
          </p:nvPr>
        </p:nvSpPr>
        <p:spPr>
          <a:xfrm>
            <a:off x="457200" y="1600200"/>
            <a:ext cx="8229600" cy="4997152"/>
          </a:xfrm>
        </p:spPr>
        <p:txBody>
          <a:bodyPr>
            <a:normAutofit fontScale="92500"/>
          </a:bodyPr>
          <a:lstStyle/>
          <a:p>
            <a:r>
              <a:rPr lang="en-GB" dirty="0" smtClean="0"/>
              <a:t>the main purposes of studying comparative politics are as follows:</a:t>
            </a:r>
          </a:p>
          <a:p>
            <a:r>
              <a:rPr lang="en-GB" dirty="0" smtClean="0"/>
              <a:t> – widen our understanding of politics in other countries; </a:t>
            </a:r>
          </a:p>
          <a:p>
            <a:r>
              <a:rPr lang="en-GB" dirty="0" smtClean="0"/>
              <a:t>– increase our appreciation of the advantages and disadvantages of our own political system and to enable us to learn from other countries; </a:t>
            </a:r>
          </a:p>
          <a:p>
            <a:r>
              <a:rPr lang="en-GB" dirty="0" smtClean="0"/>
              <a:t>– develop a more sophisticated understanding of politics in general e. g., the relationships between governments and people, and other concepts and processes; </a:t>
            </a:r>
          </a:p>
          <a:p>
            <a:r>
              <a:rPr lang="en-GB" dirty="0" smtClean="0"/>
              <a:t>– help us understand the linkages between domestic and international affairs; </a:t>
            </a:r>
          </a:p>
        </p:txBody>
      </p:sp>
    </p:spTree>
    <p:extLst>
      <p:ext uri="{BB962C8B-B14F-4D97-AF65-F5344CB8AC3E}">
        <p14:creationId xmlns="" xmlns:p14="http://schemas.microsoft.com/office/powerpoint/2010/main" val="121744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857232"/>
            <a:ext cx="8429684" cy="5262979"/>
          </a:xfrm>
          <a:prstGeom prst="rect">
            <a:avLst/>
          </a:prstGeom>
        </p:spPr>
        <p:txBody>
          <a:bodyPr wrap="square">
            <a:spAutoFit/>
          </a:bodyPr>
          <a:lstStyle/>
          <a:p>
            <a:r>
              <a:rPr lang="en-GB" sz="2800" dirty="0" smtClean="0"/>
              <a:t>– help us see the relationship between politics and such fields as science and technology, the environment, public health, law, business, religion, ethnicity, and culture; </a:t>
            </a:r>
          </a:p>
          <a:p>
            <a:r>
              <a:rPr lang="en-GB" sz="2800" dirty="0" smtClean="0"/>
              <a:t>– enable us to become more informed citizens: form our own political opinions, participate in political life, evaluate the actions and proposals of political leaders, and make our own political decisions and electoral choices; </a:t>
            </a:r>
          </a:p>
          <a:p>
            <a:r>
              <a:rPr lang="en-GB" sz="2800" dirty="0" smtClean="0"/>
              <a:t>– sharpen our critical thinking skills by applying scientific logic and coherent argumentation to our understanding of political phenomena</a:t>
            </a:r>
            <a:endParaRPr lang="en-IN"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evolution of comparative politics</a:t>
            </a:r>
            <a:endParaRPr lang="en-IN" dirty="0"/>
          </a:p>
        </p:txBody>
      </p:sp>
      <p:sp>
        <p:nvSpPr>
          <p:cNvPr id="3" name="Content Placeholder 2"/>
          <p:cNvSpPr>
            <a:spLocks noGrp="1"/>
          </p:cNvSpPr>
          <p:nvPr>
            <p:ph idx="1"/>
          </p:nvPr>
        </p:nvSpPr>
        <p:spPr/>
        <p:txBody>
          <a:bodyPr>
            <a:normAutofit fontScale="85000" lnSpcReduction="20000"/>
          </a:bodyPr>
          <a:lstStyle/>
          <a:p>
            <a:r>
              <a:rPr lang="en-GB" dirty="0" smtClean="0"/>
              <a:t> The roots of comparative political analysis are found in Ancient Greece as the first comparative studies begin with Aristotle (384–322 B. C. E), who studied different constitutions of Greek city-states. </a:t>
            </a:r>
          </a:p>
          <a:p>
            <a:r>
              <a:rPr lang="en-GB" dirty="0" smtClean="0"/>
              <a:t>Machiavelli (1469–1527) sought to compare and evaluate the merits of different forms of rule. Thomas Hobbes (1632–1704) developed the idea of a ‘social contract’ and Karl Marx (1818–1883) developed the theory of economic and political development and revolutionary change. </a:t>
            </a:r>
          </a:p>
          <a:p>
            <a:r>
              <a:rPr lang="en-GB" dirty="0" smtClean="0"/>
              <a:t>However, comparative politics was established as an academic discipline only in the very late 19th and the beginning of the 20th century. Still prior to the 1950s comparative politics was mostly normative and descriptive or dominated by the so-called traditional approach and being at the pre-modern phase of its development. </a:t>
            </a:r>
            <a:endParaRPr lang="en-IN" dirty="0"/>
          </a:p>
        </p:txBody>
      </p:sp>
    </p:spTree>
    <p:extLst>
      <p:ext uri="{BB962C8B-B14F-4D97-AF65-F5344CB8AC3E}">
        <p14:creationId xmlns="" xmlns:p14="http://schemas.microsoft.com/office/powerpoint/2010/main" val="1795613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GB" dirty="0" smtClean="0"/>
              <a:t>In 1955 Roy </a:t>
            </a:r>
            <a:r>
              <a:rPr lang="en-GB" dirty="0" err="1" smtClean="0"/>
              <a:t>Macridis</a:t>
            </a:r>
            <a:r>
              <a:rPr lang="en-GB" dirty="0" smtClean="0"/>
              <a:t> launched a diatribe against traditional comparative politics. </a:t>
            </a:r>
          </a:p>
          <a:p>
            <a:r>
              <a:rPr lang="en-GB" dirty="0" smtClean="0"/>
              <a:t>He accused the discipline of being formal-legalistic because of the studying of formal institutions over non-formal political processes, descriptive rather than analytic, case study-orientated rather than genuinely comparative, and Eurocentric with its emphasis on Great Britain, France, Germany and the Soviet Union. </a:t>
            </a:r>
          </a:p>
          <a:p>
            <a:r>
              <a:rPr lang="en-GB" dirty="0" smtClean="0"/>
              <a:t>‘Scientific’ comparative politics begins mainly with the rise of behaviourism in social sciences. </a:t>
            </a:r>
          </a:p>
          <a:p>
            <a:r>
              <a:rPr lang="en-GB" dirty="0" smtClean="0"/>
              <a:t>Growth of the post behavioural movement-its importance.</a:t>
            </a:r>
            <a:endParaRPr lang="en-IN" dirty="0"/>
          </a:p>
        </p:txBody>
      </p:sp>
    </p:spTree>
    <p:extLst>
      <p:ext uri="{BB962C8B-B14F-4D97-AF65-F5344CB8AC3E}">
        <p14:creationId xmlns="" xmlns:p14="http://schemas.microsoft.com/office/powerpoint/2010/main" val="1849352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TotalTime>
  <Words>887</Words>
  <Application>Microsoft Office PowerPoint</Application>
  <PresentationFormat>On-screen Show (4:3)</PresentationFormat>
  <Paragraphs>44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 What is Comparative Politics? </vt:lpstr>
      <vt:lpstr> Introduction</vt:lpstr>
      <vt:lpstr>Slide 3</vt:lpstr>
      <vt:lpstr>What is studying comparative politics? </vt:lpstr>
      <vt:lpstr>Slide 5</vt:lpstr>
      <vt:lpstr>Why we need to study  comparative politics? </vt:lpstr>
      <vt:lpstr>Slide 7</vt:lpstr>
      <vt:lpstr>The evolution of comparative politics</vt:lpstr>
      <vt:lpstr>Slide 9</vt:lpstr>
      <vt:lpstr>Slide 10</vt:lpstr>
      <vt:lpstr>Slide 11</vt:lpstr>
      <vt:lpstr>Comparative method</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Comparative Politics?</dc:title>
  <dc:creator>admin</dc:creator>
  <cp:lastModifiedBy>user</cp:lastModifiedBy>
  <cp:revision>8</cp:revision>
  <dcterms:created xsi:type="dcterms:W3CDTF">2021-07-02T14:02:34Z</dcterms:created>
  <dcterms:modified xsi:type="dcterms:W3CDTF">2025-04-09T11:59:25Z</dcterms:modified>
</cp:coreProperties>
</file>