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F229B9E8-C16C-4B65-92D7-C8C45F823FC0}">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7" d="100"/>
          <a:sy n="47" d="100"/>
        </p:scale>
        <p:origin x="-112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7C9A848C-B4DB-44C2-A0D3-953C1AA59425}"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9A848C-B4DB-44C2-A0D3-953C1AA59425}"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9A848C-B4DB-44C2-A0D3-953C1AA59425}"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2808CE-2E40-4298-9663-0F149FE889A4}" type="datetimeFigureOut">
              <a:rPr lang="en-IN" smtClean="0"/>
              <a:pPr/>
              <a:t>07-03-2025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7C9A848C-B4DB-44C2-A0D3-953C1AA59425}"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2808CE-2E40-4298-9663-0F149FE889A4}" type="datetimeFigureOut">
              <a:rPr lang="en-IN" smtClean="0"/>
              <a:pPr/>
              <a:t>07-03-2025</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C9A848C-B4DB-44C2-A0D3-953C1AA59425}"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8858" y="3143248"/>
            <a:ext cx="8742270" cy="1357322"/>
          </a:xfrm>
        </p:spPr>
        <p:txBody>
          <a:bodyPr>
            <a:normAutofit fontScale="90000"/>
          </a:bodyPr>
          <a:lstStyle/>
          <a:p>
            <a:r>
              <a:rPr lang="en-IN" dirty="0" smtClean="0"/>
              <a:t>Theory, </a:t>
            </a:r>
            <a:r>
              <a:rPr lang="en-IN" dirty="0" smtClean="0"/>
              <a:t>Institutions and</a:t>
            </a:r>
            <a:r>
              <a:rPr lang="en-IN" dirty="0" smtClean="0"/>
              <a:t/>
            </a:r>
            <a:br>
              <a:rPr lang="en-IN" dirty="0" smtClean="0"/>
            </a:br>
            <a:r>
              <a:rPr lang="en-IN" dirty="0" smtClean="0"/>
              <a:t>Comparative Politics</a:t>
            </a:r>
            <a:br>
              <a:rPr lang="en-IN" dirty="0" smtClean="0"/>
            </a:br>
            <a:endParaRPr lang="en-IN" dirty="0"/>
          </a:p>
        </p:txBody>
      </p:sp>
    </p:spTree>
    <p:extLst>
      <p:ext uri="{BB962C8B-B14F-4D97-AF65-F5344CB8AC3E}">
        <p14:creationId xmlns:p14="http://schemas.microsoft.com/office/powerpoint/2010/main" xmlns="" val="1273954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a:bodyPr>
          <a:lstStyle/>
          <a:p>
            <a:r>
              <a:rPr lang="en-GB" dirty="0" smtClean="0"/>
              <a:t>Building on these primary assumptions, rational choice institutionalism analyses how different institutions affect the pattern of costs and benefits – the incentive structures – that face individual political actors. </a:t>
            </a:r>
            <a:endParaRPr lang="en-GB" dirty="0"/>
          </a:p>
          <a:p>
            <a:r>
              <a:rPr lang="en-GB" dirty="0" smtClean="0"/>
              <a:t>Individual action always takes place in context of institutional practices whether ‘hard’ or ‘soft’, and the different incentive structures which people face under different regimes may fundamentally affect the outcomes of the political process. </a:t>
            </a:r>
          </a:p>
          <a:p>
            <a:r>
              <a:rPr lang="en-GB" dirty="0" smtClean="0"/>
              <a:t>According to this view, individuals always make their choices in the same way, that is, they act as </a:t>
            </a:r>
            <a:r>
              <a:rPr lang="en-GB" dirty="0" err="1" smtClean="0"/>
              <a:t>maximisers</a:t>
            </a:r>
            <a:r>
              <a:rPr lang="en-GB" dirty="0" smtClean="0"/>
              <a:t> of benefits over costs, but the outcomes of these choices will be affected by the institutions that are present.</a:t>
            </a:r>
          </a:p>
          <a:p>
            <a:r>
              <a:rPr lang="en-GB" dirty="0" smtClean="0"/>
              <a:t>Problem of free riders versus costs of collective action?</a:t>
            </a:r>
          </a:p>
          <a:p>
            <a:endParaRPr lang="en-IN" dirty="0"/>
          </a:p>
        </p:txBody>
      </p:sp>
    </p:spTree>
    <p:extLst>
      <p:ext uri="{BB962C8B-B14F-4D97-AF65-F5344CB8AC3E}">
        <p14:creationId xmlns:p14="http://schemas.microsoft.com/office/powerpoint/2010/main" xmlns="" val="2305889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Cultural Institutionalism</a:t>
            </a:r>
            <a:endParaRPr lang="en-IN" dirty="0"/>
          </a:p>
        </p:txBody>
      </p:sp>
      <p:sp>
        <p:nvSpPr>
          <p:cNvPr id="3" name="Content Placeholder 2"/>
          <p:cNvSpPr>
            <a:spLocks noGrp="1"/>
          </p:cNvSpPr>
          <p:nvPr>
            <p:ph idx="1"/>
          </p:nvPr>
        </p:nvSpPr>
        <p:spPr/>
        <p:txBody>
          <a:bodyPr>
            <a:normAutofit fontScale="70000" lnSpcReduction="20000"/>
          </a:bodyPr>
          <a:lstStyle/>
          <a:p>
            <a:r>
              <a:rPr lang="en-GB" dirty="0" smtClean="0"/>
              <a:t>From the perspective of cultural theory individuals always make decisions in a manner that reflects the prevailing ideas and beliefs widely shared by members of the communities of which they are a part. </a:t>
            </a:r>
          </a:p>
          <a:p>
            <a:r>
              <a:rPr lang="en-GB" dirty="0" smtClean="0"/>
              <a:t>This does not require that actors necessarily agree with all the ideas and beliefs concerned, but that action is informed by reference to a set of common practices and norms.</a:t>
            </a:r>
          </a:p>
          <a:p>
            <a:r>
              <a:rPr lang="en-GB" dirty="0" smtClean="0"/>
              <a:t>People define their interests according to conceptions of meaning, symbols and traditional practices derived from the cultural environment. </a:t>
            </a:r>
          </a:p>
          <a:p>
            <a:r>
              <a:rPr lang="en-GB" dirty="0" smtClean="0"/>
              <a:t>In order to act within society, people internalise cultural norms and practices without subjecting these to rational scrutiny. </a:t>
            </a:r>
            <a:endParaRPr lang="en-GB" dirty="0"/>
          </a:p>
          <a:p>
            <a:r>
              <a:rPr lang="en-GB" dirty="0" smtClean="0"/>
              <a:t>The manner in which people make their decisions, will be affected by the context of cultural norms in which they are operating.</a:t>
            </a:r>
          </a:p>
          <a:p>
            <a:r>
              <a:rPr lang="en-GB" dirty="0" smtClean="0"/>
              <a:t>It is cultural values and beliefs that help individual agents to make sense of the world around them. Owing to the complexity of the social world people cannot always think through in a strictly rational manner what their interests are and how best to pursue them. </a:t>
            </a:r>
          </a:p>
          <a:p>
            <a:r>
              <a:rPr lang="en-GB" dirty="0" smtClean="0"/>
              <a:t> While cultural symbols provide a shared set of historical reference points within a society, these meanings are fundamentally </a:t>
            </a:r>
            <a:r>
              <a:rPr lang="en-GB" dirty="0" smtClean="0">
                <a:solidFill>
                  <a:srgbClr val="FF0000"/>
                </a:solidFill>
              </a:rPr>
              <a:t>contested</a:t>
            </a:r>
            <a:r>
              <a:rPr lang="en-GB" dirty="0" smtClean="0"/>
              <a:t>.</a:t>
            </a:r>
          </a:p>
          <a:p>
            <a:endParaRPr lang="en-GB" dirty="0" smtClean="0"/>
          </a:p>
          <a:p>
            <a:endParaRPr lang="en-IN" dirty="0"/>
          </a:p>
        </p:txBody>
      </p:sp>
    </p:spTree>
    <p:extLst>
      <p:ext uri="{BB962C8B-B14F-4D97-AF65-F5344CB8AC3E}">
        <p14:creationId xmlns:p14="http://schemas.microsoft.com/office/powerpoint/2010/main" xmlns="" val="2602465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6120680"/>
          </a:xfrm>
        </p:spPr>
        <p:txBody>
          <a:bodyPr>
            <a:normAutofit fontScale="92500" lnSpcReduction="10000"/>
          </a:bodyPr>
          <a:lstStyle/>
          <a:p>
            <a:r>
              <a:rPr lang="en-GB" dirty="0" smtClean="0"/>
              <a:t>Cultural practices help to define those groups that are powerful from those which are less so. </a:t>
            </a:r>
          </a:p>
          <a:p>
            <a:r>
              <a:rPr lang="en-GB" dirty="0" smtClean="0"/>
              <a:t>The status granted to particular occupations and professions may, for example, vary across societies depending on the prevailing stereotypes and historical associations in the countries concerned. </a:t>
            </a:r>
          </a:p>
          <a:p>
            <a:r>
              <a:rPr lang="en-GB" dirty="0" smtClean="0"/>
              <a:t>From a cultural perspective, people mobilise and act politically in accordance with symbols either in opposition or support of cultural norms and traditions that operate to include some groups to the exclusion of others. </a:t>
            </a:r>
          </a:p>
          <a:p>
            <a:r>
              <a:rPr lang="en-GB" dirty="0" smtClean="0"/>
              <a:t>Symbols such as the use of language and mode of dress are fundamental aspects of political communication. </a:t>
            </a:r>
          </a:p>
          <a:p>
            <a:r>
              <a:rPr lang="en-GB" dirty="0" smtClean="0"/>
              <a:t>Thus, national flags, anthems, legal practices and modes of speech and dress will tend to occupy symbolic status in the political imagination either as representative of success and inclusion or as symptomatic of exclusion or historical oppression.</a:t>
            </a:r>
          </a:p>
          <a:p>
            <a:endParaRPr lang="en-IN" dirty="0"/>
          </a:p>
        </p:txBody>
      </p:sp>
    </p:spTree>
    <p:extLst>
      <p:ext uri="{BB962C8B-B14F-4D97-AF65-F5344CB8AC3E}">
        <p14:creationId xmlns:p14="http://schemas.microsoft.com/office/powerpoint/2010/main" xmlns="" val="2690092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GB" dirty="0" smtClean="0"/>
              <a:t>Thus, from a cultural perspective, political action motivated by institutions that symbolise, nationalism, patriotism, religion or the struggle against some form of oppression is seldom driven by rational choice, but is more likely to reflect an emotional response to a shared set of meanings that define one’s identity. </a:t>
            </a:r>
          </a:p>
          <a:p>
            <a:r>
              <a:rPr lang="en-GB" dirty="0" smtClean="0"/>
              <a:t>Issues such as the distribution of power or the ability to overcome collective action problems cannot be predicted according to the existence of formal structures, but require a deeper attempt to understand the meanings attributed to such practices and how the relevant meanings differ between one society and the next. </a:t>
            </a:r>
            <a:endParaRPr lang="en-IN" dirty="0"/>
          </a:p>
        </p:txBody>
      </p:sp>
    </p:spTree>
    <p:extLst>
      <p:ext uri="{BB962C8B-B14F-4D97-AF65-F5344CB8AC3E}">
        <p14:creationId xmlns:p14="http://schemas.microsoft.com/office/powerpoint/2010/main" xmlns="" val="1070376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The origin of institutions and explaining institutional change</a:t>
            </a:r>
            <a:endParaRPr lang="en-IN" dirty="0"/>
          </a:p>
        </p:txBody>
      </p:sp>
      <p:sp>
        <p:nvSpPr>
          <p:cNvPr id="4" name="Content Placeholder 3"/>
          <p:cNvSpPr>
            <a:spLocks noGrp="1"/>
          </p:cNvSpPr>
          <p:nvPr>
            <p:ph idx="1"/>
          </p:nvPr>
        </p:nvSpPr>
        <p:spPr/>
        <p:txBody>
          <a:bodyPr>
            <a:normAutofit fontScale="92500" lnSpcReduction="20000"/>
          </a:bodyPr>
          <a:lstStyle/>
          <a:p>
            <a:r>
              <a:rPr lang="en-GB" dirty="0"/>
              <a:t>Just as there are disagreements within the cultural camp about the capacity to generalize from individual studies, so too there are disputes about the appropriate manner in which to account for the origin of different institutional practices. </a:t>
            </a:r>
            <a:endParaRPr lang="en-GB" dirty="0" smtClean="0"/>
          </a:p>
          <a:p>
            <a:r>
              <a:rPr lang="en-GB" dirty="0"/>
              <a:t>In works such as Madness and Civilization (1965) and Discipline and Punish (1979), Foucault documented the manner in which language or discourse had been used </a:t>
            </a:r>
            <a:r>
              <a:rPr lang="en-GB" dirty="0" smtClean="0"/>
              <a:t>to ‘</a:t>
            </a:r>
            <a:r>
              <a:rPr lang="en-GB" dirty="0"/>
              <a:t>normalise’ certain types of behaviour and to label previously unproblematic, though minority forms of life, as ‘deviant</a:t>
            </a:r>
            <a:r>
              <a:rPr lang="en-GB" dirty="0" smtClean="0"/>
              <a:t>’. </a:t>
            </a:r>
          </a:p>
          <a:p>
            <a:r>
              <a:rPr lang="en-GB" dirty="0" smtClean="0"/>
              <a:t>The </a:t>
            </a:r>
            <a:r>
              <a:rPr lang="en-GB" dirty="0"/>
              <a:t>dominant discourses, which operate to privilege certain practices and modes of thought and to marginalize others.</a:t>
            </a:r>
          </a:p>
          <a:p>
            <a:endParaRPr lang="en-GB" dirty="0"/>
          </a:p>
          <a:p>
            <a:endParaRPr lang="en-IN" dirty="0"/>
          </a:p>
        </p:txBody>
      </p:sp>
    </p:spTree>
    <p:extLst>
      <p:ext uri="{BB962C8B-B14F-4D97-AF65-F5344CB8AC3E}">
        <p14:creationId xmlns:p14="http://schemas.microsoft.com/office/powerpoint/2010/main" xmlns="" val="3888068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Structural Institutionalism</a:t>
            </a:r>
            <a:endParaRPr lang="en-IN" dirty="0"/>
          </a:p>
        </p:txBody>
      </p:sp>
      <p:sp>
        <p:nvSpPr>
          <p:cNvPr id="3" name="Content Placeholder 2"/>
          <p:cNvSpPr>
            <a:spLocks noGrp="1"/>
          </p:cNvSpPr>
          <p:nvPr>
            <p:ph idx="1"/>
          </p:nvPr>
        </p:nvSpPr>
        <p:spPr/>
        <p:txBody>
          <a:bodyPr>
            <a:normAutofit fontScale="77500" lnSpcReduction="20000"/>
          </a:bodyPr>
          <a:lstStyle/>
          <a:p>
            <a:r>
              <a:rPr lang="en-GB" dirty="0"/>
              <a:t>The structural variant of institutional theory differs from both the rational choice and cultural modes of analysis in fundamental ways. </a:t>
            </a:r>
          </a:p>
          <a:p>
            <a:r>
              <a:rPr lang="en-GB" dirty="0" smtClean="0"/>
              <a:t>It </a:t>
            </a:r>
            <a:r>
              <a:rPr lang="en-GB" dirty="0"/>
              <a:t>differs from rational choice in denying that it is individuals who are the principal actors on the social stage. </a:t>
            </a:r>
            <a:endParaRPr lang="en-GB" dirty="0" smtClean="0"/>
          </a:p>
          <a:p>
            <a:r>
              <a:rPr lang="en-GB" dirty="0" smtClean="0"/>
              <a:t>While </a:t>
            </a:r>
            <a:r>
              <a:rPr lang="en-GB" dirty="0"/>
              <a:t>adopting a form of methodological holism, it differs from cultural theory by rejecting the view that the significance of institutions can only be understood with reference to the cultural meanings that individuals and groups ascribe to them. </a:t>
            </a:r>
            <a:endParaRPr lang="en-GB" dirty="0" smtClean="0"/>
          </a:p>
          <a:p>
            <a:r>
              <a:rPr lang="en-GB" dirty="0"/>
              <a:t>Thus, for structural </a:t>
            </a:r>
            <a:r>
              <a:rPr lang="en-GB" dirty="0" err="1"/>
              <a:t>institutionalists</a:t>
            </a:r>
            <a:r>
              <a:rPr lang="en-GB" dirty="0"/>
              <a:t>:</a:t>
            </a:r>
          </a:p>
          <a:p>
            <a:r>
              <a:rPr lang="en-GB" dirty="0" smtClean="0"/>
              <a:t>Institutional </a:t>
            </a:r>
            <a:r>
              <a:rPr lang="en-GB" dirty="0"/>
              <a:t>structures determine the content of people’s interests and beliefs. </a:t>
            </a:r>
            <a:endParaRPr lang="en-GB" dirty="0" smtClean="0"/>
          </a:p>
          <a:p>
            <a:r>
              <a:rPr lang="en-GB" dirty="0" smtClean="0"/>
              <a:t>Action </a:t>
            </a:r>
            <a:r>
              <a:rPr lang="en-GB" dirty="0"/>
              <a:t>on the social stage is primarily a reflection of the relationships between the functional parts of institutional structures. </a:t>
            </a:r>
          </a:p>
          <a:p>
            <a:r>
              <a:rPr lang="en-GB" dirty="0" smtClean="0"/>
              <a:t>Different </a:t>
            </a:r>
            <a:r>
              <a:rPr lang="en-GB" dirty="0"/>
              <a:t>institutional structures are governed by different ‘laws of motion’.</a:t>
            </a:r>
          </a:p>
          <a:p>
            <a:endParaRPr lang="en-IN" dirty="0"/>
          </a:p>
        </p:txBody>
      </p:sp>
    </p:spTree>
    <p:extLst>
      <p:ext uri="{BB962C8B-B14F-4D97-AF65-F5344CB8AC3E}">
        <p14:creationId xmlns:p14="http://schemas.microsoft.com/office/powerpoint/2010/main" xmlns="" val="1859014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10000"/>
          </a:bodyPr>
          <a:lstStyle/>
          <a:p>
            <a:r>
              <a:rPr lang="en-GB" dirty="0"/>
              <a:t>In Marxist theories institutional practices reflect the underlying nature of the prevailing ‘mode of production’, such as ‘capitalism’, or ‘feudalism’. </a:t>
            </a:r>
            <a:endParaRPr lang="en-GB" dirty="0" smtClean="0"/>
          </a:p>
          <a:p>
            <a:r>
              <a:rPr lang="en-GB" dirty="0" smtClean="0"/>
              <a:t>The </a:t>
            </a:r>
            <a:r>
              <a:rPr lang="en-GB" dirty="0"/>
              <a:t>interests of social actors are defined in terms of their functional relationships to the structures concerned. </a:t>
            </a:r>
            <a:endParaRPr lang="en-GB" dirty="0" smtClean="0"/>
          </a:p>
          <a:p>
            <a:r>
              <a:rPr lang="en-GB" dirty="0" smtClean="0"/>
              <a:t>Thus</a:t>
            </a:r>
            <a:r>
              <a:rPr lang="en-GB" dirty="0"/>
              <a:t>, the interests of capitalists as owners of means of production are functionally separate and in conflict with those of the proletariat </a:t>
            </a:r>
            <a:r>
              <a:rPr lang="en-GB" dirty="0" smtClean="0"/>
              <a:t>whose interests are defined by their lack of access to industrial capital.</a:t>
            </a:r>
          </a:p>
          <a:p>
            <a:r>
              <a:rPr lang="en-GB" dirty="0" smtClean="0"/>
              <a:t>From a Marxist perspective </a:t>
            </a:r>
            <a:r>
              <a:rPr lang="en-GB" dirty="0"/>
              <a:t>the interests of proletarians and capitalists are not defined by the subjective views of individual members of these particular groups, but with regard to their objective relationship to the means of production and the functional requirements of the economy in its particular stage of development. </a:t>
            </a:r>
            <a:endParaRPr lang="en-IN" dirty="0"/>
          </a:p>
        </p:txBody>
      </p:sp>
    </p:spTree>
    <p:extLst>
      <p:ext uri="{BB962C8B-B14F-4D97-AF65-F5344CB8AC3E}">
        <p14:creationId xmlns:p14="http://schemas.microsoft.com/office/powerpoint/2010/main" xmlns="" val="1003921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92500"/>
          </a:bodyPr>
          <a:lstStyle/>
          <a:p>
            <a:r>
              <a:rPr lang="en-GB" dirty="0"/>
              <a:t>Non-Marxist versions of structural theory focus less on ‘capitalism’ as the primary force and more on other systems such as the nation-state. </a:t>
            </a:r>
            <a:endParaRPr lang="en-GB" dirty="0" smtClean="0"/>
          </a:p>
          <a:p>
            <a:r>
              <a:rPr lang="en-GB" dirty="0" smtClean="0"/>
              <a:t>The </a:t>
            </a:r>
            <a:r>
              <a:rPr lang="en-GB" dirty="0"/>
              <a:t>primary theme of this work is the manner in which macro-structural parameters such as class structure, demography, technology or geographical conditions interact to produce particular political outcomes. </a:t>
            </a:r>
            <a:endParaRPr lang="en-GB" dirty="0" smtClean="0"/>
          </a:p>
          <a:p>
            <a:r>
              <a:rPr lang="en-GB" dirty="0"/>
              <a:t>The over-riding implication of this analysis is that any state faced with a similar array of macro-forces would succumb to the same fate. </a:t>
            </a:r>
            <a:endParaRPr lang="en-GB" dirty="0" smtClean="0"/>
          </a:p>
          <a:p>
            <a:r>
              <a:rPr lang="en-GB" dirty="0" smtClean="0"/>
              <a:t>It </a:t>
            </a:r>
            <a:r>
              <a:rPr lang="en-GB" dirty="0"/>
              <a:t>is, therefore, structural variables such as population to resources ratios which are responsible for the pattern of political development and not the ‘choices’ exercised by individuals or cultural groups.</a:t>
            </a:r>
          </a:p>
          <a:p>
            <a:endParaRPr lang="en-IN" dirty="0"/>
          </a:p>
        </p:txBody>
      </p:sp>
    </p:spTree>
    <p:extLst>
      <p:ext uri="{BB962C8B-B14F-4D97-AF65-F5344CB8AC3E}">
        <p14:creationId xmlns:p14="http://schemas.microsoft.com/office/powerpoint/2010/main" xmlns="" val="1268239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Synthesising culture and structure</a:t>
            </a:r>
            <a:endParaRPr lang="en-IN" dirty="0"/>
          </a:p>
        </p:txBody>
      </p:sp>
      <p:sp>
        <p:nvSpPr>
          <p:cNvPr id="3" name="Content Placeholder 2"/>
          <p:cNvSpPr>
            <a:spLocks noGrp="1"/>
          </p:cNvSpPr>
          <p:nvPr>
            <p:ph idx="1"/>
          </p:nvPr>
        </p:nvSpPr>
        <p:spPr/>
        <p:txBody>
          <a:bodyPr>
            <a:normAutofit fontScale="85000" lnSpcReduction="20000"/>
          </a:bodyPr>
          <a:lstStyle/>
          <a:p>
            <a:r>
              <a:rPr lang="en-GB" dirty="0"/>
              <a:t>Another possible area for theoretical synthesis occurs between cultural analysis and the less rigid forms of structural institutionalism. </a:t>
            </a:r>
            <a:endParaRPr lang="en-GB" dirty="0" smtClean="0"/>
          </a:p>
          <a:p>
            <a:r>
              <a:rPr lang="en-GB" dirty="0" smtClean="0"/>
              <a:t>The </a:t>
            </a:r>
            <a:r>
              <a:rPr lang="en-GB" dirty="0"/>
              <a:t>Italian neo-Marxist theorist Antonio Gramsci is held by some, to have enriched Marxian analysis in his attempt to reassert the role of individual agency and of cultural ideas in understanding the process of social change. </a:t>
            </a:r>
            <a:endParaRPr lang="en-GB" dirty="0" smtClean="0"/>
          </a:p>
          <a:p>
            <a:r>
              <a:rPr lang="en-GB" dirty="0" smtClean="0"/>
              <a:t>Gramsci </a:t>
            </a:r>
            <a:r>
              <a:rPr lang="en-GB" dirty="0"/>
              <a:t>(1971) sought to move Marxism away from the crude form of economic determinism, which views the role of ideas as epiphenomenal to the determining role of the economic base. </a:t>
            </a:r>
            <a:endParaRPr lang="en-GB" dirty="0" smtClean="0"/>
          </a:p>
          <a:p>
            <a:r>
              <a:rPr lang="en-GB" dirty="0" smtClean="0"/>
              <a:t>For </a:t>
            </a:r>
            <a:r>
              <a:rPr lang="en-GB" dirty="0"/>
              <a:t>Gramsci, orthodox Marxism was incapable of explaining the support for Fascism from the working class in Italy and more generally the apparent diversity of political responses to be found across capitalist states with similar levels of technological and economic development.</a:t>
            </a:r>
          </a:p>
          <a:p>
            <a:endParaRPr lang="en-IN" dirty="0"/>
          </a:p>
        </p:txBody>
      </p:sp>
    </p:spTree>
    <p:extLst>
      <p:ext uri="{BB962C8B-B14F-4D97-AF65-F5344CB8AC3E}">
        <p14:creationId xmlns:p14="http://schemas.microsoft.com/office/powerpoint/2010/main" xmlns="" val="1464515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77500" lnSpcReduction="20000"/>
          </a:bodyPr>
          <a:lstStyle/>
          <a:p>
            <a:r>
              <a:rPr lang="en-GB" dirty="0"/>
              <a:t>Economic forces affect the interests that particular classes in a given structure possess but do not determine how actors will subjectively perceive </a:t>
            </a:r>
            <a:r>
              <a:rPr lang="en-GB" dirty="0" smtClean="0"/>
              <a:t>these interests.</a:t>
            </a:r>
          </a:p>
          <a:p>
            <a:r>
              <a:rPr lang="en-GB" dirty="0" smtClean="0"/>
              <a:t>On the contrary, for Gramsci the Marxian notion of class struggle is one </a:t>
            </a:r>
            <a:r>
              <a:rPr lang="en-GB" dirty="0"/>
              <a:t>that is frequently conducted in the realm of culture and ideas. </a:t>
            </a:r>
            <a:endParaRPr lang="en-GB" dirty="0" smtClean="0"/>
          </a:p>
          <a:p>
            <a:r>
              <a:rPr lang="en-GB" dirty="0" smtClean="0"/>
              <a:t>Politics </a:t>
            </a:r>
            <a:r>
              <a:rPr lang="en-GB" dirty="0"/>
              <a:t>is seen primarily as a struggle for cultural hegemony in which subordinate classes are subject to competing interpretations of their structural position and where power is exercised when the dominant class is able to convince the proletariat that its interests are coterminous with those of the ruling elite</a:t>
            </a:r>
            <a:r>
              <a:rPr lang="en-GB" dirty="0" smtClean="0"/>
              <a:t>.</a:t>
            </a:r>
          </a:p>
          <a:p>
            <a:r>
              <a:rPr lang="en-GB" dirty="0"/>
              <a:t> Seen in this context, there is no inevitability that the proletariat will acquire the appropriate ideological consciousness necessary to bring about the transformation from capitalism to socialism – they may come to be convinced by cultural appeals to alternate arrangements such as fascism or social democracy. </a:t>
            </a:r>
            <a:endParaRPr lang="en-GB" dirty="0" smtClean="0"/>
          </a:p>
          <a:p>
            <a:r>
              <a:rPr lang="en-GB" dirty="0" smtClean="0"/>
              <a:t>Gramsci</a:t>
            </a:r>
            <a:r>
              <a:rPr lang="en-GB" dirty="0"/>
              <a:t>, therefore, while maintaining a broadly structural Marxist account of class conflict under capitalism, allows greater room for the role of ideas in shaping the future direction in which the character of that conflict may be expressed.</a:t>
            </a:r>
          </a:p>
          <a:p>
            <a:endParaRPr lang="en-IN" dirty="0"/>
          </a:p>
        </p:txBody>
      </p:sp>
    </p:spTree>
    <p:extLst>
      <p:ext uri="{BB962C8B-B14F-4D97-AF65-F5344CB8AC3E}">
        <p14:creationId xmlns:p14="http://schemas.microsoft.com/office/powerpoint/2010/main" xmlns="" val="304781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290" y="0"/>
            <a:ext cx="8229600" cy="1143000"/>
          </a:xfrm>
        </p:spPr>
        <p:txBody>
          <a:bodyPr/>
          <a:lstStyle/>
          <a:p>
            <a:r>
              <a:rPr lang="en-IN" dirty="0" smtClean="0"/>
              <a:t>Introduction</a:t>
            </a:r>
            <a:endParaRPr lang="en-IN" dirty="0"/>
          </a:p>
        </p:txBody>
      </p:sp>
      <p:sp>
        <p:nvSpPr>
          <p:cNvPr id="3" name="Content Placeholder 2"/>
          <p:cNvSpPr>
            <a:spLocks noGrp="1"/>
          </p:cNvSpPr>
          <p:nvPr>
            <p:ph idx="1"/>
          </p:nvPr>
        </p:nvSpPr>
        <p:spPr>
          <a:xfrm>
            <a:off x="571472" y="1214422"/>
            <a:ext cx="8229600" cy="5400600"/>
          </a:xfrm>
        </p:spPr>
        <p:txBody>
          <a:bodyPr>
            <a:normAutofit fontScale="92500" lnSpcReduction="20000"/>
          </a:bodyPr>
          <a:lstStyle/>
          <a:p>
            <a:r>
              <a:rPr lang="en-GB" dirty="0" smtClean="0"/>
              <a:t>As its name suggests, comparative politics is concerned with the comparative study and analysis of political systems. </a:t>
            </a:r>
          </a:p>
          <a:p>
            <a:r>
              <a:rPr lang="en-GB" dirty="0" smtClean="0"/>
              <a:t>It aims to overcome the shortcomings of approaches focused purely on case studies of individual countries and of those that build purely abstract theoretical models of decision-making. </a:t>
            </a:r>
          </a:p>
          <a:p>
            <a:r>
              <a:rPr lang="en-GB" dirty="0" smtClean="0"/>
              <a:t>Comparing the similarities and differences between political phenomena across countries allows social scientists to judge if and how the experience of some states is similar to that of others and to assess whether theoretical models of how people make decisions are able to claim universal validity. </a:t>
            </a:r>
          </a:p>
          <a:p>
            <a:r>
              <a:rPr lang="en-IN" dirty="0" smtClean="0"/>
              <a:t>The primary focus of both theoretical and empirical work in comparative politics is on the comparison of institutional practices between states.</a:t>
            </a:r>
            <a:endParaRPr lang="en-IN" dirty="0"/>
          </a:p>
        </p:txBody>
      </p:sp>
    </p:spTree>
    <p:extLst>
      <p:ext uri="{BB962C8B-B14F-4D97-AF65-F5344CB8AC3E}">
        <p14:creationId xmlns:p14="http://schemas.microsoft.com/office/powerpoint/2010/main" xmlns="" val="1500522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Why institutions matter?</a:t>
            </a:r>
            <a:endParaRPr lang="en-IN" dirty="0"/>
          </a:p>
        </p:txBody>
      </p:sp>
      <p:sp>
        <p:nvSpPr>
          <p:cNvPr id="3" name="Content Placeholder 2"/>
          <p:cNvSpPr>
            <a:spLocks noGrp="1"/>
          </p:cNvSpPr>
          <p:nvPr>
            <p:ph idx="1"/>
          </p:nvPr>
        </p:nvSpPr>
        <p:spPr/>
        <p:txBody>
          <a:bodyPr>
            <a:normAutofit fontScale="77500" lnSpcReduction="20000"/>
          </a:bodyPr>
          <a:lstStyle/>
          <a:p>
            <a:r>
              <a:rPr lang="en-GB" dirty="0"/>
              <a:t>At issue here is the significance of cultural institutions and the manner in which they enable actors to cope with conditions of complexity and what Herbert Simon (1957) has termed ‘bounded rationality’. </a:t>
            </a:r>
            <a:endParaRPr lang="en-GB" dirty="0" smtClean="0"/>
          </a:p>
          <a:p>
            <a:r>
              <a:rPr lang="en-GB" dirty="0" smtClean="0"/>
              <a:t>According </a:t>
            </a:r>
            <a:r>
              <a:rPr lang="en-GB" dirty="0"/>
              <a:t>to Simon, individuals cannot always base their decisions on a cool computation of benefits over costs. </a:t>
            </a:r>
            <a:endParaRPr lang="en-GB" dirty="0" smtClean="0"/>
          </a:p>
          <a:p>
            <a:r>
              <a:rPr lang="en-GB" dirty="0" smtClean="0"/>
              <a:t>The </a:t>
            </a:r>
            <a:r>
              <a:rPr lang="en-GB" dirty="0"/>
              <a:t>human brain is fundamentally limited in its capacity to process information and to make computations and must, therefore, resort to habits, traditions and rules of thumb. </a:t>
            </a:r>
            <a:endParaRPr lang="en-GB" dirty="0" smtClean="0"/>
          </a:p>
          <a:p>
            <a:r>
              <a:rPr lang="en-GB" dirty="0"/>
              <a:t> Seen in this light, the cultural conventions and belief systems that form the core of cultural analysis are compatible with a weaker strain of rational choice. </a:t>
            </a:r>
            <a:endParaRPr lang="en-GB" dirty="0" smtClean="0"/>
          </a:p>
          <a:p>
            <a:r>
              <a:rPr lang="en-GB" dirty="0" smtClean="0"/>
              <a:t>Whilst </a:t>
            </a:r>
            <a:r>
              <a:rPr lang="en-GB" dirty="0"/>
              <a:t>habitual behaviour cannot be considered as fully rational, neither does such action represent evidence of an irrational or purely emotional basis to human decisions. </a:t>
            </a:r>
            <a:endParaRPr lang="en-GB" dirty="0" smtClean="0"/>
          </a:p>
          <a:p>
            <a:r>
              <a:rPr lang="en-IN" dirty="0"/>
              <a:t>Constitutional traditions such as </a:t>
            </a:r>
            <a:r>
              <a:rPr lang="en-IN" dirty="0" smtClean="0"/>
              <a:t>monarchy has continued in UK.</a:t>
            </a:r>
            <a:endParaRPr lang="en-IN" dirty="0"/>
          </a:p>
        </p:txBody>
      </p:sp>
    </p:spTree>
    <p:extLst>
      <p:ext uri="{BB962C8B-B14F-4D97-AF65-F5344CB8AC3E}">
        <p14:creationId xmlns:p14="http://schemas.microsoft.com/office/powerpoint/2010/main" xmlns="" val="3223767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70000" lnSpcReduction="20000"/>
          </a:bodyPr>
          <a:lstStyle/>
          <a:p>
            <a:r>
              <a:rPr lang="en-GB" dirty="0">
                <a:solidFill>
                  <a:srgbClr val="FF0000"/>
                </a:solidFill>
              </a:rPr>
              <a:t>Alston, L. </a:t>
            </a:r>
            <a:r>
              <a:rPr lang="en-GB" dirty="0" err="1">
                <a:solidFill>
                  <a:srgbClr val="FF0000"/>
                </a:solidFill>
              </a:rPr>
              <a:t>Eggertsson</a:t>
            </a:r>
            <a:r>
              <a:rPr lang="en-GB" dirty="0">
                <a:solidFill>
                  <a:srgbClr val="FF0000"/>
                </a:solidFill>
              </a:rPr>
              <a:t>, T. and North, D. (1996) Empirical Studies in Institutional Change. Cambridge: Cambridge University Press. </a:t>
            </a:r>
          </a:p>
          <a:p>
            <a:r>
              <a:rPr lang="en-GB" dirty="0" smtClean="0"/>
              <a:t>Inefficient </a:t>
            </a:r>
            <a:r>
              <a:rPr lang="en-GB" dirty="0"/>
              <a:t>institutions may persist according to the incentive structure that they create. </a:t>
            </a:r>
            <a:endParaRPr lang="en-GB" dirty="0" smtClean="0"/>
          </a:p>
          <a:p>
            <a:r>
              <a:rPr lang="en-GB" dirty="0" smtClean="0"/>
              <a:t>Even </a:t>
            </a:r>
            <a:r>
              <a:rPr lang="en-GB" dirty="0"/>
              <a:t>inefficient rules may operate to the benefit of some groups in society who will seek to maintain the status quo, preventing moves towards a more efficient set of practices. </a:t>
            </a:r>
            <a:endParaRPr lang="en-GB" dirty="0" smtClean="0"/>
          </a:p>
          <a:p>
            <a:r>
              <a:rPr lang="en-GB" dirty="0" smtClean="0"/>
              <a:t>What </a:t>
            </a:r>
            <a:r>
              <a:rPr lang="en-GB" dirty="0"/>
              <a:t>matters to the prospects for efficiency enhancing improvements is the extent to which those who would benefit from institutional change have sufficient incentives to bring the necessary modifications about. </a:t>
            </a:r>
            <a:endParaRPr lang="en-GB" dirty="0" smtClean="0"/>
          </a:p>
          <a:p>
            <a:r>
              <a:rPr lang="en-GB" dirty="0" smtClean="0"/>
              <a:t>According </a:t>
            </a:r>
            <a:r>
              <a:rPr lang="en-GB" dirty="0"/>
              <a:t>to North inefficient institutions may often survive precisely because the relevant incentives are skewed in favour of inertia. </a:t>
            </a:r>
            <a:endParaRPr lang="en-GB" dirty="0" smtClean="0"/>
          </a:p>
          <a:p>
            <a:r>
              <a:rPr lang="en-GB" dirty="0" smtClean="0"/>
              <a:t>On </a:t>
            </a:r>
            <a:r>
              <a:rPr lang="en-GB" dirty="0"/>
              <a:t>the one hand, those with ruling interests who benefit substantially from the status quo will use all of their powers to resist institutional change. </a:t>
            </a:r>
            <a:endParaRPr lang="en-GB" dirty="0" smtClean="0"/>
          </a:p>
          <a:p>
            <a:r>
              <a:rPr lang="en-GB" dirty="0" smtClean="0"/>
              <a:t>On </a:t>
            </a:r>
            <a:r>
              <a:rPr lang="en-GB" dirty="0"/>
              <a:t>the other hand, if the gains from institutional reform are likely to be widely spread across a large number of dispersed agents then agents are unlikely to mobilise in favour of new rules owing to the prevalence of collective action problems. </a:t>
            </a:r>
            <a:endParaRPr lang="en-GB" dirty="0" smtClean="0"/>
          </a:p>
          <a:p>
            <a:r>
              <a:rPr lang="en-GB" dirty="0" smtClean="0"/>
              <a:t>In </a:t>
            </a:r>
            <a:r>
              <a:rPr lang="en-GB" dirty="0"/>
              <a:t>this situation even though the total gains to society at large may exceed the benefits currently flowing to ruling interests, efficiency-enhancing reforms are unlikely to be enacted (North, 1990).</a:t>
            </a:r>
          </a:p>
          <a:p>
            <a:endParaRPr lang="en-IN" dirty="0"/>
          </a:p>
        </p:txBody>
      </p:sp>
    </p:spTree>
    <p:extLst>
      <p:ext uri="{BB962C8B-B14F-4D97-AF65-F5344CB8AC3E}">
        <p14:creationId xmlns:p14="http://schemas.microsoft.com/office/powerpoint/2010/main" xmlns="" val="1539188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lnSpcReduction="10000"/>
          </a:bodyPr>
          <a:lstStyle/>
          <a:p>
            <a:r>
              <a:rPr lang="en-IN" dirty="0" smtClean="0"/>
              <a:t>The primary focus of both theoretical and empirical work in comparative politics is on the comparison of institutional practices between states.</a:t>
            </a:r>
            <a:r>
              <a:rPr lang="en-GB" dirty="0" smtClean="0"/>
              <a:t> </a:t>
            </a:r>
          </a:p>
          <a:p>
            <a:r>
              <a:rPr lang="en-GB" dirty="0" smtClean="0"/>
              <a:t>It examines how institutions vary between states and the effect that different institutional practices have on the outcomes of the political process in different societies. </a:t>
            </a:r>
          </a:p>
          <a:p>
            <a:r>
              <a:rPr lang="en-GB" dirty="0" smtClean="0"/>
              <a:t>More important, perhaps, it aims to develop an understanding of how and why different institutions have the effects on political outcomes that they do. </a:t>
            </a:r>
          </a:p>
          <a:p>
            <a:r>
              <a:rPr lang="en-GB" dirty="0" smtClean="0"/>
              <a:t> Within this context, the role of institutions has assumed pride of place in contemporary comparative politics with the wider rise across the social sciences of what has become known as the ‘new institutionalism’. </a:t>
            </a:r>
            <a:endParaRPr lang="en-IN" dirty="0"/>
          </a:p>
        </p:txBody>
      </p:sp>
    </p:spTree>
    <p:extLst>
      <p:ext uri="{BB962C8B-B14F-4D97-AF65-F5344CB8AC3E}">
        <p14:creationId xmlns:p14="http://schemas.microsoft.com/office/powerpoint/2010/main" xmlns="" val="2553053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New institutionalism</a:t>
            </a:r>
            <a:endParaRPr lang="en-IN" dirty="0"/>
          </a:p>
        </p:txBody>
      </p:sp>
      <p:sp>
        <p:nvSpPr>
          <p:cNvPr id="3" name="Content Placeholder 2"/>
          <p:cNvSpPr>
            <a:spLocks noGrp="1"/>
          </p:cNvSpPr>
          <p:nvPr>
            <p:ph idx="1"/>
          </p:nvPr>
        </p:nvSpPr>
        <p:spPr/>
        <p:txBody>
          <a:bodyPr/>
          <a:lstStyle/>
          <a:p>
            <a:r>
              <a:rPr lang="en-GB" dirty="0" smtClean="0"/>
              <a:t>Broadly speaking, it is possible to identify three distinct schools of thought within the new institutionalism -</a:t>
            </a:r>
          </a:p>
          <a:p>
            <a:r>
              <a:rPr lang="en-GB" dirty="0" smtClean="0"/>
              <a:t>These are:</a:t>
            </a:r>
          </a:p>
          <a:p>
            <a:r>
              <a:rPr lang="en-GB" dirty="0" smtClean="0"/>
              <a:t>Rational choice institutionalism</a:t>
            </a:r>
          </a:p>
          <a:p>
            <a:r>
              <a:rPr lang="en-GB" dirty="0" smtClean="0"/>
              <a:t>Cultural institutionalism </a:t>
            </a:r>
          </a:p>
          <a:p>
            <a:r>
              <a:rPr lang="en-GB" dirty="0" smtClean="0"/>
              <a:t>Structural institutionalism</a:t>
            </a:r>
          </a:p>
          <a:p>
            <a:endParaRPr lang="en-IN" dirty="0"/>
          </a:p>
        </p:txBody>
      </p:sp>
    </p:spTree>
    <p:extLst>
      <p:ext uri="{BB962C8B-B14F-4D97-AF65-F5344CB8AC3E}">
        <p14:creationId xmlns:p14="http://schemas.microsoft.com/office/powerpoint/2010/main" xmlns="" val="521992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0166" y="642918"/>
            <a:ext cx="7186634" cy="695570"/>
          </a:xfrm>
        </p:spPr>
        <p:txBody>
          <a:bodyPr>
            <a:normAutofit fontScale="90000"/>
          </a:bodyPr>
          <a:lstStyle/>
          <a:p>
            <a:r>
              <a:rPr lang="en-IN" dirty="0" smtClean="0"/>
              <a:t>What is an Institution?</a:t>
            </a:r>
            <a:br>
              <a:rPr lang="en-IN" dirty="0" smtClean="0"/>
            </a:br>
            <a:endParaRPr lang="en-IN" dirty="0"/>
          </a:p>
        </p:txBody>
      </p:sp>
      <p:sp>
        <p:nvSpPr>
          <p:cNvPr id="3" name="Content Placeholder 2"/>
          <p:cNvSpPr>
            <a:spLocks noGrp="1"/>
          </p:cNvSpPr>
          <p:nvPr>
            <p:ph idx="1"/>
          </p:nvPr>
        </p:nvSpPr>
        <p:spPr>
          <a:xfrm>
            <a:off x="457200" y="1124744"/>
            <a:ext cx="8229600" cy="5472608"/>
          </a:xfrm>
        </p:spPr>
        <p:txBody>
          <a:bodyPr>
            <a:normAutofit fontScale="92500" lnSpcReduction="20000"/>
          </a:bodyPr>
          <a:lstStyle/>
          <a:p>
            <a:r>
              <a:rPr lang="en-GB" dirty="0" smtClean="0"/>
              <a:t>‘Hard’ institutions</a:t>
            </a:r>
          </a:p>
          <a:p>
            <a:r>
              <a:rPr lang="en-GB" dirty="0" smtClean="0"/>
              <a:t>‘Hard’ institutions comprise those formal rules (the political equivalent of driving on the left rules) that characterise a political system such as the rules of the electoral process (first past the post voting rules versus proportional representation, or federalism versus a unitary state, for example). </a:t>
            </a:r>
          </a:p>
          <a:p>
            <a:r>
              <a:rPr lang="en-GB" dirty="0" smtClean="0"/>
              <a:t>These ‘hard’ aspects of the political apparatus also include fundamental characteristics of the social system, such as laws pertaining to the existence or non-existence of private property, the existence or non-existence of monarchy and the absence or presence of the basic institutions of liberal democracy. </a:t>
            </a:r>
          </a:p>
          <a:p>
            <a:r>
              <a:rPr lang="en-GB" dirty="0" smtClean="0"/>
              <a:t>Such ‘hard’ institutional practices are typically enforced by formal law, with infringements of the rules punished by way of legally recognised sanctions, such as fines and terms of imprisonment.</a:t>
            </a:r>
          </a:p>
          <a:p>
            <a:endParaRPr lang="en-GB" dirty="0" smtClean="0"/>
          </a:p>
          <a:p>
            <a:endParaRPr lang="en-IN" dirty="0"/>
          </a:p>
        </p:txBody>
      </p:sp>
    </p:spTree>
    <p:extLst>
      <p:ext uri="{BB962C8B-B14F-4D97-AF65-F5344CB8AC3E}">
        <p14:creationId xmlns:p14="http://schemas.microsoft.com/office/powerpoint/2010/main" xmlns="" val="2749341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20680"/>
          </a:xfrm>
        </p:spPr>
        <p:txBody>
          <a:bodyPr>
            <a:normAutofit fontScale="92500" lnSpcReduction="20000"/>
          </a:bodyPr>
          <a:lstStyle/>
          <a:p>
            <a:r>
              <a:rPr lang="en-GB" b="1" dirty="0" smtClean="0"/>
              <a:t>‘Soft’ institutions, </a:t>
            </a:r>
            <a:r>
              <a:rPr lang="en-GB" dirty="0" smtClean="0"/>
              <a:t>conversely, include those practices that are institutionalised via informal rules and practices rather than in the letter of the law. </a:t>
            </a:r>
          </a:p>
          <a:p>
            <a:r>
              <a:rPr lang="en-GB" dirty="0" smtClean="0"/>
              <a:t>These may include the cultural traditions and linguistic modes that characterise forms of political address, such as the manner in which political demonstrations are conducted, or the social acceptability of discussing ones political beliefs in public. </a:t>
            </a:r>
          </a:p>
          <a:p>
            <a:r>
              <a:rPr lang="en-GB" dirty="0" smtClean="0"/>
              <a:t>They may also include general belief systems and the sense of identity, which govern the expectations that people have about the way that others will or should behave. </a:t>
            </a:r>
          </a:p>
          <a:p>
            <a:r>
              <a:rPr lang="en-GB" dirty="0" smtClean="0"/>
              <a:t>Soft institutional rules are not enforced by formal sanctions, but are usually maintained through force of habit and by the exercise of informal sanctions against those who ‘break the rules’. </a:t>
            </a:r>
          </a:p>
          <a:p>
            <a:r>
              <a:rPr lang="en-GB" dirty="0" smtClean="0"/>
              <a:t>These may include ostracism and a general unwillingness to engage with those who fail to conform to culturally accepted practice.</a:t>
            </a:r>
            <a:endParaRPr lang="en-IN" dirty="0"/>
          </a:p>
        </p:txBody>
      </p:sp>
    </p:spTree>
    <p:extLst>
      <p:ext uri="{BB962C8B-B14F-4D97-AF65-F5344CB8AC3E}">
        <p14:creationId xmlns:p14="http://schemas.microsoft.com/office/powerpoint/2010/main" xmlns="" val="618141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Institutional practice in reality</a:t>
            </a:r>
            <a:endParaRPr lang="en-IN" dirty="0"/>
          </a:p>
        </p:txBody>
      </p:sp>
      <p:sp>
        <p:nvSpPr>
          <p:cNvPr id="3" name="Content Placeholder 2"/>
          <p:cNvSpPr>
            <a:spLocks noGrp="1"/>
          </p:cNvSpPr>
          <p:nvPr>
            <p:ph idx="1"/>
          </p:nvPr>
        </p:nvSpPr>
        <p:spPr/>
        <p:txBody>
          <a:bodyPr>
            <a:normAutofit fontScale="92500" lnSpcReduction="20000"/>
          </a:bodyPr>
          <a:lstStyle/>
          <a:p>
            <a:r>
              <a:rPr lang="en-GB" dirty="0" smtClean="0"/>
              <a:t>Societies may differ in terms of both their hard and soft institutional practices. </a:t>
            </a:r>
          </a:p>
          <a:p>
            <a:r>
              <a:rPr lang="en-GB" dirty="0" smtClean="0"/>
              <a:t>It is important, therefore, to be aware that countries, which appear superficially similar in terms of hard institutions, may have dissimilar soft institutions and this may, or may not, be a significant factor in explaining the outcomes of the political process concerned. </a:t>
            </a:r>
          </a:p>
          <a:p>
            <a:r>
              <a:rPr lang="en-GB" dirty="0" smtClean="0"/>
              <a:t>Likewise, societies exhibiting similar soft institutions may be characterized by different hard or formal rules. </a:t>
            </a:r>
          </a:p>
          <a:p>
            <a:r>
              <a:rPr lang="en-GB" dirty="0" smtClean="0"/>
              <a:t>Whether it is the hard institutional framework of formal law or the soft institutional norms embodied in habits, traditions and beliefs, the unifying theme of the new institutionalism is that </a:t>
            </a:r>
            <a:r>
              <a:rPr lang="en-GB" dirty="0" smtClean="0">
                <a:solidFill>
                  <a:srgbClr val="FF0000"/>
                </a:solidFill>
              </a:rPr>
              <a:t>institutions matter</a:t>
            </a:r>
            <a:r>
              <a:rPr lang="en-GB" dirty="0" smtClean="0"/>
              <a:t>. </a:t>
            </a:r>
            <a:endParaRPr lang="en-IN" dirty="0"/>
          </a:p>
        </p:txBody>
      </p:sp>
    </p:spTree>
    <p:extLst>
      <p:ext uri="{BB962C8B-B14F-4D97-AF65-F5344CB8AC3E}">
        <p14:creationId xmlns:p14="http://schemas.microsoft.com/office/powerpoint/2010/main" xmlns="" val="3658279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Rational Choice Institutionalism</a:t>
            </a:r>
            <a:endParaRPr lang="en-IN" dirty="0"/>
          </a:p>
        </p:txBody>
      </p:sp>
      <p:sp>
        <p:nvSpPr>
          <p:cNvPr id="3" name="Content Placeholder 2"/>
          <p:cNvSpPr>
            <a:spLocks noGrp="1"/>
          </p:cNvSpPr>
          <p:nvPr>
            <p:ph idx="1"/>
          </p:nvPr>
        </p:nvSpPr>
        <p:spPr/>
        <p:txBody>
          <a:bodyPr>
            <a:normAutofit fontScale="92500"/>
          </a:bodyPr>
          <a:lstStyle/>
          <a:p>
            <a:r>
              <a:rPr lang="en-GB" dirty="0" smtClean="0"/>
              <a:t>Rational choice institutionalism in comparative politics represents an attempt to apply micro-economic models of rationality to the analysis of the collective choices that are made in the political process. </a:t>
            </a:r>
          </a:p>
          <a:p>
            <a:r>
              <a:rPr lang="en-GB" dirty="0" smtClean="0"/>
              <a:t>Its central focus is the purposeful individual and her motivations and beliefs.</a:t>
            </a:r>
          </a:p>
          <a:p>
            <a:r>
              <a:rPr lang="en-GB" dirty="0" smtClean="0"/>
              <a:t> As such rational choice theory adheres to the principle of methodological individualism. </a:t>
            </a:r>
          </a:p>
          <a:p>
            <a:r>
              <a:rPr lang="en-GB" dirty="0" smtClean="0"/>
              <a:t>From a rational choice perspective individuals always make deliberate and conscious choices in pursuit of their personal goals. </a:t>
            </a:r>
            <a:endParaRPr lang="en-IN" dirty="0"/>
          </a:p>
        </p:txBody>
      </p:sp>
    </p:spTree>
    <p:extLst>
      <p:ext uri="{BB962C8B-B14F-4D97-AF65-F5344CB8AC3E}">
        <p14:creationId xmlns:p14="http://schemas.microsoft.com/office/powerpoint/2010/main" xmlns="" val="3300104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10000"/>
          </a:bodyPr>
          <a:lstStyle/>
          <a:p>
            <a:r>
              <a:rPr lang="en-GB" dirty="0" smtClean="0"/>
              <a:t>If individual action forms the core of rational choice institutionalism then the following primary assumptions about the nature of individual choice are central to rational choice ontology.</a:t>
            </a:r>
          </a:p>
          <a:p>
            <a:r>
              <a:rPr lang="en-GB" dirty="0" smtClean="0"/>
              <a:t>Individuals are predominantly self interested – they choose how to act on the basis of achieving their personal goals, whether these are of a material or non-material nature.  </a:t>
            </a:r>
          </a:p>
          <a:p>
            <a:r>
              <a:rPr lang="en-GB" dirty="0" smtClean="0"/>
              <a:t>In pursuit of these goals, individuals act as ‘</a:t>
            </a:r>
            <a:r>
              <a:rPr lang="en-GB" dirty="0" err="1" smtClean="0"/>
              <a:t>maximisers</a:t>
            </a:r>
            <a:r>
              <a:rPr lang="en-GB" dirty="0" smtClean="0"/>
              <a:t>’ who seek the biggest possible benefits and the least costs in their decisions.</a:t>
            </a:r>
          </a:p>
          <a:p>
            <a:r>
              <a:rPr lang="en-GB" dirty="0" smtClean="0"/>
              <a:t>The chosen course of individual action will be affected by changes in the structure of costs and benefits at ‘the margin’. The marginal principle implies that other things being equal, any increase in the cost of an action will decrease the likelihood of that action, taking place.</a:t>
            </a:r>
            <a:endParaRPr lang="en-IN" dirty="0"/>
          </a:p>
        </p:txBody>
      </p:sp>
    </p:spTree>
    <p:extLst>
      <p:ext uri="{BB962C8B-B14F-4D97-AF65-F5344CB8AC3E}">
        <p14:creationId xmlns:p14="http://schemas.microsoft.com/office/powerpoint/2010/main" xmlns="" val="29114889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TotalTime>
  <Words>2679</Words>
  <Application>Microsoft Office PowerPoint</Application>
  <PresentationFormat>On-screen Show (4:3)</PresentationFormat>
  <Paragraphs>104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Theory, Institutions and Comparative Politics </vt:lpstr>
      <vt:lpstr>Introduction</vt:lpstr>
      <vt:lpstr>Slide 3</vt:lpstr>
      <vt:lpstr> New institutionalism</vt:lpstr>
      <vt:lpstr>What is an Institution? </vt:lpstr>
      <vt:lpstr>Slide 6</vt:lpstr>
      <vt:lpstr>Institutional practice in reality</vt:lpstr>
      <vt:lpstr>Rational Choice Institutionalism</vt:lpstr>
      <vt:lpstr>Slide 9</vt:lpstr>
      <vt:lpstr>Slide 10</vt:lpstr>
      <vt:lpstr>Cultural Institutionalism</vt:lpstr>
      <vt:lpstr>Slide 12</vt:lpstr>
      <vt:lpstr>Slide 13</vt:lpstr>
      <vt:lpstr>The origin of institutions and explaining institutional change</vt:lpstr>
      <vt:lpstr>Structural Institutionalism</vt:lpstr>
      <vt:lpstr>Slide 16</vt:lpstr>
      <vt:lpstr>Slide 17</vt:lpstr>
      <vt:lpstr>Synthesising culture and structure</vt:lpstr>
      <vt:lpstr>Slide 19</vt:lpstr>
      <vt:lpstr>Why institutions matter?</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Theory, Institutions and Comparative Politics</dc:title>
  <dc:creator>admin</dc:creator>
  <cp:lastModifiedBy>user</cp:lastModifiedBy>
  <cp:revision>9</cp:revision>
  <dcterms:created xsi:type="dcterms:W3CDTF">2021-07-02T14:31:14Z</dcterms:created>
  <dcterms:modified xsi:type="dcterms:W3CDTF">2025-03-07T10:51:45Z</dcterms:modified>
</cp:coreProperties>
</file>