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58" r:id="rId5"/>
    <p:sldId id="259" r:id="rId6"/>
    <p:sldId id="260" r:id="rId7"/>
    <p:sldId id="272" r:id="rId8"/>
    <p:sldId id="261" r:id="rId9"/>
    <p:sldId id="262" r:id="rId10"/>
    <p:sldId id="263" r:id="rId11"/>
    <p:sldId id="264" r:id="rId12"/>
    <p:sldId id="266" r:id="rId13"/>
    <p:sldId id="267" r:id="rId14"/>
    <p:sldId id="268" r:id="rId15"/>
    <p:sldId id="271"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39D545DC-A86A-4A8E-AF89-7383C66596ED}"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9D545DC-A86A-4A8E-AF89-7383C66596ED}"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9D545DC-A86A-4A8E-AF89-7383C66596ED}"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487C10-FA5E-41EE-8AFC-5CB85C15D827}"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39D545DC-A86A-4A8E-AF89-7383C66596ED}"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E487C10-FA5E-41EE-8AFC-5CB85C15D827}" type="datetimeFigureOut">
              <a:rPr lang="en-IN" smtClean="0"/>
              <a:pPr/>
              <a:t>09-04-2025</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9D545DC-A86A-4A8E-AF89-7383C66596ED}"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Case studies in </a:t>
            </a:r>
            <a:br>
              <a:rPr lang="en-GB" dirty="0" smtClean="0"/>
            </a:br>
            <a:r>
              <a:rPr lang="en-GB" dirty="0" smtClean="0"/>
              <a:t>Comparative politics</a:t>
            </a:r>
            <a:endParaRPr lang="en-IN" dirty="0"/>
          </a:p>
        </p:txBody>
      </p:sp>
    </p:spTree>
    <p:extLst>
      <p:ext uri="{BB962C8B-B14F-4D97-AF65-F5344CB8AC3E}">
        <p14:creationId xmlns:p14="http://schemas.microsoft.com/office/powerpoint/2010/main" xmlns="" val="121847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Quantity </a:t>
            </a:r>
            <a:r>
              <a:rPr lang="en-IN" dirty="0"/>
              <a:t>and </a:t>
            </a:r>
            <a:r>
              <a:rPr lang="en-IN" dirty="0" smtClean="0"/>
              <a:t>Quality </a:t>
            </a:r>
            <a:endParaRPr lang="en-IN" dirty="0"/>
          </a:p>
        </p:txBody>
      </p:sp>
      <p:sp>
        <p:nvSpPr>
          <p:cNvPr id="3" name="Content Placeholder 2"/>
          <p:cNvSpPr>
            <a:spLocks noGrp="1"/>
          </p:cNvSpPr>
          <p:nvPr>
            <p:ph idx="1"/>
          </p:nvPr>
        </p:nvSpPr>
        <p:spPr/>
        <p:txBody>
          <a:bodyPr/>
          <a:lstStyle/>
          <a:p>
            <a:r>
              <a:rPr lang="en-GB" dirty="0"/>
              <a:t>Conducting either style of social research properly depends upon the same issues of research design, each is prey to the same potential errors, and each requires interpretation that goes beyond their available data.</a:t>
            </a:r>
            <a:endParaRPr lang="en-IN" dirty="0"/>
          </a:p>
        </p:txBody>
      </p:sp>
    </p:spTree>
    <p:extLst>
      <p:ext uri="{BB962C8B-B14F-4D97-AF65-F5344CB8AC3E}">
        <p14:creationId xmlns:p14="http://schemas.microsoft.com/office/powerpoint/2010/main" xmlns="" val="4266262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IN" dirty="0"/>
              <a:t>Types of </a:t>
            </a:r>
            <a:r>
              <a:rPr lang="en-IN" dirty="0" smtClean="0"/>
              <a:t>Comparative </a:t>
            </a:r>
            <a:r>
              <a:rPr lang="en-IN" dirty="0"/>
              <a:t>Studies </a:t>
            </a:r>
          </a:p>
        </p:txBody>
      </p:sp>
      <p:sp>
        <p:nvSpPr>
          <p:cNvPr id="3" name="Content Placeholder 2"/>
          <p:cNvSpPr>
            <a:spLocks noGrp="1"/>
          </p:cNvSpPr>
          <p:nvPr>
            <p:ph idx="1"/>
          </p:nvPr>
        </p:nvSpPr>
        <p:spPr>
          <a:xfrm>
            <a:off x="611560" y="908720"/>
            <a:ext cx="8229600" cy="748680"/>
          </a:xfrm>
        </p:spPr>
        <p:txBody>
          <a:bodyPr>
            <a:normAutofit fontScale="92500" lnSpcReduction="20000"/>
          </a:bodyPr>
          <a:lstStyle/>
          <a:p>
            <a:r>
              <a:rPr lang="en-GB" dirty="0"/>
              <a:t>At least five types of studies are classified as being components of comparative politics. </a:t>
            </a:r>
            <a:endParaRPr lang="en-GB"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63688" y="1988840"/>
            <a:ext cx="5472608" cy="44264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431457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75656" y="1002044"/>
            <a:ext cx="5976664" cy="45365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411233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The Case Study </a:t>
            </a:r>
          </a:p>
        </p:txBody>
      </p:sp>
      <p:sp>
        <p:nvSpPr>
          <p:cNvPr id="3" name="Content Placeholder 2"/>
          <p:cNvSpPr>
            <a:spLocks noGrp="1"/>
          </p:cNvSpPr>
          <p:nvPr>
            <p:ph idx="1"/>
          </p:nvPr>
        </p:nvSpPr>
        <p:spPr>
          <a:xfrm>
            <a:off x="457200" y="1600200"/>
            <a:ext cx="8229600" cy="4925144"/>
          </a:xfrm>
        </p:spPr>
        <p:txBody>
          <a:bodyPr>
            <a:normAutofit fontScale="92500" lnSpcReduction="10000"/>
          </a:bodyPr>
          <a:lstStyle/>
          <a:p>
            <a:r>
              <a:rPr lang="en-GB" dirty="0"/>
              <a:t>The case-study remains by far the most common method of research in political science in general, and more particularly in comparative politics. </a:t>
            </a:r>
            <a:endParaRPr lang="en-GB" dirty="0" smtClean="0"/>
          </a:p>
          <a:p>
            <a:r>
              <a:rPr lang="en-GB" dirty="0"/>
              <a:t>Any time a researcher investigates a single instance of a phenomenon within a single setting, we call that exercise a case-study. </a:t>
            </a:r>
            <a:endParaRPr lang="en-GB" dirty="0" smtClean="0"/>
          </a:p>
          <a:p>
            <a:r>
              <a:rPr lang="en-GB" dirty="0" smtClean="0"/>
              <a:t>But, </a:t>
            </a:r>
            <a:r>
              <a:rPr lang="en-GB" dirty="0"/>
              <a:t>it must be said that case studies are often conducted poorly, and without sufficient understanding of the theoretical and methodological issues involved in doing proper case-research. </a:t>
            </a:r>
            <a:endParaRPr lang="en-GB" dirty="0" smtClean="0"/>
          </a:p>
          <a:p>
            <a:r>
              <a:rPr lang="en-GB" dirty="0"/>
              <a:t> A single case, if properly constructed and researched, can be used to expand the analytic knowledge of political science and to illuminate, and even test directly, theories commonly used in the discipline.</a:t>
            </a:r>
            <a:endParaRPr lang="en-IN" dirty="0"/>
          </a:p>
        </p:txBody>
      </p:sp>
    </p:spTree>
    <p:extLst>
      <p:ext uri="{BB962C8B-B14F-4D97-AF65-F5344CB8AC3E}">
        <p14:creationId xmlns:p14="http://schemas.microsoft.com/office/powerpoint/2010/main" xmlns="" val="1817964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Conducting Case-Research </a:t>
            </a:r>
          </a:p>
        </p:txBody>
      </p:sp>
      <p:sp>
        <p:nvSpPr>
          <p:cNvPr id="3" name="Content Placeholder 2"/>
          <p:cNvSpPr>
            <a:spLocks noGrp="1"/>
          </p:cNvSpPr>
          <p:nvPr>
            <p:ph idx="1"/>
          </p:nvPr>
        </p:nvSpPr>
        <p:spPr/>
        <p:txBody>
          <a:bodyPr>
            <a:normAutofit fontScale="92500" lnSpcReduction="10000"/>
          </a:bodyPr>
          <a:lstStyle/>
          <a:p>
            <a:r>
              <a:rPr lang="en-GB" dirty="0"/>
              <a:t>Ultimately, all cases must be constructed. That is, even if it is evident from the beginning what it may be a case of, the case itself must still be socially constructed by the researcher. </a:t>
            </a:r>
            <a:endParaRPr lang="en-GB" dirty="0" smtClean="0"/>
          </a:p>
          <a:p>
            <a:r>
              <a:rPr lang="en-GB" dirty="0" smtClean="0"/>
              <a:t>That </a:t>
            </a:r>
            <a:r>
              <a:rPr lang="en-GB" dirty="0"/>
              <a:t>scholar must decide what the boundaries are for the case, what the relevant questions are, and what the relevant evidence is. </a:t>
            </a:r>
            <a:endParaRPr lang="en-GB" dirty="0" smtClean="0"/>
          </a:p>
          <a:p>
            <a:r>
              <a:rPr lang="en-GB" dirty="0" smtClean="0"/>
              <a:t>In </a:t>
            </a:r>
            <a:r>
              <a:rPr lang="en-GB" dirty="0"/>
              <a:t>particular, if the research is to be of any real utility for the discipline generally then the researcher must develop or adapt a conceptual framework into which the case can be fitted, and with which to make it more comparable to other, similar cases. </a:t>
            </a:r>
            <a:endParaRPr lang="en-GB" dirty="0" smtClean="0"/>
          </a:p>
        </p:txBody>
      </p:sp>
    </p:spTree>
    <p:extLst>
      <p:ext uri="{BB962C8B-B14F-4D97-AF65-F5344CB8AC3E}">
        <p14:creationId xmlns:p14="http://schemas.microsoft.com/office/powerpoint/2010/main" xmlns="" val="3655185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928670"/>
            <a:ext cx="7929618" cy="3539430"/>
          </a:xfrm>
          <a:prstGeom prst="rect">
            <a:avLst/>
          </a:prstGeom>
        </p:spPr>
        <p:txBody>
          <a:bodyPr wrap="square">
            <a:spAutoFit/>
          </a:bodyPr>
          <a:lstStyle/>
          <a:p>
            <a:r>
              <a:rPr lang="en-GB" sz="2800" dirty="0" smtClean="0"/>
              <a:t>What cases it will be similar to will be defined by the conceptual framework is chosen and how the researcher constructs the case, and that construction does not occur naturally. </a:t>
            </a:r>
          </a:p>
          <a:p>
            <a:r>
              <a:rPr lang="en-GB" sz="2800" dirty="0" smtClean="0"/>
              <a:t>Even when the strategy of deviant case-analysis is being used, there must be some regularity of other cases assumed, or demonstrated, in order to argue that the one case actually is a deviant. </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Issues in Case-Study Research </a:t>
            </a:r>
          </a:p>
        </p:txBody>
      </p:sp>
      <p:sp>
        <p:nvSpPr>
          <p:cNvPr id="3" name="Content Placeholder 2"/>
          <p:cNvSpPr>
            <a:spLocks noGrp="1"/>
          </p:cNvSpPr>
          <p:nvPr>
            <p:ph idx="1"/>
          </p:nvPr>
        </p:nvSpPr>
        <p:spPr/>
        <p:txBody>
          <a:bodyPr>
            <a:normAutofit/>
          </a:bodyPr>
          <a:lstStyle/>
          <a:p>
            <a:r>
              <a:rPr lang="en-GB" dirty="0" smtClean="0"/>
              <a:t>The </a:t>
            </a:r>
            <a:r>
              <a:rPr lang="en-GB" dirty="0"/>
              <a:t>standard issues of maximising experimental variance, minimising error variance and controlling extraneous variance arise very clearly in case-study research. </a:t>
            </a:r>
          </a:p>
          <a:p>
            <a:r>
              <a:rPr lang="en-GB" dirty="0" smtClean="0"/>
              <a:t>The </a:t>
            </a:r>
            <a:r>
              <a:rPr lang="en-GB" dirty="0"/>
              <a:t>Role of the Case Researcher: Further, in comparative analysis, the role of the researcher becomes even more of an issue, given that he or she is a product of a particular political and intellectual culture, and almost inevitably brings that set of values to bear on the research. </a:t>
            </a:r>
            <a:endParaRPr lang="en-IN" dirty="0"/>
          </a:p>
        </p:txBody>
      </p:sp>
    </p:spTree>
    <p:extLst>
      <p:ext uri="{BB962C8B-B14F-4D97-AF65-F5344CB8AC3E}">
        <p14:creationId xmlns:p14="http://schemas.microsoft.com/office/powerpoint/2010/main" xmlns="" val="2281909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The Importance of Comparison</a:t>
            </a:r>
          </a:p>
        </p:txBody>
      </p:sp>
      <p:sp>
        <p:nvSpPr>
          <p:cNvPr id="3" name="Content Placeholder 2"/>
          <p:cNvSpPr>
            <a:spLocks noGrp="1"/>
          </p:cNvSpPr>
          <p:nvPr>
            <p:ph idx="1"/>
          </p:nvPr>
        </p:nvSpPr>
        <p:spPr/>
        <p:txBody>
          <a:bodyPr>
            <a:normAutofit/>
          </a:bodyPr>
          <a:lstStyle/>
          <a:p>
            <a:r>
              <a:rPr lang="en-GB" dirty="0"/>
              <a:t>When a scientist conducts an experiment the purpose is to hold as many factors as possible constant, in order to permit a single independent variable to operate upon a single dependent variable. </a:t>
            </a:r>
            <a:endParaRPr lang="en-GB" dirty="0" smtClean="0"/>
          </a:p>
          <a:p>
            <a:r>
              <a:rPr lang="en-GB" dirty="0" smtClean="0"/>
              <a:t>Unfortunately </a:t>
            </a:r>
            <a:r>
              <a:rPr lang="en-GB" dirty="0"/>
              <a:t>(or fortunately), the real world of politics is not that sterile and controlled, and there are a host of seemingly extraneous factors that influence the way people vote, or policies are made, or interest groups lobby</a:t>
            </a:r>
            <a:r>
              <a:rPr lang="en-GB" dirty="0" smtClean="0"/>
              <a:t>.</a:t>
            </a:r>
          </a:p>
          <a:p>
            <a:r>
              <a:rPr lang="en-GB" dirty="0" smtClean="0"/>
              <a:t>.</a:t>
            </a:r>
            <a:endParaRPr lang="en-IN" dirty="0"/>
          </a:p>
        </p:txBody>
      </p:sp>
    </p:spTree>
    <p:extLst>
      <p:ext uri="{BB962C8B-B14F-4D97-AF65-F5344CB8AC3E}">
        <p14:creationId xmlns:p14="http://schemas.microsoft.com/office/powerpoint/2010/main" xmlns="" val="3094444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Real countries present both problems and benefits for comparative politics. The benefits are obvious. Within those real countries occur the real, complex and convoluted sequences of events that are of so much interest to the student of the subject.</a:t>
            </a:r>
          </a:p>
          <a:p>
            <a:r>
              <a:rPr lang="en-GB" dirty="0" smtClean="0"/>
              <a:t> On the other hand, the complexity of real political life means that variables come to the researcher in large bundles of factors that are almost inextricably intertwined.</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lnSpcReduction="10000"/>
          </a:bodyPr>
          <a:lstStyle/>
          <a:p>
            <a:r>
              <a:rPr lang="en-GB" dirty="0"/>
              <a:t>The real world of comparative government is therefore the laboratory for political scientists to determine what works and what does not, as well as to demonstrate important theoretical relationships among variables. </a:t>
            </a:r>
            <a:endParaRPr lang="en-GB" dirty="0" smtClean="0"/>
          </a:p>
          <a:p>
            <a:r>
              <a:rPr lang="en-GB" dirty="0" smtClean="0"/>
              <a:t>It </a:t>
            </a:r>
            <a:r>
              <a:rPr lang="en-GB" dirty="0"/>
              <a:t>is a laboratory in which the 'experiments' are designed by other people - politicians, civil servants, interest group leaders - for their own purposes and not for those of social scientists. </a:t>
            </a:r>
            <a:endParaRPr lang="en-GB" dirty="0" smtClean="0"/>
          </a:p>
          <a:p>
            <a:r>
              <a:rPr lang="en-GB" dirty="0" smtClean="0"/>
              <a:t>Therefore</a:t>
            </a:r>
            <a:r>
              <a:rPr lang="en-GB" dirty="0"/>
              <a:t>, the difficult but yet crucial task for the comparative analyst is to devise the methods necessary to construct meaningful theoretical and analytic statements about government and politics within those complex and largely unplanned settings.</a:t>
            </a:r>
            <a:endParaRPr lang="en-IN" dirty="0"/>
          </a:p>
        </p:txBody>
      </p:sp>
    </p:spTree>
    <p:extLst>
      <p:ext uri="{BB962C8B-B14F-4D97-AF65-F5344CB8AC3E}">
        <p14:creationId xmlns:p14="http://schemas.microsoft.com/office/powerpoint/2010/main" xmlns="" val="1947255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of Comparative Analysis </a:t>
            </a:r>
          </a:p>
        </p:txBody>
      </p:sp>
      <p:sp>
        <p:nvSpPr>
          <p:cNvPr id="3" name="Content Placeholder 2"/>
          <p:cNvSpPr>
            <a:spLocks noGrp="1"/>
          </p:cNvSpPr>
          <p:nvPr>
            <p:ph idx="1"/>
          </p:nvPr>
        </p:nvSpPr>
        <p:spPr/>
        <p:txBody>
          <a:bodyPr>
            <a:normAutofit/>
          </a:bodyPr>
          <a:lstStyle/>
          <a:p>
            <a:r>
              <a:rPr lang="en-GB" dirty="0"/>
              <a:t> On the one hand, there are studies of an individual country </a:t>
            </a:r>
            <a:r>
              <a:rPr lang="en-GB" dirty="0" smtClean="0"/>
              <a:t>that </a:t>
            </a:r>
            <a:r>
              <a:rPr lang="en-GB" dirty="0"/>
              <a:t>are labelled 'comparative'. </a:t>
            </a:r>
            <a:r>
              <a:rPr lang="en-GB" dirty="0" smtClean="0"/>
              <a:t>(Democratic countries :US -UK)</a:t>
            </a:r>
          </a:p>
          <a:p>
            <a:r>
              <a:rPr lang="en-GB" dirty="0" smtClean="0"/>
              <a:t>At </a:t>
            </a:r>
            <a:r>
              <a:rPr lang="en-GB" dirty="0"/>
              <a:t>the other end of the spectrum are studies in which individual countries are submerged in a multitude of other countries, and become 'data points' in a statistical analysis much more than they are vital political entities. </a:t>
            </a:r>
            <a:r>
              <a:rPr lang="en-GB" dirty="0" smtClean="0"/>
              <a:t>(regional studies)</a:t>
            </a:r>
          </a:p>
          <a:p>
            <a:r>
              <a:rPr lang="en-GB" dirty="0"/>
              <a:t> </a:t>
            </a:r>
            <a:r>
              <a:rPr lang="en-GB" dirty="0" smtClean="0"/>
              <a:t>‘At </a:t>
            </a:r>
            <a:r>
              <a:rPr lang="en-GB" dirty="0"/>
              <a:t>times </a:t>
            </a:r>
            <a:r>
              <a:rPr lang="en-GB" dirty="0" err="1"/>
              <a:t>comparativists</a:t>
            </a:r>
            <a:r>
              <a:rPr lang="en-GB" dirty="0"/>
              <a:t> will emphasise similarities, at times differences</a:t>
            </a:r>
            <a:r>
              <a:rPr lang="en-GB" dirty="0" smtClean="0"/>
              <a:t>.’ </a:t>
            </a:r>
            <a:endParaRPr lang="en-IN" dirty="0"/>
          </a:p>
        </p:txBody>
      </p:sp>
    </p:spTree>
    <p:extLst>
      <p:ext uri="{BB962C8B-B14F-4D97-AF65-F5344CB8AC3E}">
        <p14:creationId xmlns:p14="http://schemas.microsoft.com/office/powerpoint/2010/main" xmlns="" val="3225866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GB" sz="3200" dirty="0"/>
              <a:t>Another way to think about these fundamental trade-offs in comparative analysis is to contrast configurative and statistical methods of </a:t>
            </a:r>
            <a:r>
              <a:rPr lang="en-GB" sz="3200" dirty="0" smtClean="0"/>
              <a:t>analysis.</a:t>
            </a:r>
          </a:p>
          <a:p>
            <a:r>
              <a:rPr lang="en-GB" sz="3200" dirty="0"/>
              <a:t>In the configurative approach, the primary purpose is the thorough description of a case or cases, so that the consumer of the research will be capable of comprehending the logic of political life in that limited number of settings. </a:t>
            </a:r>
            <a:endParaRPr lang="en-GB" sz="3200" dirty="0" smtClean="0"/>
          </a:p>
        </p:txBody>
      </p:sp>
    </p:spTree>
    <p:extLst>
      <p:ext uri="{BB962C8B-B14F-4D97-AF65-F5344CB8AC3E}">
        <p14:creationId xmlns:p14="http://schemas.microsoft.com/office/powerpoint/2010/main" xmlns="" val="1074678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That understanding of the case will be, however, rather deep, or 'thick', and would include a number of aspects of social and political life found in those systems. </a:t>
            </a:r>
          </a:p>
          <a:p>
            <a:r>
              <a:rPr lang="en-GB" dirty="0" smtClean="0"/>
              <a:t>The anthropologist Clifford </a:t>
            </a:r>
            <a:r>
              <a:rPr lang="en-GB" dirty="0" err="1" smtClean="0"/>
              <a:t>Geertz</a:t>
            </a:r>
            <a:r>
              <a:rPr lang="en-GB" dirty="0" smtClean="0"/>
              <a:t> ( 1973) used the phrase 'thick description' to describe interpretative work in his discipline. By this, he meant using detailed description as the precursor of interpretation and theory development in the social sciences.</a:t>
            </a:r>
            <a:endParaRPr lang="en-IN" dirty="0" smtClean="0"/>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r>
              <a:rPr lang="en-GB" dirty="0"/>
              <a:t> The descriptions generated in a configurative analysis tend to range across institutional and micro-political 'variables', rather than just on the specifics of a case. </a:t>
            </a:r>
            <a:endParaRPr lang="en-GB" dirty="0" smtClean="0"/>
          </a:p>
          <a:p>
            <a:r>
              <a:rPr lang="en-GB" dirty="0"/>
              <a:t>One of the more interesting, and confounding, features of comparative analysis from the configurative perspective is that researchers from different countries may apply their own particular national lens to the same data.</a:t>
            </a:r>
            <a:endParaRPr lang="en-IN" dirty="0"/>
          </a:p>
        </p:txBody>
      </p:sp>
    </p:spTree>
    <p:extLst>
      <p:ext uri="{BB962C8B-B14F-4D97-AF65-F5344CB8AC3E}">
        <p14:creationId xmlns:p14="http://schemas.microsoft.com/office/powerpoint/2010/main" xmlns="" val="3633627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568952" cy="6048672"/>
          </a:xfrm>
        </p:spPr>
        <p:txBody>
          <a:bodyPr>
            <a:normAutofit fontScale="92500" lnSpcReduction="20000"/>
          </a:bodyPr>
          <a:lstStyle/>
          <a:p>
            <a:r>
              <a:rPr lang="en-GB" dirty="0" smtClean="0"/>
              <a:t>Statistical </a:t>
            </a:r>
            <a:r>
              <a:rPr lang="en-GB" dirty="0"/>
              <a:t>explanation has a fundamentally different purpose. It attempts to test propositions about the relationship among political variables across countries and in a variety of settings. </a:t>
            </a:r>
            <a:endParaRPr lang="en-GB" dirty="0" smtClean="0"/>
          </a:p>
          <a:p>
            <a:r>
              <a:rPr lang="en-GB" dirty="0"/>
              <a:t>Further, statistical explanations tend to leave unmeasured a number of factors that might be central to the more descriptive and convoluted explanations provided through configurative analysis. </a:t>
            </a:r>
            <a:endParaRPr lang="en-GB" dirty="0" smtClean="0"/>
          </a:p>
          <a:p>
            <a:r>
              <a:rPr lang="en-GB" dirty="0" smtClean="0"/>
              <a:t>To </a:t>
            </a:r>
            <a:r>
              <a:rPr lang="en-GB" dirty="0"/>
              <a:t>the extent that cultural factors are a part of the statistical explanation, they tend to be included only as residual explanations, and to appear only when all other measured factors prove inadequate to explain the dependent variable in question. </a:t>
            </a:r>
            <a:endParaRPr lang="en-GB" dirty="0" smtClean="0"/>
          </a:p>
          <a:p>
            <a:r>
              <a:rPr lang="en-GB" dirty="0" smtClean="0"/>
              <a:t>In </a:t>
            </a:r>
            <a:r>
              <a:rPr lang="en-GB" dirty="0"/>
              <a:t>fairness, there have been some attempts to measure cultural factors more explicitly, and to include them in the statistical models. For example, the wealth of data coming from the World Value Study is used increasingly to both describe national political cultures and to attempt to explain other political phenomena </a:t>
            </a:r>
            <a:endParaRPr lang="en-IN" dirty="0"/>
          </a:p>
        </p:txBody>
      </p:sp>
    </p:spTree>
    <p:extLst>
      <p:ext uri="{BB962C8B-B14F-4D97-AF65-F5344CB8AC3E}">
        <p14:creationId xmlns:p14="http://schemas.microsoft.com/office/powerpoint/2010/main" xmlns="" val="1988100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67</TotalTime>
  <Words>1145</Words>
  <Application>Microsoft Office PowerPoint</Application>
  <PresentationFormat>On-screen Show (4:3)</PresentationFormat>
  <Paragraphs>42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Case studies in  Comparative politics</vt:lpstr>
      <vt:lpstr>The Importance of Comparison</vt:lpstr>
      <vt:lpstr>Slide 3</vt:lpstr>
      <vt:lpstr>Slide 4</vt:lpstr>
      <vt:lpstr>Forms of Comparative Analysis </vt:lpstr>
      <vt:lpstr>Slide 6</vt:lpstr>
      <vt:lpstr>Slide 7</vt:lpstr>
      <vt:lpstr>Slide 8</vt:lpstr>
      <vt:lpstr>Slide 9</vt:lpstr>
      <vt:lpstr>Quantity and Quality </vt:lpstr>
      <vt:lpstr>Types of Comparative Studies </vt:lpstr>
      <vt:lpstr>Slide 12</vt:lpstr>
      <vt:lpstr>The Case Study </vt:lpstr>
      <vt:lpstr>Conducting Case-Research </vt:lpstr>
      <vt:lpstr>Slide 15</vt:lpstr>
      <vt:lpstr>Issues in Case-Study Research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studies in Comparative politics and the  Science of comparative politics</dc:title>
  <dc:creator>admin</dc:creator>
  <cp:lastModifiedBy>user</cp:lastModifiedBy>
  <cp:revision>10</cp:revision>
  <dcterms:created xsi:type="dcterms:W3CDTF">2021-07-03T13:25:14Z</dcterms:created>
  <dcterms:modified xsi:type="dcterms:W3CDTF">2025-04-09T12:25:11Z</dcterms:modified>
</cp:coreProperties>
</file>