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9" r:id="rId4"/>
    <p:sldId id="258" r:id="rId5"/>
    <p:sldId id="259" r:id="rId6"/>
    <p:sldId id="270" r:id="rId7"/>
    <p:sldId id="260" r:id="rId8"/>
    <p:sldId id="261" r:id="rId9"/>
    <p:sldId id="262" r:id="rId10"/>
    <p:sldId id="263" r:id="rId11"/>
    <p:sldId id="264" r:id="rId12"/>
    <p:sldId id="265" r:id="rId13"/>
    <p:sldId id="268" r:id="rId14"/>
    <p:sldId id="266" r:id="rId15"/>
    <p:sldId id="26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6254A4C-9BB7-428B-832A-DE511BFCCD74}" type="datetimeFigureOut">
              <a:rPr lang="en-IN" smtClean="0"/>
              <a:pPr/>
              <a:t>09-04-2025</a:t>
            </a:fld>
            <a:endParaRPr lang="en-IN"/>
          </a:p>
        </p:txBody>
      </p:sp>
      <p:sp>
        <p:nvSpPr>
          <p:cNvPr id="19" name="Footer Placeholder 18"/>
          <p:cNvSpPr>
            <a:spLocks noGrp="1"/>
          </p:cNvSpPr>
          <p:nvPr>
            <p:ph type="ftr" sz="quarter" idx="11"/>
          </p:nvPr>
        </p:nvSpPr>
        <p:spPr/>
        <p:txBody>
          <a:bodyPr/>
          <a:lstStyle/>
          <a:p>
            <a:endParaRPr lang="en-IN"/>
          </a:p>
        </p:txBody>
      </p:sp>
      <p:sp>
        <p:nvSpPr>
          <p:cNvPr id="27" name="Slide Number Placeholder 26"/>
          <p:cNvSpPr>
            <a:spLocks noGrp="1"/>
          </p:cNvSpPr>
          <p:nvPr>
            <p:ph type="sldNum" sz="quarter" idx="12"/>
          </p:nvPr>
        </p:nvSpPr>
        <p:spPr/>
        <p:txBody>
          <a:bodyPr/>
          <a:lstStyle/>
          <a:p>
            <a:fld id="{0D07288E-C48A-48AD-A51E-D66136B065B0}"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6254A4C-9BB7-428B-832A-DE511BFCCD74}" type="datetimeFigureOut">
              <a:rPr lang="en-IN" smtClean="0"/>
              <a:pPr/>
              <a:t>09-04-2025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D07288E-C48A-48AD-A51E-D66136B065B0}"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6254A4C-9BB7-428B-832A-DE511BFCCD74}" type="datetimeFigureOut">
              <a:rPr lang="en-IN" smtClean="0"/>
              <a:pPr/>
              <a:t>09-04-2025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D07288E-C48A-48AD-A51E-D66136B065B0}"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6254A4C-9BB7-428B-832A-DE511BFCCD74}" type="datetimeFigureOut">
              <a:rPr lang="en-IN" smtClean="0"/>
              <a:pPr/>
              <a:t>09-04-2025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D07288E-C48A-48AD-A51E-D66136B065B0}"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6254A4C-9BB7-428B-832A-DE511BFCCD74}" type="datetimeFigureOut">
              <a:rPr lang="en-IN" smtClean="0"/>
              <a:pPr/>
              <a:t>09-04-2025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D07288E-C48A-48AD-A51E-D66136B065B0}"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6254A4C-9BB7-428B-832A-DE511BFCCD74}" type="datetimeFigureOut">
              <a:rPr lang="en-IN" smtClean="0"/>
              <a:pPr/>
              <a:t>09-04-2025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D07288E-C48A-48AD-A51E-D66136B065B0}"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6254A4C-9BB7-428B-832A-DE511BFCCD74}" type="datetimeFigureOut">
              <a:rPr lang="en-IN" smtClean="0"/>
              <a:pPr/>
              <a:t>09-04-2025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D07288E-C48A-48AD-A51E-D66136B065B0}"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6254A4C-9BB7-428B-832A-DE511BFCCD74}" type="datetimeFigureOut">
              <a:rPr lang="en-IN" smtClean="0"/>
              <a:pPr/>
              <a:t>09-04-2025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D07288E-C48A-48AD-A51E-D66136B065B0}"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254A4C-9BB7-428B-832A-DE511BFCCD74}" type="datetimeFigureOut">
              <a:rPr lang="en-IN" smtClean="0"/>
              <a:pPr/>
              <a:t>09-04-2025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D07288E-C48A-48AD-A51E-D66136B065B0}"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6254A4C-9BB7-428B-832A-DE511BFCCD74}" type="datetimeFigureOut">
              <a:rPr lang="en-IN" smtClean="0"/>
              <a:pPr/>
              <a:t>09-04-2025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D07288E-C48A-48AD-A51E-D66136B065B0}"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6254A4C-9BB7-428B-832A-DE511BFCCD74}" type="datetimeFigureOut">
              <a:rPr lang="en-IN" smtClean="0"/>
              <a:pPr/>
              <a:t>09-04-2025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8077200" y="6356350"/>
            <a:ext cx="609600" cy="365125"/>
          </a:xfrm>
        </p:spPr>
        <p:txBody>
          <a:bodyPr/>
          <a:lstStyle/>
          <a:p>
            <a:fld id="{0D07288E-C48A-48AD-A51E-D66136B065B0}" type="slidenum">
              <a:rPr lang="en-IN" smtClean="0"/>
              <a:pPr/>
              <a:t>‹#›</a:t>
            </a:fld>
            <a:endParaRPr lang="en-IN"/>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6254A4C-9BB7-428B-832A-DE511BFCCD74}" type="datetimeFigureOut">
              <a:rPr lang="en-IN" smtClean="0"/>
              <a:pPr/>
              <a:t>09-04-2025</a:t>
            </a:fld>
            <a:endParaRPr lang="en-IN"/>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N"/>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D07288E-C48A-48AD-A51E-D66136B065B0}" type="slidenum">
              <a:rPr lang="en-IN" smtClean="0"/>
              <a:pPr/>
              <a:t>‹#›</a:t>
            </a:fld>
            <a:endParaRPr lang="en-IN"/>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IN" dirty="0" smtClean="0"/>
              <a:t>Theoretical approaches to understanding comparative politics </a:t>
            </a:r>
            <a:endParaRPr lang="en-IN" dirty="0"/>
          </a:p>
        </p:txBody>
      </p:sp>
    </p:spTree>
    <p:extLst>
      <p:ext uri="{BB962C8B-B14F-4D97-AF65-F5344CB8AC3E}">
        <p14:creationId xmlns="" xmlns:p14="http://schemas.microsoft.com/office/powerpoint/2010/main" val="35284462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906888" cy="1143000"/>
          </a:xfrm>
        </p:spPr>
        <p:txBody>
          <a:bodyPr>
            <a:normAutofit fontScale="90000"/>
          </a:bodyPr>
          <a:lstStyle/>
          <a:p>
            <a:r>
              <a:rPr lang="en-IN" dirty="0" smtClean="0"/>
              <a:t>Behavioural approach</a:t>
            </a:r>
            <a:endParaRPr lang="en-IN" dirty="0"/>
          </a:p>
        </p:txBody>
      </p:sp>
      <p:sp>
        <p:nvSpPr>
          <p:cNvPr id="3" name="Content Placeholder 2"/>
          <p:cNvSpPr>
            <a:spLocks noGrp="1"/>
          </p:cNvSpPr>
          <p:nvPr>
            <p:ph idx="1"/>
          </p:nvPr>
        </p:nvSpPr>
        <p:spPr>
          <a:xfrm>
            <a:off x="457200" y="2132856"/>
            <a:ext cx="8507288" cy="3993307"/>
          </a:xfrm>
        </p:spPr>
        <p:txBody>
          <a:bodyPr>
            <a:normAutofit fontScale="92500" lnSpcReduction="10000"/>
          </a:bodyPr>
          <a:lstStyle/>
          <a:p>
            <a:r>
              <a:rPr lang="en-GB" dirty="0" smtClean="0"/>
              <a:t>The central tenet of </a:t>
            </a:r>
            <a:r>
              <a:rPr lang="en-GB" dirty="0" err="1" smtClean="0"/>
              <a:t>behaviouralism</a:t>
            </a:r>
            <a:r>
              <a:rPr lang="en-GB" dirty="0" smtClean="0"/>
              <a:t> was that 'people matter‘</a:t>
            </a:r>
          </a:p>
          <a:p>
            <a:r>
              <a:rPr lang="en-GB" dirty="0" smtClean="0"/>
              <a:t>The aim was to use scientific methods to develop generalizations about political attitudes and behaviour</a:t>
            </a:r>
          </a:p>
          <a:p>
            <a:r>
              <a:rPr lang="en-GB" dirty="0" smtClean="0"/>
              <a:t>Scientific  explanation to a phenomenon;</a:t>
            </a:r>
          </a:p>
          <a:p>
            <a:r>
              <a:rPr lang="en-GB" dirty="0" smtClean="0"/>
              <a:t>The shift can be traced back to the work of the political scientist Charles Merriam at the University of Chicago in the 1920s.</a:t>
            </a:r>
          </a:p>
          <a:p>
            <a:r>
              <a:rPr lang="en-GB" dirty="0" smtClean="0"/>
              <a:t>Use of statistics and surveys; focus on value-free study of politics.</a:t>
            </a:r>
          </a:p>
          <a:p>
            <a:r>
              <a:rPr lang="en-GB" dirty="0" smtClean="0">
                <a:solidFill>
                  <a:srgbClr val="FF0000"/>
                </a:solidFill>
              </a:rPr>
              <a:t>David Easton’s contribution to behavioural movement.*</a:t>
            </a:r>
          </a:p>
          <a:p>
            <a:endParaRPr lang="en-GB" dirty="0" smtClean="0"/>
          </a:p>
          <a:p>
            <a:endParaRPr lang="en-IN" b="1" dirty="0"/>
          </a:p>
        </p:txBody>
      </p:sp>
      <p:pic>
        <p:nvPicPr>
          <p:cNvPr id="512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606154" y="0"/>
            <a:ext cx="3528393" cy="19888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427560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61256"/>
            <a:ext cx="4906888" cy="1143000"/>
          </a:xfrm>
        </p:spPr>
        <p:txBody>
          <a:bodyPr>
            <a:normAutofit fontScale="90000"/>
          </a:bodyPr>
          <a:lstStyle/>
          <a:p>
            <a:r>
              <a:rPr lang="en-IN" dirty="0" smtClean="0"/>
              <a:t>The structural approach</a:t>
            </a:r>
            <a:endParaRPr lang="en-IN" dirty="0"/>
          </a:p>
        </p:txBody>
      </p:sp>
      <p:sp>
        <p:nvSpPr>
          <p:cNvPr id="3" name="Content Placeholder 2"/>
          <p:cNvSpPr>
            <a:spLocks noGrp="1"/>
          </p:cNvSpPr>
          <p:nvPr>
            <p:ph idx="1"/>
          </p:nvPr>
        </p:nvSpPr>
        <p:spPr>
          <a:xfrm>
            <a:off x="457200" y="2348880"/>
            <a:ext cx="4546848" cy="3777283"/>
          </a:xfrm>
        </p:spPr>
        <p:txBody>
          <a:bodyPr>
            <a:normAutofit fontScale="77500" lnSpcReduction="20000"/>
          </a:bodyPr>
          <a:lstStyle/>
          <a:p>
            <a:r>
              <a:rPr lang="en-GB" dirty="0" smtClean="0"/>
              <a:t>It is an approach to political analysis that focuses on relationships among parts rather than the parts themselves. </a:t>
            </a:r>
          </a:p>
          <a:p>
            <a:r>
              <a:rPr lang="en-GB" dirty="0" smtClean="0"/>
              <a:t>The central tenet here is that 'groups matter', in the sense that the structural approach focuses on powerful groups in society, such as the bureaucracy, political parties, social classes, churches, and the unmilitary.</a:t>
            </a:r>
          </a:p>
          <a:p>
            <a:r>
              <a:rPr lang="en-GB" dirty="0" smtClean="0"/>
              <a:t>Individuals are secondary to the grand political drama unf</a:t>
            </a:r>
            <a:r>
              <a:rPr lang="en-GB" dirty="0"/>
              <a:t>o</a:t>
            </a:r>
            <a:r>
              <a:rPr lang="en-GB" dirty="0" smtClean="0"/>
              <a:t>lding around them. </a:t>
            </a:r>
          </a:p>
          <a:p>
            <a:endParaRPr lang="en-IN" dirty="0"/>
          </a:p>
        </p:txBody>
      </p:sp>
      <p:pic>
        <p:nvPicPr>
          <p:cNvPr id="614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932040" y="476672"/>
            <a:ext cx="3960440" cy="15121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436096" y="2400300"/>
            <a:ext cx="3456384" cy="30449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404392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978896" cy="1143000"/>
          </a:xfrm>
        </p:spPr>
        <p:txBody>
          <a:bodyPr>
            <a:normAutofit fontScale="90000"/>
          </a:bodyPr>
          <a:lstStyle/>
          <a:p>
            <a:r>
              <a:rPr lang="en-IN" dirty="0" smtClean="0"/>
              <a:t>The rational choice approach</a:t>
            </a:r>
            <a:endParaRPr lang="en-IN" dirty="0"/>
          </a:p>
        </p:txBody>
      </p:sp>
      <p:sp>
        <p:nvSpPr>
          <p:cNvPr id="3" name="Content Placeholder 2"/>
          <p:cNvSpPr>
            <a:spLocks noGrp="1"/>
          </p:cNvSpPr>
          <p:nvPr>
            <p:ph idx="1"/>
          </p:nvPr>
        </p:nvSpPr>
        <p:spPr>
          <a:xfrm>
            <a:off x="457200" y="2060848"/>
            <a:ext cx="4906888" cy="4065315"/>
          </a:xfrm>
        </p:spPr>
        <p:txBody>
          <a:bodyPr>
            <a:normAutofit fontScale="92500" lnSpcReduction="10000"/>
          </a:bodyPr>
          <a:lstStyle/>
          <a:p>
            <a:r>
              <a:rPr lang="en-GB" dirty="0" smtClean="0"/>
              <a:t>Like </a:t>
            </a:r>
            <a:r>
              <a:rPr lang="en-GB" dirty="0" err="1" smtClean="0"/>
              <a:t>behaviouralism</a:t>
            </a:r>
            <a:r>
              <a:rPr lang="en-GB" dirty="0" smtClean="0"/>
              <a:t>, rational choice approaches are focused on people, but instead of examining actions they try to explain the calculations behind those actions. Where </a:t>
            </a:r>
            <a:r>
              <a:rPr lang="en-GB" dirty="0" err="1" smtClean="0"/>
              <a:t>behaviouralists</a:t>
            </a:r>
            <a:r>
              <a:rPr lang="en-GB" dirty="0" smtClean="0"/>
              <a:t> aim to explain political action through statistical generalization, the rational choice approach focuses on the interests of the actors. </a:t>
            </a:r>
          </a:p>
          <a:p>
            <a:endParaRPr lang="en-IN" dirty="0"/>
          </a:p>
        </p:txBody>
      </p:sp>
      <p:pic>
        <p:nvPicPr>
          <p:cNvPr id="717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364088" y="332656"/>
            <a:ext cx="3438525" cy="15841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387636" y="4149080"/>
            <a:ext cx="3571875" cy="14401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231568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GB" sz="3600" dirty="0" smtClean="0"/>
              <a:t>A major contribution of the approach lies in highlighting collective action problems. These arise in coordinating the actions of individuals so as to achieve the best outcome for each person.</a:t>
            </a:r>
          </a:p>
          <a:p>
            <a:endParaRPr lang="en-IN" sz="3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701" y="188640"/>
            <a:ext cx="5266928" cy="1143000"/>
          </a:xfrm>
        </p:spPr>
        <p:txBody>
          <a:bodyPr>
            <a:normAutofit fontScale="90000"/>
          </a:bodyPr>
          <a:lstStyle/>
          <a:p>
            <a:r>
              <a:rPr lang="en-IN" dirty="0" smtClean="0"/>
              <a:t>The interpretive approach</a:t>
            </a:r>
            <a:endParaRPr lang="en-IN" dirty="0"/>
          </a:p>
        </p:txBody>
      </p:sp>
      <p:sp>
        <p:nvSpPr>
          <p:cNvPr id="3" name="Content Placeholder 2"/>
          <p:cNvSpPr>
            <a:spLocks noGrp="1"/>
          </p:cNvSpPr>
          <p:nvPr>
            <p:ph idx="1"/>
          </p:nvPr>
        </p:nvSpPr>
        <p:spPr>
          <a:xfrm>
            <a:off x="457200" y="1700808"/>
            <a:ext cx="7787208" cy="4425355"/>
          </a:xfrm>
        </p:spPr>
        <p:txBody>
          <a:bodyPr>
            <a:normAutofit/>
          </a:bodyPr>
          <a:lstStyle/>
          <a:p>
            <a:r>
              <a:rPr lang="en-GB" dirty="0" smtClean="0"/>
              <a:t>The focus of the interpretive approach is on the interpretations within which politics operates, including assumptions, codes, constructions, identities, meanings. norms, narratives, and values. </a:t>
            </a:r>
          </a:p>
          <a:p>
            <a:r>
              <a:rPr lang="en-GB" dirty="0"/>
              <a:t>T</a:t>
            </a:r>
            <a:r>
              <a:rPr lang="en-GB" dirty="0" smtClean="0"/>
              <a:t>he approach is also sometimes known as 'constructivism‘. In short, 'ideas matter' </a:t>
            </a:r>
            <a:r>
              <a:rPr lang="en-GB" dirty="0" smtClean="0"/>
              <a:t>.</a:t>
            </a:r>
            <a:endParaRPr lang="en-GB" dirty="0" smtClean="0"/>
          </a:p>
        </p:txBody>
      </p:sp>
      <p:pic>
        <p:nvPicPr>
          <p:cNvPr id="819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609334" y="0"/>
            <a:ext cx="3533775" cy="13407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7229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r>
              <a:rPr lang="en-GB" dirty="0" smtClean="0"/>
              <a:t>Starting point is not behaviour but action - that is, meaningful behaviour. </a:t>
            </a:r>
          </a:p>
          <a:p>
            <a:r>
              <a:rPr lang="en-GB" dirty="0" smtClean="0"/>
              <a:t>Ideas , beliefs, norms important.</a:t>
            </a:r>
          </a:p>
          <a:p>
            <a:r>
              <a:rPr lang="en-GB" dirty="0" smtClean="0"/>
              <a:t>In short, unpacking the meaning of political action is best regarded as the start, but not the end, of political analysis. </a:t>
            </a:r>
          </a:p>
          <a:p>
            <a:endParaRPr lang="en-IN"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IN" dirty="0" smtClean="0"/>
              <a:t>Key points</a:t>
            </a:r>
            <a:endParaRPr lang="en-IN" dirty="0"/>
          </a:p>
        </p:txBody>
      </p:sp>
      <p:sp>
        <p:nvSpPr>
          <p:cNvPr id="6" name="Content Placeholder 5"/>
          <p:cNvSpPr>
            <a:spLocks noGrp="1"/>
          </p:cNvSpPr>
          <p:nvPr>
            <p:ph idx="1"/>
          </p:nvPr>
        </p:nvSpPr>
        <p:spPr/>
        <p:txBody>
          <a:bodyPr>
            <a:normAutofit/>
          </a:bodyPr>
          <a:lstStyle/>
          <a:p>
            <a:r>
              <a:rPr lang="en-GB" dirty="0" smtClean="0"/>
              <a:t>Theoretical approaches are Ways of studying politics, and help in identifying the right questions to ask and how to go about answering them;</a:t>
            </a:r>
          </a:p>
          <a:p>
            <a:r>
              <a:rPr lang="en-GB" dirty="0" smtClean="0"/>
              <a:t>The institutional perspective has done most to shape the development of politics as a discipline and remains an important tradition in comparative politics;</a:t>
            </a:r>
          </a:p>
          <a:p>
            <a:r>
              <a:rPr lang="en-GB" dirty="0" smtClean="0"/>
              <a:t>The behavioural approach examines politics at the level of the individual relying primarily on quantitative analysis of sample surveys;</a:t>
            </a:r>
          </a:p>
          <a:p>
            <a:endParaRPr lang="en-IN" dirty="0"/>
          </a:p>
        </p:txBody>
      </p:sp>
    </p:spTree>
    <p:extLst>
      <p:ext uri="{BB962C8B-B14F-4D97-AF65-F5344CB8AC3E}">
        <p14:creationId xmlns="" xmlns:p14="http://schemas.microsoft.com/office/powerpoint/2010/main" val="368202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r>
              <a:rPr lang="en-GB" dirty="0" smtClean="0"/>
              <a:t>The structural approach focuses on networks, and looks at the past to help understand the present. In this way. it helps bridge politics and history. </a:t>
            </a:r>
          </a:p>
          <a:p>
            <a:r>
              <a:rPr lang="en-GB" dirty="0" smtClean="0"/>
              <a:t>The rational choice approach seeks to explain political outcomes by exploring interactions between political actors as they pursue their particular interests and goals. </a:t>
            </a:r>
          </a:p>
          <a:p>
            <a:r>
              <a:rPr lang="en-GB" dirty="0" smtClean="0"/>
              <a:t>The interpretive approach, viewing politics as the ideas people construct about it in the course of their interaction, offers a contrast to more mainstream approaches. </a:t>
            </a:r>
          </a:p>
          <a:p>
            <a:endParaRPr lang="en-I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Overview</a:t>
            </a:r>
            <a:endParaRPr lang="en-IN" dirty="0"/>
          </a:p>
        </p:txBody>
      </p:sp>
      <p:sp>
        <p:nvSpPr>
          <p:cNvPr id="3" name="Content Placeholder 2"/>
          <p:cNvSpPr>
            <a:spLocks noGrp="1"/>
          </p:cNvSpPr>
          <p:nvPr>
            <p:ph idx="1"/>
          </p:nvPr>
        </p:nvSpPr>
        <p:spPr/>
        <p:txBody>
          <a:bodyPr>
            <a:normAutofit/>
          </a:bodyPr>
          <a:lstStyle/>
          <a:p>
            <a:r>
              <a:rPr lang="en-GB" dirty="0" smtClean="0"/>
              <a:t>Theory: An abstract or generalised approach to explaining or understanding a phenomenon.</a:t>
            </a:r>
          </a:p>
          <a:p>
            <a:r>
              <a:rPr lang="en-GB" dirty="0" smtClean="0"/>
              <a:t>For comparative politics it means-</a:t>
            </a:r>
          </a:p>
          <a:p>
            <a:pPr marL="0" indent="0">
              <a:buNone/>
            </a:pPr>
            <a:r>
              <a:rPr lang="en-GB" dirty="0" smtClean="0"/>
              <a:t>Developing and using principles and concepts that can be used to explain everything from the formation of states to questions of national identity, the character of institutions, the process of democratisation , and the dynamics of political instability, political participation and public policy.</a:t>
            </a:r>
            <a:endParaRPr lang="en-IN" dirty="0"/>
          </a:p>
        </p:txBody>
      </p:sp>
    </p:spTree>
    <p:extLst>
      <p:ext uri="{BB962C8B-B14F-4D97-AF65-F5344CB8AC3E}">
        <p14:creationId xmlns="" xmlns:p14="http://schemas.microsoft.com/office/powerpoint/2010/main" val="2446868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Complicating factors</a:t>
            </a:r>
            <a:endParaRPr lang="en-IN" dirty="0"/>
          </a:p>
        </p:txBody>
      </p:sp>
      <p:sp>
        <p:nvSpPr>
          <p:cNvPr id="3" name="Content Placeholder 2"/>
          <p:cNvSpPr>
            <a:spLocks noGrp="1"/>
          </p:cNvSpPr>
          <p:nvPr>
            <p:ph idx="1"/>
          </p:nvPr>
        </p:nvSpPr>
        <p:spPr/>
        <p:txBody>
          <a:bodyPr>
            <a:normAutofit/>
          </a:bodyPr>
          <a:lstStyle/>
          <a:p>
            <a:r>
              <a:rPr lang="en-GB" sz="3200" dirty="0" smtClean="0"/>
              <a:t>For some, there are so many choices that diversity can sometimes seem to border on anarchy prompting comparative politics to lose (or even lack) direction.</a:t>
            </a:r>
          </a:p>
          <a:p>
            <a:r>
              <a:rPr lang="en-GB" sz="3200" dirty="0" smtClean="0"/>
              <a:t>Comparative politics has been criticised for focusing too much on ideas emerging from the western tradition.</a:t>
            </a:r>
          </a:p>
          <a:p>
            <a:pPr>
              <a:buNone/>
            </a:pPr>
            <a:endParaRPr lang="en-IN" sz="3200" dirty="0"/>
          </a:p>
        </p:txBody>
      </p:sp>
    </p:spTree>
    <p:extLst>
      <p:ext uri="{BB962C8B-B14F-4D97-AF65-F5344CB8AC3E}">
        <p14:creationId xmlns="" xmlns:p14="http://schemas.microsoft.com/office/powerpoint/2010/main" val="24753405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GB" sz="3200" dirty="0" smtClean="0"/>
              <a:t>It can sometimes seem as though the debate about theory is more about competing explanations than about their practical, real-world applications.</a:t>
            </a:r>
          </a:p>
          <a:p>
            <a:r>
              <a:rPr lang="en-GB" sz="3200" dirty="0" smtClean="0"/>
              <a:t>The social sciences suffer greater uncertainties; generation of laws and predicting outcome  more difficult.</a:t>
            </a:r>
            <a:endParaRPr lang="en-IN" sz="3200" dirty="0" smtClean="0"/>
          </a:p>
          <a:p>
            <a:pPr>
              <a:buNone/>
            </a:pPr>
            <a:endParaRPr lang="en-IN"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IN" dirty="0" smtClean="0"/>
              <a:t>Theoretical approaches </a:t>
            </a:r>
            <a:br>
              <a:rPr lang="en-IN" dirty="0" smtClean="0"/>
            </a:br>
            <a:r>
              <a:rPr lang="en-IN" dirty="0" smtClean="0"/>
              <a:t>to comparative politics</a:t>
            </a:r>
            <a:endParaRPr lang="en-IN" dirty="0"/>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123728" y="1378399"/>
            <a:ext cx="5538564" cy="47795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967297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IN" dirty="0" smtClean="0"/>
              <a:t>Institutional approach</a:t>
            </a:r>
            <a:endParaRPr lang="en-IN" dirty="0"/>
          </a:p>
        </p:txBody>
      </p:sp>
      <p:pic>
        <p:nvPicPr>
          <p:cNvPr id="307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809750" y="1268760"/>
            <a:ext cx="5524500" cy="4791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1356377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Understanding political institutions</a:t>
            </a:r>
            <a:endParaRPr lang="en-IN" dirty="0"/>
          </a:p>
        </p:txBody>
      </p:sp>
      <p:pic>
        <p:nvPicPr>
          <p:cNvPr id="409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475656" y="1628800"/>
            <a:ext cx="6229350" cy="49685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4269933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1533</TotalTime>
  <Words>653</Words>
  <Application>Microsoft Office PowerPoint</Application>
  <PresentationFormat>On-screen Show (4:3)</PresentationFormat>
  <Paragraphs>40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Flow</vt:lpstr>
      <vt:lpstr>Theoretical approaches to understanding comparative politics </vt:lpstr>
      <vt:lpstr>Key points</vt:lpstr>
      <vt:lpstr>Slide 3</vt:lpstr>
      <vt:lpstr>Overview</vt:lpstr>
      <vt:lpstr>Complicating factors</vt:lpstr>
      <vt:lpstr>Slide 6</vt:lpstr>
      <vt:lpstr>Theoretical approaches  to comparative politics</vt:lpstr>
      <vt:lpstr>Institutional approach</vt:lpstr>
      <vt:lpstr>Understanding political institutions</vt:lpstr>
      <vt:lpstr>Behavioural approach</vt:lpstr>
      <vt:lpstr>The structural approach</vt:lpstr>
      <vt:lpstr>The rational choice approach</vt:lpstr>
      <vt:lpstr>Slide 13</vt:lpstr>
      <vt:lpstr>The interpretive approach</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Theoretical approaches to understanding comparative pitics</dc:title>
  <dc:creator>admin</dc:creator>
  <cp:lastModifiedBy>user</cp:lastModifiedBy>
  <cp:revision>10</cp:revision>
  <dcterms:created xsi:type="dcterms:W3CDTF">2021-07-04T13:36:53Z</dcterms:created>
  <dcterms:modified xsi:type="dcterms:W3CDTF">2025-04-09T11:51:07Z</dcterms:modified>
</cp:coreProperties>
</file>