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Nuni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Nunito-regular.fntdata"/><Relationship Id="rId21" Type="http://schemas.openxmlformats.org/officeDocument/2006/relationships/slide" Target="slides/slide16.xml"/><Relationship Id="rId24" Type="http://schemas.openxmlformats.org/officeDocument/2006/relationships/font" Target="fonts/Nunito-italic.fntdata"/><Relationship Id="rId23" Type="http://schemas.openxmlformats.org/officeDocument/2006/relationships/font" Target="fonts/Nunito-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1477c2d00cf339ef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1477c2d00cf339ef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477c2d00cf339ef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477c2d00cf339ef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477c2d00cf339ef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1477c2d00cf339ef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1477c2d00cf339ef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1477c2d00cf339ef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1477c2d00cf339ef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1477c2d00cf339ef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1477c2d00cf339ef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1477c2d00cf339ef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1477c2d00cf339ef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1477c2d00cf339ef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09d10458c6d268f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09d10458c6d268f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09d10458c6d268f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09d10458c6d268f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09d10458c6d268f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09d10458c6d268f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109d10458c6d268f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109d10458c6d268f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09d10458c6d268f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109d10458c6d268f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109d10458c6d268f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109d10458c6d268f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477c2d00cf339ef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477c2d00cf339e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1477c2d00cf339ef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1477c2d00cf339ef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0" y="976425"/>
            <a:ext cx="5361300" cy="21729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অসমৰ তিব্বতবৰ্মীয় ভাষা</a:t>
            </a:r>
            <a:endParaRPr/>
          </a:p>
        </p:txBody>
      </p:sp>
      <p:sp>
        <p:nvSpPr>
          <p:cNvPr id="129" name="Google Shape;129;p13"/>
          <p:cNvSpPr txBox="1"/>
          <p:nvPr>
            <p:ph idx="1" type="subTitle"/>
          </p:nvPr>
        </p:nvSpPr>
        <p:spPr>
          <a:xfrm>
            <a:off x="5111025" y="3202225"/>
            <a:ext cx="3214200" cy="2172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দীপজ্যোতি দাস</a:t>
            </a:r>
            <a:endParaRPr/>
          </a:p>
          <a:p>
            <a:pPr indent="0" lvl="0" marL="0" rtl="0" algn="ctr">
              <a:spcBef>
                <a:spcPts val="0"/>
              </a:spcBef>
              <a:spcAft>
                <a:spcPts val="0"/>
              </a:spcAft>
              <a:buNone/>
            </a:pPr>
            <a:r>
              <a:rPr lang="en"/>
              <a:t>সহকাৰী অধ্যাপক (অংশকালীন)</a:t>
            </a:r>
            <a:endParaRPr/>
          </a:p>
          <a:p>
            <a:pPr indent="0" lvl="0" marL="0" rtl="0" algn="ctr">
              <a:spcBef>
                <a:spcPts val="0"/>
              </a:spcBef>
              <a:spcAft>
                <a:spcPts val="0"/>
              </a:spcAft>
              <a:buNone/>
            </a:pPr>
            <a:r>
              <a:rPr lang="en"/>
              <a:t>অসমীয়া বিভাগ </a:t>
            </a:r>
            <a:endParaRPr/>
          </a:p>
          <a:p>
            <a:pPr indent="0" lvl="0" marL="0" rtl="0" algn="ctr">
              <a:spcBef>
                <a:spcPts val="0"/>
              </a:spcBef>
              <a:spcAft>
                <a:spcPts val="0"/>
              </a:spcAft>
              <a:buNone/>
            </a:pPr>
            <a:r>
              <a:rPr lang="en"/>
              <a:t>পশ্চিম গুৱাহাটী মহাবিদ্যালয় </a:t>
            </a:r>
            <a:endParaRPr/>
          </a:p>
          <a:p>
            <a:pPr indent="0" lvl="0" marL="0" rtl="0" algn="ctr">
              <a:spcBef>
                <a:spcPts val="0"/>
              </a:spcBef>
              <a:spcAft>
                <a:spcPts val="0"/>
              </a:spcAft>
              <a:buNone/>
            </a:pPr>
            <a:r>
              <a:rPr lang="en"/>
              <a:t>ধাৰাপুৰ, গুৱাহাটী-১৭</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2"/>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অসমত প্ৰচলিত তিব্বতবৰ্মীয় ভাষাপৰিয়ালৰ ভাষাসমূহ</a:t>
            </a:r>
            <a:endParaRPr/>
          </a:p>
        </p:txBody>
      </p:sp>
      <p:sp>
        <p:nvSpPr>
          <p:cNvPr id="185" name="Google Shape;185;p22"/>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বৰো </a:t>
            </a:r>
            <a:endParaRPr/>
          </a:p>
          <a:p>
            <a:pPr indent="-311150" lvl="0" marL="457200" rtl="0" algn="l">
              <a:spcBef>
                <a:spcPts val="0"/>
              </a:spcBef>
              <a:spcAft>
                <a:spcPts val="0"/>
              </a:spcAft>
              <a:buSzPts val="1300"/>
              <a:buChar char="●"/>
            </a:pPr>
            <a:r>
              <a:rPr lang="en"/>
              <a:t>ৰাভা </a:t>
            </a:r>
            <a:endParaRPr/>
          </a:p>
          <a:p>
            <a:pPr indent="-311150" lvl="0" marL="457200" rtl="0" algn="l">
              <a:spcBef>
                <a:spcPts val="0"/>
              </a:spcBef>
              <a:spcAft>
                <a:spcPts val="0"/>
              </a:spcAft>
              <a:buSzPts val="1300"/>
              <a:buChar char="●"/>
            </a:pPr>
            <a:r>
              <a:rPr lang="en"/>
              <a:t>কাৰ্বি </a:t>
            </a:r>
            <a:endParaRPr/>
          </a:p>
          <a:p>
            <a:pPr indent="-311150" lvl="0" marL="457200" rtl="0" algn="l">
              <a:spcBef>
                <a:spcPts val="0"/>
              </a:spcBef>
              <a:spcAft>
                <a:spcPts val="0"/>
              </a:spcAft>
              <a:buSzPts val="1300"/>
              <a:buChar char="●"/>
            </a:pPr>
            <a:r>
              <a:rPr lang="en"/>
              <a:t>মিচিং</a:t>
            </a:r>
            <a:endParaRPr/>
          </a:p>
          <a:p>
            <a:pPr indent="-311150" lvl="0" marL="457200" rtl="0" algn="l">
              <a:spcBef>
                <a:spcPts val="0"/>
              </a:spcBef>
              <a:spcAft>
                <a:spcPts val="0"/>
              </a:spcAft>
              <a:buSzPts val="1300"/>
              <a:buChar char="●"/>
            </a:pPr>
            <a:r>
              <a:rPr lang="en"/>
              <a:t>ডিমাছা </a:t>
            </a:r>
            <a:endParaRPr/>
          </a:p>
          <a:p>
            <a:pPr indent="0" lvl="0" marL="45720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3"/>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বৰো বা বড়ো </a:t>
            </a:r>
            <a:endParaRPr/>
          </a:p>
        </p:txBody>
      </p:sp>
      <p:sp>
        <p:nvSpPr>
          <p:cNvPr id="191" name="Google Shape;191;p23"/>
          <p:cNvSpPr txBox="1"/>
          <p:nvPr>
            <p:ph idx="1" type="body"/>
          </p:nvPr>
        </p:nvSpPr>
        <p:spPr>
          <a:xfrm>
            <a:off x="849025" y="1555525"/>
            <a:ext cx="7505700" cy="28476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বড়ো ভাষা বড়ো জনগোষ্ঠীৰ মাতৃভাষা</a:t>
            </a:r>
            <a:endParaRPr/>
          </a:p>
          <a:p>
            <a:pPr indent="-311150" lvl="0" marL="457200" rtl="0" algn="l">
              <a:spcBef>
                <a:spcPts val="0"/>
              </a:spcBef>
              <a:spcAft>
                <a:spcPts val="0"/>
              </a:spcAft>
              <a:buSzPts val="1300"/>
              <a:buChar char="●"/>
            </a:pPr>
            <a:r>
              <a:rPr lang="en"/>
              <a:t>বড়ো ভাষী লোক অসমৰ উপৰিও পশ্চিমবংগ, নেপাল, ভূটান আৰু বাংলাদেশ পৰ্য্যন্ত ব্যাপ্ত বুলি জনা যায়।</a:t>
            </a:r>
            <a:endParaRPr/>
          </a:p>
          <a:p>
            <a:pPr indent="-311150" lvl="0" marL="457200" rtl="0" algn="l">
              <a:spcBef>
                <a:spcPts val="0"/>
              </a:spcBef>
              <a:spcAft>
                <a:spcPts val="0"/>
              </a:spcAft>
              <a:buSzPts val="1300"/>
              <a:buChar char="●"/>
            </a:pPr>
            <a:r>
              <a:rPr lang="en"/>
              <a:t>২০০১ চনৰ তথ্যমতে ভাৰতত বড়ো ভাষা কোৱা লোকৰ জনসংখ্যা হ'ল ১,৩৫০,৪৭৮জন আৰু নেপালত ৩,৩০১ জন</a:t>
            </a:r>
            <a:endParaRPr/>
          </a:p>
          <a:p>
            <a:pPr indent="-311150" lvl="0" marL="457200" rtl="0" algn="l">
              <a:spcBef>
                <a:spcPts val="0"/>
              </a:spcBef>
              <a:spcAft>
                <a:spcPts val="0"/>
              </a:spcAft>
              <a:buSzPts val="1300"/>
              <a:buChar char="●"/>
            </a:pPr>
            <a:r>
              <a:rPr lang="en"/>
              <a:t>বড়ো ভাষা বড়োলেণ্ড স্বায়ত্তশাসিত অঞ্চলৰ চৰকাৰী ভাষা আৰু ভাৰতৰ ৰাজ্য অসমৰ সহ-চৰকাৰী ভাষা।</a:t>
            </a:r>
            <a:endParaRPr/>
          </a:p>
          <a:p>
            <a:pPr indent="-311150" lvl="0" marL="457200" rtl="0" algn="l">
              <a:spcBef>
                <a:spcPts val="0"/>
              </a:spcBef>
              <a:spcAft>
                <a:spcPts val="0"/>
              </a:spcAft>
              <a:buSzPts val="1300"/>
              <a:buChar char="●"/>
            </a:pPr>
            <a:r>
              <a:rPr lang="en"/>
              <a:t> ই ভাৰতৰ সংবিধানৰ অষ্টম অনুসূচীত তালিকাভুক্ত ২২টা ভাষাৰ ভিতৰত এটা।</a:t>
            </a:r>
            <a:endParaRPr/>
          </a:p>
          <a:p>
            <a:pPr indent="-311150" lvl="0" marL="457200" rtl="0" algn="l">
              <a:spcBef>
                <a:spcPts val="0"/>
              </a:spcBef>
              <a:spcAft>
                <a:spcPts val="0"/>
              </a:spcAft>
              <a:buSzPts val="1300"/>
              <a:buChar char="●"/>
            </a:pPr>
            <a:r>
              <a:rPr lang="en"/>
              <a:t>১৯৭৫ চনৰ পৰা এই ভাষা লিখিবলৈ দেৱনাগৰী লিপি ব্যৱহাৰ কৰা হয়। ইয়াক পূৰ্বতে ৰোমান আৰু অসমীয়া–বঙালী লিপি ব্যৱহাৰ কৰি লিখা হৈছিল।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ৰ</a:t>
            </a:r>
            <a:r>
              <a:rPr lang="en"/>
              <a:t>াভা </a:t>
            </a:r>
            <a:endParaRPr/>
          </a:p>
        </p:txBody>
      </p:sp>
      <p:sp>
        <p:nvSpPr>
          <p:cNvPr id="197" name="Google Shape;197;p24"/>
          <p:cNvSpPr txBox="1"/>
          <p:nvPr>
            <p:ph idx="1" type="body"/>
          </p:nvPr>
        </p:nvSpPr>
        <p:spPr>
          <a:xfrm>
            <a:off x="819150" y="1800200"/>
            <a:ext cx="7309500" cy="26385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ৰাভা ভাৰতৰ চীনা-তিব্বতীয় ভাষা পৰিয়ালৰ ভাষা। </a:t>
            </a:r>
            <a:endParaRPr/>
          </a:p>
          <a:p>
            <a:pPr indent="-311150" lvl="0" marL="457200" rtl="0" algn="l">
              <a:spcBef>
                <a:spcPts val="0"/>
              </a:spcBef>
              <a:spcAft>
                <a:spcPts val="0"/>
              </a:spcAft>
              <a:buSzPts val="1300"/>
              <a:buChar char="●"/>
            </a:pPr>
            <a:r>
              <a:rPr lang="en"/>
              <a:t>ৰাভা জনগোষ্ঠীৰ লোকে এই ভাষা ব্যৱহাৰ কৰে। </a:t>
            </a:r>
            <a:endParaRPr/>
          </a:p>
          <a:p>
            <a:pPr indent="-311150" lvl="0" marL="457200" rtl="0" algn="l">
              <a:spcBef>
                <a:spcPts val="0"/>
              </a:spcBef>
              <a:spcAft>
                <a:spcPts val="0"/>
              </a:spcAft>
              <a:buSzPts val="1300"/>
              <a:buChar char="●"/>
            </a:pPr>
            <a:r>
              <a:rPr lang="en"/>
              <a:t>ৰাভা জনগোষ্ঠী অসমৰ ভৈয়ামৰ জনজাতিসমূহৰ ভিতৰত অন্যতম।</a:t>
            </a:r>
            <a:endParaRPr/>
          </a:p>
          <a:p>
            <a:pPr indent="-311150" lvl="0" marL="457200" rtl="0" algn="l">
              <a:spcBef>
                <a:spcPts val="0"/>
              </a:spcBef>
              <a:spcAft>
                <a:spcPts val="0"/>
              </a:spcAft>
              <a:buSzPts val="1300"/>
              <a:buChar char="●"/>
            </a:pPr>
            <a:r>
              <a:rPr lang="en"/>
              <a:t>অসমৰ গোৱালপাৰা জিলা, কামৰূপ জিলা আৰু দৰং জিলাত মূলতঃ এওঁলোকৰ বসতি। তদুপৰি ভাৰতৰ পশ্চিম বংগ আৰু মেঘালয় ৰাজ্যতো ৰাভা জনগোষ্ঠীৰ লোকে ৰাভা ভাষা কয়। </a:t>
            </a:r>
            <a:endParaRPr/>
          </a:p>
          <a:p>
            <a:pPr indent="-311150" lvl="0" marL="457200" rtl="0" algn="l">
              <a:spcBef>
                <a:spcPts val="0"/>
              </a:spcBef>
              <a:spcAft>
                <a:spcPts val="0"/>
              </a:spcAft>
              <a:buSzPts val="1300"/>
              <a:buChar char="●"/>
            </a:pPr>
            <a:r>
              <a:rPr lang="en"/>
              <a:t>ৰাভা ভাষাৰ নিজা লিপি নাই। এই ভাষা লিখিবলৈ অসমীয়া লিপি আৰু বাংলা লিপি ব্যৱহাৰ কৰা হয়।</a:t>
            </a:r>
            <a:endParaRPr/>
          </a:p>
          <a:p>
            <a:pPr indent="-311150" lvl="0" marL="457200" rtl="0" algn="l">
              <a:spcBef>
                <a:spcPts val="0"/>
              </a:spcBef>
              <a:spcAft>
                <a:spcPts val="0"/>
              </a:spcAft>
              <a:buSzPts val="1300"/>
              <a:buChar char="●"/>
            </a:pPr>
            <a:r>
              <a:rPr lang="en"/>
              <a:t>ৰাভা ভাষা ৰাভা হাচং স্বায়ত্বশাসিত পৰিষদৰ চৰকাৰী ভাষা।</a:t>
            </a:r>
            <a:endParaRPr/>
          </a:p>
          <a:p>
            <a:pPr indent="-311150" lvl="0" marL="457200" rtl="0" algn="l">
              <a:spcBef>
                <a:spcPts val="0"/>
              </a:spcBef>
              <a:spcAft>
                <a:spcPts val="0"/>
              </a:spcAft>
              <a:buSzPts val="1300"/>
              <a:buChar char="●"/>
            </a:pPr>
            <a:r>
              <a:rPr lang="en"/>
              <a:t>১৯৭১ চনৰ লোকপিয়ল মতে মুঠ বাভা জনসংখ্যাৰ এক তৃতীয়াংশ লোকৰ মাজতহে ৰাভা ভাষাৰ প্ৰচলন আছিল (১,৫১,৯৩৭ জনৰ বিপৰীতে ৪৩,২৪১ জন)। পৰবৰ্তী সময়ত ১৯৯১ চনৰ লোকপিয়লত এই সংখ্যা বৃদ্ধি হৈ ১,২১,৪২৪ জন হয়।</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কাৰ্বি </a:t>
            </a:r>
            <a:endParaRPr/>
          </a:p>
        </p:txBody>
      </p:sp>
      <p:sp>
        <p:nvSpPr>
          <p:cNvPr id="203" name="Google Shape;203;p25"/>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কাৰ্বি ভাষা উত্তৰ-পূব ভাৰত কাৰ্বি লোকসকলে (মিকিৰ বা আৰ্লেং) কোৱা ভাষা।</a:t>
            </a:r>
            <a:endParaRPr/>
          </a:p>
          <a:p>
            <a:pPr indent="-311150" lvl="0" marL="457200" rtl="0" algn="l">
              <a:spcBef>
                <a:spcPts val="0"/>
              </a:spcBef>
              <a:spcAft>
                <a:spcPts val="0"/>
              </a:spcAft>
              <a:buSzPts val="1300"/>
              <a:buChar char="●"/>
            </a:pPr>
            <a:r>
              <a:rPr lang="en"/>
              <a:t>উত্তৰ-পূব ভাৰতৰ প্ৰায়বোৰ ভাষাৰ দৰে কাৰ্বি ভাষাও ৰোমান লিপিৰে আৰু কেতিয়াবা অসমীয়া লিপিৰে লিখা হয়। </a:t>
            </a:r>
            <a:endParaRPr/>
          </a:p>
          <a:p>
            <a:pPr indent="-311150" lvl="0" marL="457200" rtl="0" algn="l">
              <a:spcBef>
                <a:spcPts val="0"/>
              </a:spcBef>
              <a:spcAft>
                <a:spcPts val="0"/>
              </a:spcAft>
              <a:buSzPts val="1300"/>
              <a:buChar char="●"/>
            </a:pPr>
            <a:r>
              <a:rPr lang="en"/>
              <a:t>২০০১ চনৰ লোকপিয়ল অনুযায়ী অসমৰ কাৰ্বি আংলং জিলাত থুপ খাই থকা কাৰ্বি ভাষা-ভাষী লোকৰ সংখ্যা আছিল ৩,৫৫০৩২ গৰাকী।</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মিছিং </a:t>
            </a:r>
            <a:endParaRPr/>
          </a:p>
        </p:txBody>
      </p:sp>
      <p:sp>
        <p:nvSpPr>
          <p:cNvPr id="209" name="Google Shape;209;p26"/>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ব্রহ্মপুত্র উপত্যকাত প্রচলিত তিব্বত-বর্মীয় মূলৰ উত্তৰ অসম শাখাৰ একমাত্র ভাষা হ'ল মিছিং ভাষা</a:t>
            </a:r>
            <a:endParaRPr/>
          </a:p>
          <a:p>
            <a:pPr indent="-311150" lvl="0" marL="457200" rtl="0" algn="l">
              <a:spcBef>
                <a:spcPts val="0"/>
              </a:spcBef>
              <a:spcAft>
                <a:spcPts val="0"/>
              </a:spcAft>
              <a:buSzPts val="1300"/>
              <a:buChar char="●"/>
            </a:pPr>
            <a:r>
              <a:rPr lang="en"/>
              <a:t>১৯৯১ চনৰ লোকপিয়ল অনুযায়ী মুঠ মিছিং ভাষী লোকৰ সংখ্যা ৩,৮১,৫৬২ জন</a:t>
            </a:r>
            <a:endParaRPr/>
          </a:p>
          <a:p>
            <a:pPr indent="-311150" lvl="0" marL="457200" rtl="0" algn="l">
              <a:spcBef>
                <a:spcPts val="0"/>
              </a:spcBef>
              <a:spcAft>
                <a:spcPts val="0"/>
              </a:spcAft>
              <a:buSzPts val="1300"/>
              <a:buChar char="●"/>
            </a:pPr>
            <a:r>
              <a:rPr lang="en"/>
              <a:t>মিছিং ভাষাৰ নিজস্ব লিপি নাই।</a:t>
            </a:r>
            <a:endParaRPr/>
          </a:p>
          <a:p>
            <a:pPr indent="-311150" lvl="0" marL="457200" rtl="0" algn="l">
              <a:spcBef>
                <a:spcPts val="0"/>
              </a:spcBef>
              <a:spcAft>
                <a:spcPts val="0"/>
              </a:spcAft>
              <a:buSzPts val="1300"/>
              <a:buChar char="●"/>
            </a:pPr>
            <a:r>
              <a:rPr lang="en"/>
              <a:t>প্রথম অৱস্থাত বৃটিছ বিষয়াসকলে ৰোমান লিপিৰ সহায়ত এই ভাষাৰ চৰ্চা কৰিছিল। পৰৱৰ্তী সময়ত অসমীয়া লিপিৰ সহায়ত এই ভাষাৰ চৰ্চা আৰু সৃষ্টি আৰম্ভ হয়।</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7"/>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ডিমাছা </a:t>
            </a:r>
            <a:endParaRPr/>
          </a:p>
        </p:txBody>
      </p:sp>
      <p:sp>
        <p:nvSpPr>
          <p:cNvPr id="215" name="Google Shape;215;p27"/>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তিব্বত-বর্মীয় মূলৰ বৰো শাখাৰ অন্য এটা উল্লেখযোগ্য ভাষা হৈছে ডিমাছা ভাষা</a:t>
            </a:r>
            <a:endParaRPr/>
          </a:p>
          <a:p>
            <a:pPr indent="-311150" lvl="0" marL="457200" rtl="0" algn="l">
              <a:spcBef>
                <a:spcPts val="0"/>
              </a:spcBef>
              <a:spcAft>
                <a:spcPts val="0"/>
              </a:spcAft>
              <a:buSzPts val="1300"/>
              <a:buChar char="●"/>
            </a:pPr>
            <a:r>
              <a:rPr lang="en"/>
              <a:t>অসমৰ উত্তৰ কাছাৰ (ডিমা হাছাও), কাছাৰ, কাৰ্বি আংলং আৰু নগাঁৱৰ বিভিন্ন স্থানত ডিমাছা ভাষী লোকসকলৰ বসতি আছে। অসমৰ চুবুৰীয়া ৰাজ্য নাগালেণ্ড আৰু মণিপুৰৰ সীমামূৰীয়া অঞ্চলতো ডিমাছাবাসী লোকৰ অৱস্থিতি আছে।</a:t>
            </a:r>
            <a:endParaRPr/>
          </a:p>
          <a:p>
            <a:pPr indent="-311150" lvl="0" marL="457200" rtl="0" algn="l">
              <a:spcBef>
                <a:spcPts val="0"/>
              </a:spcBef>
              <a:spcAft>
                <a:spcPts val="0"/>
              </a:spcAft>
              <a:buSzPts val="1300"/>
              <a:buChar char="●"/>
            </a:pPr>
            <a:r>
              <a:rPr lang="en"/>
              <a:t>২০০১ চনৰ লোকপিয়লমতে এই ভাষা-ভাষী লোকৰ সংখ্যা ৮৪,৬৫৪ জন।</a:t>
            </a:r>
            <a:endParaRPr/>
          </a:p>
          <a:p>
            <a:pPr indent="-311150" lvl="0" marL="457200" rtl="0" algn="l">
              <a:spcBef>
                <a:spcPts val="0"/>
              </a:spcBef>
              <a:spcAft>
                <a:spcPts val="0"/>
              </a:spcAft>
              <a:buSzPts val="1300"/>
              <a:buChar char="●"/>
            </a:pPr>
            <a:r>
              <a:rPr lang="en"/>
              <a:t>এই ভাষাটো ভাৰতীয় সংবিধানৰ অষ্টম অনুসূচিতৰ বহির্ভূত ভাষা।</a:t>
            </a:r>
            <a:endParaRPr/>
          </a:p>
          <a:p>
            <a:pPr indent="0" lvl="0" marL="45720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ধন্যবাদ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পৃথিৱীৰ ভাষা পৰিয়াল</a:t>
            </a:r>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ইণ্ডো ইউৰোপীয় ভাষা পৰিয়াল ( Indo European)</a:t>
            </a:r>
            <a:endParaRPr/>
          </a:p>
          <a:p>
            <a:pPr indent="-311150" lvl="0" marL="457200" rtl="0" algn="l">
              <a:spcBef>
                <a:spcPts val="0"/>
              </a:spcBef>
              <a:spcAft>
                <a:spcPts val="0"/>
              </a:spcAft>
              <a:buSzPts val="1300"/>
              <a:buChar char="●"/>
            </a:pPr>
            <a:r>
              <a:rPr lang="en"/>
              <a:t>চেমীয়- হেমীয় (Semitic</a:t>
            </a:r>
            <a:r>
              <a:rPr lang="en"/>
              <a:t>--Hamitic)</a:t>
            </a:r>
            <a:endParaRPr/>
          </a:p>
          <a:p>
            <a:pPr indent="-311150" lvl="0" marL="457200" rtl="0" algn="l">
              <a:spcBef>
                <a:spcPts val="0"/>
              </a:spcBef>
              <a:spcAft>
                <a:spcPts val="0"/>
              </a:spcAft>
              <a:buSzPts val="1300"/>
              <a:buChar char="●"/>
            </a:pPr>
            <a:r>
              <a:rPr lang="en"/>
              <a:t>চীন তিব্বতীয় (Sina-Tibetan)</a:t>
            </a:r>
            <a:endParaRPr/>
          </a:p>
          <a:p>
            <a:pPr indent="-311150" lvl="0" marL="457200" rtl="0" algn="l">
              <a:spcBef>
                <a:spcPts val="0"/>
              </a:spcBef>
              <a:spcAft>
                <a:spcPts val="0"/>
              </a:spcAft>
              <a:buSzPts val="1300"/>
              <a:buChar char="●"/>
            </a:pPr>
            <a:r>
              <a:rPr lang="en"/>
              <a:t>অষ্ট্ৰিক (Austric)</a:t>
            </a:r>
            <a:endParaRPr/>
          </a:p>
          <a:p>
            <a:pPr indent="-311150" lvl="0" marL="457200" rtl="0" algn="l">
              <a:spcBef>
                <a:spcPts val="0"/>
              </a:spcBef>
              <a:spcAft>
                <a:spcPts val="0"/>
              </a:spcAft>
              <a:buSzPts val="1300"/>
              <a:buChar char="●"/>
            </a:pPr>
            <a:r>
              <a:rPr lang="en"/>
              <a:t>দ্ৰাবিড় (Dravidian)</a:t>
            </a:r>
            <a:endParaRPr/>
          </a:p>
          <a:p>
            <a:pPr indent="-311150" lvl="0" marL="457200" rtl="0" algn="l">
              <a:spcBef>
                <a:spcPts val="0"/>
              </a:spcBef>
              <a:spcAft>
                <a:spcPts val="0"/>
              </a:spcAft>
              <a:buSzPts val="1300"/>
              <a:buChar char="●"/>
            </a:pPr>
            <a:r>
              <a:rPr lang="en"/>
              <a:t>ইউৰাল- আলটাই (Ural-altaie)</a:t>
            </a:r>
            <a:endParaRPr/>
          </a:p>
          <a:p>
            <a:pPr indent="-311150" lvl="0" marL="457200" rtl="0" algn="l">
              <a:spcBef>
                <a:spcPts val="0"/>
              </a:spcBef>
              <a:spcAft>
                <a:spcPts val="0"/>
              </a:spcAft>
              <a:buSzPts val="1300"/>
              <a:buChar char="●"/>
            </a:pPr>
            <a:r>
              <a:rPr lang="en"/>
              <a:t>ককেচীয় (Caucasian)</a:t>
            </a:r>
            <a:endParaRPr/>
          </a:p>
          <a:p>
            <a:pPr indent="-311150" lvl="0" marL="457200" rtl="0" algn="l">
              <a:spcBef>
                <a:spcPts val="0"/>
              </a:spcBef>
              <a:spcAft>
                <a:spcPts val="0"/>
              </a:spcAft>
              <a:buSzPts val="1300"/>
              <a:buChar char="●"/>
            </a:pPr>
            <a:r>
              <a:rPr lang="en"/>
              <a:t>এস্কিমো(Eskimo)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প্ৰধান ভাষা পৰিয়াল ৪টা </a:t>
            </a:r>
            <a:endParaRPr/>
          </a:p>
        </p:txBody>
      </p:sp>
      <p:sp>
        <p:nvSpPr>
          <p:cNvPr id="141" name="Google Shape;141;p15"/>
          <p:cNvSpPr txBox="1"/>
          <p:nvPr>
            <p:ph idx="1" type="body"/>
          </p:nvPr>
        </p:nvSpPr>
        <p:spPr>
          <a:xfrm>
            <a:off x="819075" y="2188000"/>
            <a:ext cx="7185000" cy="26439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ইণ্ডো-ইউৰোপীয় ভাষা পৰিয়াল</a:t>
            </a:r>
            <a:endParaRPr/>
          </a:p>
          <a:p>
            <a:pPr indent="-311150" lvl="0" marL="457200" rtl="0" algn="l">
              <a:spcBef>
                <a:spcPts val="0"/>
              </a:spcBef>
              <a:spcAft>
                <a:spcPts val="0"/>
              </a:spcAft>
              <a:buSzPts val="1300"/>
              <a:buChar char="●"/>
            </a:pPr>
            <a:r>
              <a:rPr lang="en"/>
              <a:t>চীন তিব্বতীয় </a:t>
            </a:r>
            <a:endParaRPr/>
          </a:p>
          <a:p>
            <a:pPr indent="-311150" lvl="0" marL="457200" rtl="0" algn="l">
              <a:spcBef>
                <a:spcPts val="0"/>
              </a:spcBef>
              <a:spcAft>
                <a:spcPts val="0"/>
              </a:spcAft>
              <a:buSzPts val="1300"/>
              <a:buChar char="●"/>
            </a:pPr>
            <a:r>
              <a:rPr lang="en"/>
              <a:t>অষ্ট্ৰিক </a:t>
            </a:r>
            <a:endParaRPr/>
          </a:p>
          <a:p>
            <a:pPr indent="-311150" lvl="0" marL="457200" rtl="0" algn="l">
              <a:spcBef>
                <a:spcPts val="0"/>
              </a:spcBef>
              <a:spcAft>
                <a:spcPts val="0"/>
              </a:spcAft>
              <a:buSzPts val="1300"/>
              <a:buChar char="●"/>
            </a:pPr>
            <a:r>
              <a:rPr lang="en"/>
              <a:t>দ্ৰাবিড়</a:t>
            </a:r>
            <a:endParaRPr sz="7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ইণ্ডো-ইউৰোপীয় ভাষা পৰিয়াল</a:t>
            </a:r>
            <a:endParaRPr/>
          </a:p>
        </p:txBody>
      </p:sp>
      <p:sp>
        <p:nvSpPr>
          <p:cNvPr id="147" name="Google Shape;147;p16"/>
          <p:cNvSpPr txBox="1"/>
          <p:nvPr>
            <p:ph idx="1" type="body"/>
          </p:nvPr>
        </p:nvSpPr>
        <p:spPr>
          <a:xfrm>
            <a:off x="819150" y="1523300"/>
            <a:ext cx="7505700" cy="36201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সৰ্ববৃহৎ আৰু সৰ্বশ্ৰেষ্ঠ ভাষা পৰিয়াল </a:t>
            </a:r>
            <a:endParaRPr/>
          </a:p>
          <a:p>
            <a:pPr indent="-311150" lvl="0" marL="457200" rtl="0" algn="l">
              <a:spcBef>
                <a:spcPts val="0"/>
              </a:spcBef>
              <a:spcAft>
                <a:spcPts val="0"/>
              </a:spcAft>
              <a:buSzPts val="1300"/>
              <a:buChar char="●"/>
            </a:pPr>
            <a:r>
              <a:rPr lang="en"/>
              <a:t>ইউৰোপ, ভাৰতীয় উপমহাদেশ আৰু মধ্য এছিয়ত প্ৰচলিত</a:t>
            </a:r>
            <a:endParaRPr/>
          </a:p>
          <a:p>
            <a:pPr indent="-311150" lvl="0" marL="457200" rtl="0" algn="l">
              <a:spcBef>
                <a:spcPts val="0"/>
              </a:spcBef>
              <a:spcAft>
                <a:spcPts val="0"/>
              </a:spcAft>
              <a:buSzPts val="1300"/>
              <a:buChar char="●"/>
            </a:pPr>
            <a:r>
              <a:rPr lang="en"/>
              <a:t>প্ৰাচীন সাহিত্য  (সংস্কৃত, গ্ৰীক, লেটিন)</a:t>
            </a:r>
            <a:endParaRPr/>
          </a:p>
          <a:p>
            <a:pPr indent="-311150" lvl="0" marL="457200" rtl="0" algn="l">
              <a:spcBef>
                <a:spcPts val="0"/>
              </a:spcBef>
              <a:spcAft>
                <a:spcPts val="0"/>
              </a:spcAft>
              <a:buSzPts val="1300"/>
              <a:buChar char="●"/>
            </a:pPr>
            <a:r>
              <a:rPr lang="en"/>
              <a:t>আধুনিক সাহিত্য ( জাৰ্মান, ফৰাচী, বাংলা, অসমীয়া, হিন্দী )  </a:t>
            </a:r>
            <a:endParaRPr/>
          </a:p>
          <a:p>
            <a:pPr indent="0" lvl="0" marL="457200" rtl="0" algn="l">
              <a:spcBef>
                <a:spcPts val="1200"/>
              </a:spcBef>
              <a:spcAft>
                <a:spcPts val="1200"/>
              </a:spcAft>
              <a:buNone/>
            </a:pPr>
            <a:r>
              <a:t/>
            </a:r>
            <a:endParaRPr/>
          </a:p>
        </p:txBody>
      </p:sp>
      <p:pic>
        <p:nvPicPr>
          <p:cNvPr id="148" name="Google Shape;148;p16"/>
          <p:cNvPicPr preferRelativeResize="0"/>
          <p:nvPr/>
        </p:nvPicPr>
        <p:blipFill>
          <a:blip r:embed="rId3">
            <a:alphaModFix/>
          </a:blip>
          <a:stretch>
            <a:fillRect/>
          </a:stretch>
        </p:blipFill>
        <p:spPr>
          <a:xfrm>
            <a:off x="0" y="2720500"/>
            <a:ext cx="9144001" cy="21979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7"/>
          <p:cNvSpPr txBox="1"/>
          <p:nvPr>
            <p:ph type="title"/>
          </p:nvPr>
        </p:nvSpPr>
        <p:spPr>
          <a:xfrm>
            <a:off x="819150" y="845600"/>
            <a:ext cx="7505700" cy="65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অষ্ট্ৰিক</a:t>
            </a:r>
            <a:endParaRPr/>
          </a:p>
        </p:txBody>
      </p:sp>
      <p:sp>
        <p:nvSpPr>
          <p:cNvPr id="154" name="Google Shape;154;p17"/>
          <p:cNvSpPr txBox="1"/>
          <p:nvPr>
            <p:ph idx="1" type="body"/>
          </p:nvPr>
        </p:nvSpPr>
        <p:spPr>
          <a:xfrm>
            <a:off x="819150" y="1502000"/>
            <a:ext cx="7505700" cy="36414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পৃথিৱীৰ বিভিন্ন ভাষা-গোষ্ঠীৰ ভিতৰত অষ্ট্ৰিক অন্যতম ভাষাগোষ্ঠ</a:t>
            </a:r>
            <a:r>
              <a:rPr lang="en"/>
              <a:t>ী</a:t>
            </a:r>
            <a:endParaRPr/>
          </a:p>
          <a:p>
            <a:pPr indent="-311150" lvl="0" marL="457200" rtl="0" algn="l">
              <a:spcBef>
                <a:spcPts val="0"/>
              </a:spcBef>
              <a:spcAft>
                <a:spcPts val="0"/>
              </a:spcAft>
              <a:buSzPts val="1300"/>
              <a:buChar char="●"/>
            </a:pPr>
            <a:r>
              <a:rPr lang="en"/>
              <a:t>ভাৰত, ব্রহ্মদেশ, ইণ্ডোনেছিয়া, ফিজি, হাবাই, টাহিটি আদি ঠাইত এই ভাষাগোষ্ঠীৰ অন্তর্গত ভাষা পৰিব্যাপ্ত।</a:t>
            </a:r>
            <a:endParaRPr/>
          </a:p>
          <a:p>
            <a:pPr indent="-311150" lvl="0" marL="457200" rtl="0" algn="l">
              <a:spcBef>
                <a:spcPts val="0"/>
              </a:spcBef>
              <a:spcAft>
                <a:spcPts val="0"/>
              </a:spcAft>
              <a:buSzPts val="1300"/>
              <a:buChar char="●"/>
            </a:pPr>
            <a:r>
              <a:rPr lang="en"/>
              <a:t>অষ্ট্ৰিক ভাষাগোষ্ঠীক দুটা প্রধান শাখাত ভাগ কৰিব পাৰি-</a:t>
            </a:r>
            <a:endParaRPr/>
          </a:p>
          <a:p>
            <a:pPr indent="0" lvl="0" marL="457200" rtl="0" algn="l">
              <a:spcBef>
                <a:spcPts val="1200"/>
              </a:spcBef>
              <a:spcAft>
                <a:spcPts val="0"/>
              </a:spcAft>
              <a:buNone/>
            </a:pPr>
            <a:r>
              <a:rPr lang="en"/>
              <a:t> ক) অষ্ট্র'-এছীয় (Austro-Asiatic)              খ)অস্ট্র'নেছীয় (Austronesian)</a:t>
            </a:r>
            <a:endParaRPr/>
          </a:p>
          <a:p>
            <a:pPr indent="0" lvl="0" marL="457200" rtl="0" algn="l">
              <a:spcBef>
                <a:spcPts val="1200"/>
              </a:spcBef>
              <a:spcAft>
                <a:spcPts val="1200"/>
              </a:spcAft>
              <a:buNone/>
            </a:pPr>
            <a:r>
              <a:t/>
            </a:r>
            <a:endParaRPr/>
          </a:p>
        </p:txBody>
      </p:sp>
      <p:pic>
        <p:nvPicPr>
          <p:cNvPr id="155" name="Google Shape;155;p17"/>
          <p:cNvPicPr preferRelativeResize="0"/>
          <p:nvPr/>
        </p:nvPicPr>
        <p:blipFill>
          <a:blip r:embed="rId3">
            <a:alphaModFix/>
          </a:blip>
          <a:stretch>
            <a:fillRect/>
          </a:stretch>
        </p:blipFill>
        <p:spPr>
          <a:xfrm>
            <a:off x="1310625" y="2771450"/>
            <a:ext cx="7014225" cy="21446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দ্ৰাবিড় </a:t>
            </a:r>
            <a:endParaRPr/>
          </a:p>
        </p:txBody>
      </p:sp>
      <p:sp>
        <p:nvSpPr>
          <p:cNvPr id="161" name="Google Shape;161;p18"/>
          <p:cNvSpPr txBox="1"/>
          <p:nvPr>
            <p:ph idx="1" type="body"/>
          </p:nvPr>
        </p:nvSpPr>
        <p:spPr>
          <a:xfrm>
            <a:off x="819150" y="1525776"/>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এই ভাষাগোষ্ঠীৰ অন্তৰ্গত ভাষাসমূহৰ কেন্দ্ৰভূমি হ'ল ভাৰতবৰ্ষৰ দক্ষিণাংশ। তাৰ বাহিৰেও পাকিস্তানৰ অন্তৰ্গত বেলুচিস্থানৰ পাৰ্বত্য অঞ্চলত আৰু শ্রীলংকাৰ উত্তৰাংশত এই গোষ্ঠীৰ দুই-এটা ভাষাৰ প্ৰচলন আছে।</a:t>
            </a:r>
            <a:endParaRPr/>
          </a:p>
          <a:p>
            <a:pPr indent="-311150" lvl="0" marL="457200" rtl="0" algn="l">
              <a:spcBef>
                <a:spcPts val="0"/>
              </a:spcBef>
              <a:spcAft>
                <a:spcPts val="0"/>
              </a:spcAft>
              <a:buSzPts val="1300"/>
              <a:buChar char="●"/>
            </a:pPr>
            <a:r>
              <a:rPr lang="en"/>
              <a:t>দ্রাবিড়ী ভাষাসমূহক তিনিটা প্রধান শাখাত ভাগ কৰিব পাৰি- ক) দ্রাবিড় শাখা, খ) অন্ধ্র বা আন্ধ্র শাখা আৰু গ) উত্তৰ-পশ্চিম শাখা।</a:t>
            </a:r>
            <a:endParaRPr/>
          </a:p>
          <a:p>
            <a:pPr indent="0" lvl="0" marL="457200" rtl="0" algn="l">
              <a:spcBef>
                <a:spcPts val="1200"/>
              </a:spcBef>
              <a:spcAft>
                <a:spcPts val="1200"/>
              </a:spcAft>
              <a:buNone/>
            </a:pPr>
            <a:r>
              <a:t/>
            </a:r>
            <a:endParaRPr/>
          </a:p>
        </p:txBody>
      </p:sp>
      <p:pic>
        <p:nvPicPr>
          <p:cNvPr id="162" name="Google Shape;162;p18"/>
          <p:cNvPicPr preferRelativeResize="0"/>
          <p:nvPr/>
        </p:nvPicPr>
        <p:blipFill>
          <a:blip r:embed="rId3">
            <a:alphaModFix/>
          </a:blip>
          <a:stretch>
            <a:fillRect/>
          </a:stretch>
        </p:blipFill>
        <p:spPr>
          <a:xfrm>
            <a:off x="628650" y="2571750"/>
            <a:ext cx="7886700" cy="23261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চীন-তিব্বতীয় ভাষা</a:t>
            </a:r>
            <a:endParaRPr/>
          </a:p>
        </p:txBody>
      </p:sp>
      <p:sp>
        <p:nvSpPr>
          <p:cNvPr id="168" name="Google Shape;168;p19"/>
          <p:cNvSpPr txBox="1"/>
          <p:nvPr>
            <p:ph idx="1" type="body"/>
          </p:nvPr>
        </p:nvSpPr>
        <p:spPr>
          <a:xfrm>
            <a:off x="695613" y="198463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পৃথিৱীৰ এটি অন্যতম বৃহৎ ভাষাগোষ্ঠী তিব্বত চীনীয় বা চীন-তিব্বতীয় পূব আৰু দক্ষিণ-পূর্ব এছিয়াৰ বিশাল ভূখণ্ডত প্রচলিত।</a:t>
            </a:r>
            <a:endParaRPr/>
          </a:p>
          <a:p>
            <a:pPr indent="-311150" lvl="0" marL="457200" rtl="0" algn="l">
              <a:spcBef>
                <a:spcPts val="0"/>
              </a:spcBef>
              <a:spcAft>
                <a:spcPts val="0"/>
              </a:spcAft>
              <a:buSzPts val="1300"/>
              <a:buChar char="●"/>
            </a:pPr>
            <a:r>
              <a:rPr lang="en"/>
              <a:t>এই ভাষাগোষ্ঠীৰ লোকসকলৰ আদিম বাসস্থান চীনদেশৰ দক্ষিণ-পশ্চিম অঞ্চলৰ য়াংছিকিয়াং আৰু হোৱাংহো নদীৰ উৎপত্তি স্থলত আছিল বুলি অনুমান কৰা হয়। তাৰ পৰাই এফালে চীনদেশ আৰু আনফালে ভাৰতবর্ষ, ব্রহ্মদেশ, শ্যামদেশ আদিত বিয়পি পৰে। </a:t>
            </a:r>
            <a:endParaRPr/>
          </a:p>
          <a:p>
            <a:pPr indent="-311150" lvl="0" marL="457200" rtl="0" algn="l">
              <a:spcBef>
                <a:spcPts val="0"/>
              </a:spcBef>
              <a:spcAft>
                <a:spcPts val="0"/>
              </a:spcAft>
              <a:buSzPts val="1300"/>
              <a:buChar char="●"/>
            </a:pPr>
            <a:r>
              <a:rPr lang="en"/>
              <a:t>জাতিগত দৃষ্টিকোণৰ পৰা চীন-তিব্বতীয় ভাষা কোৱা লোকসকল মংগোলীয়।</a:t>
            </a:r>
            <a:endParaRPr/>
          </a:p>
          <a:p>
            <a:pPr indent="-311150" lvl="0" marL="457200" rtl="0" algn="l">
              <a:spcBef>
                <a:spcPts val="0"/>
              </a:spcBef>
              <a:spcAft>
                <a:spcPts val="0"/>
              </a:spcAft>
              <a:buSzPts val="1300"/>
              <a:buChar char="●"/>
            </a:pPr>
            <a:r>
              <a:rPr lang="en"/>
              <a:t>এই ভাষাগোষ্ঠীক প্রধানকৈ দুটা ভাগত ভাগ কৰিব পাৰি ক) তিব্বত বর্মী আৰু খ) শ্যাম-চীনীয় বা থাই চীনীয়।</a:t>
            </a:r>
            <a:endParaRPr/>
          </a:p>
          <a:p>
            <a:pPr indent="-311150" lvl="0" marL="457200" rtl="0" algn="l">
              <a:spcBef>
                <a:spcPts val="0"/>
              </a:spcBef>
              <a:spcAft>
                <a:spcPts val="0"/>
              </a:spcAft>
              <a:buSzPts val="1300"/>
              <a:buChar char="●"/>
            </a:pPr>
            <a:r>
              <a:rPr lang="en"/>
              <a:t>তিব্বত-বর্মী: এই শাখাটোক আকৌ চাৰিটা প্রধান উপশাখাত ভাগ কৰিব পাৰি-হিমালয়ী, উত্তৰ-অসম, অসম-বর্মী আৰু তিব্বতী। হিমালয়ৰ দাঁতিকাষৰ নেপাল, ভূটান, চিকিম আদি ঠাইত হিমালয়ী উপশাখাৰ ভাষা, যেনে- নেৱাৰী, ৰংগ বা লেপ্‌ছা, কানৌৰী, মাগাৰ আদি প্রচলিত হৈ আছে।</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idx="1" type="body"/>
          </p:nvPr>
        </p:nvSpPr>
        <p:spPr>
          <a:xfrm>
            <a:off x="819150" y="949275"/>
            <a:ext cx="7505700" cy="34893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উত্তৰ অসম উপশাখাৰ অন্তৰ্গত আদি বা আবৰ, মিছিং, অকা, ডফলা, মিছিমি আদি জনগোষ্ঠীৰ ভাষাসমূহ ব্ৰহ্মপুত্ৰ আৰু ইয়াৰ দাঁতিকাষৰীয়া ঠাইত প্রচলিত।</a:t>
            </a:r>
            <a:endParaRPr/>
          </a:p>
          <a:p>
            <a:pPr indent="-311150" lvl="0" marL="457200" rtl="0" algn="l">
              <a:spcBef>
                <a:spcPts val="0"/>
              </a:spcBef>
              <a:spcAft>
                <a:spcPts val="0"/>
              </a:spcAft>
              <a:buSzPts val="1300"/>
              <a:buChar char="●"/>
            </a:pPr>
            <a:r>
              <a:rPr lang="en"/>
              <a:t>অসম-বর্মী উপশাখার ভাষাক বড়ো-নগা, কুকিছীন আৰু বর্মী- এই তিনিটা ভাগত ভগাব পাৰি। বড়ো-নগা দুটা উপশাখাৰ সমষ্টি- বড়ো আৰু নগা। বড়ো উপশাখাৰ বিভিন্ন ভাষাবোৰ হ'ল- বড়ো, ডিমাছা, গাৰো, ৰাভা, চুটিয়া, লালুং, হাজং আদি। নগা উপশাখাৰ ভাষাবোৰ হ'ল- নগা, বড়ো, পশ্চিম-নগা, মধ্য-নগা, পূর্ব-নগা, নগা-কুকি আদি। কুকী-চীনৰ প্ৰধানকৈ দুটা শাখা-মেইথেই আৰু মিজো। বর্মী উপশাখাৰ বহুতো উপভাষা আছে যদিও ব্রহ্মাদেশত প্রচলিত বর্মীয় (Burmese) ভাষাই প্রধান।</a:t>
            </a:r>
            <a:endParaRPr/>
          </a:p>
          <a:p>
            <a:pPr indent="-311150" lvl="0" marL="457200" rtl="0" algn="l">
              <a:spcBef>
                <a:spcPts val="0"/>
              </a:spcBef>
              <a:spcAft>
                <a:spcPts val="0"/>
              </a:spcAft>
              <a:buSzPts val="1300"/>
              <a:buChar char="●"/>
            </a:pPr>
            <a:r>
              <a:rPr lang="en"/>
              <a:t>তিব্বর্তী উপশাখাৰ ভাষাসমূহ তিব্বত আৰু পশ্চিম হিমালয় অঞ্চলত প্রচলিত আছে। এই উপশাখাৰ ভাষাৰ ভিতৰত তিব্বতত প্রচলিত 'তিব্বতী' বিশেষভাবে উল্লেখযোগ্য। ভাৰতৰ পশ্চিম-হিমালয় অঞ্চলৰ লাদাখ, বাল্টিস্থান আদিত তিব্বতী উপশাখাৰ ভাষা 'লাদাখী' আৰু 'বাল্টী' প্রচলিত আছে।</a:t>
            </a:r>
            <a:endParaRPr/>
          </a:p>
          <a:p>
            <a:pPr indent="0" lvl="0" marL="0" rtl="0" algn="l">
              <a:spcBef>
                <a:spcPts val="1200"/>
              </a:spcBef>
              <a:spcAft>
                <a:spcPts val="1200"/>
              </a:spcAft>
              <a:buNone/>
            </a:pPr>
            <a:r>
              <a:rPr lang="en"/>
              <a:t> শ্যাম-চীনীয় বা থাই চীনীয়: তিব্বত-চীনীয় ভাষাগোষ্ঠীৰ আন এটা প্রধান শাখা শ্যাম-চীনীয় বা থাই-চীনীয়ৰ দুটা উপশাখা হ'ল- টাই বা থাই আৰু চীনীয়।</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1"/>
          <p:cNvSpPr txBox="1"/>
          <p:nvPr>
            <p:ph idx="1" type="body"/>
          </p:nvPr>
        </p:nvSpPr>
        <p:spPr>
          <a:xfrm>
            <a:off x="819150" y="695250"/>
            <a:ext cx="7505700" cy="3753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n"/>
              <a:t>টাই উপশাখাৰ অন্তর্গত শ্যামী বা ছিয়ামী বা থাই, লাও, লু, খুন, মিআও, যাও, শ্বান, আহোম, খামতি, টুকং, ফাকিয়াল আদি ভাষা চীনদেশৰ দক্ষিণ অংশ, থাইলেণ্ড, ব্রহ্মদেশ, ভাৰতৰ পূব প্রান্ত, ছালুইন নৈৰ উপত্যকা অঞ্চল আদি ঠাইত প্রচলিত। অৱশ্যে ইয়াৰ কেইটামান ভাষাৰ অস্তিত্ব বর্তমান নাই।</a:t>
            </a:r>
            <a:endParaRPr/>
          </a:p>
          <a:p>
            <a:pPr indent="-311150" lvl="0" marL="457200" rtl="0" algn="l">
              <a:spcBef>
                <a:spcPts val="0"/>
              </a:spcBef>
              <a:spcAft>
                <a:spcPts val="0"/>
              </a:spcAft>
              <a:buSzPts val="1300"/>
              <a:buChar char="●"/>
            </a:pPr>
            <a:r>
              <a:rPr lang="en"/>
              <a:t>চীনীয় উপশাখাৰ অন্তর্গত ভাষাৰ ভিতৰত চীনদেশৰ চীনা (Chinese) ভাষাই প্রধান। এই ভাষাৰ নিদর্শন খ্রীষ্টপূর্ব দুহেজাৰ বছৰৰ পূৰ্বৰ প্রত্নলিপিৰ মাজত পোরা গৈছে। 'বু', 'মিন', 'কেন্ত্যেনীয়', 'ফুচু' আদি চীনীয়ৰ উপভাষা।</a:t>
            </a:r>
            <a:endParaRPr/>
          </a:p>
        </p:txBody>
      </p:sp>
      <p:pic>
        <p:nvPicPr>
          <p:cNvPr id="179" name="Google Shape;179;p21"/>
          <p:cNvPicPr preferRelativeResize="0"/>
          <p:nvPr/>
        </p:nvPicPr>
        <p:blipFill>
          <a:blip r:embed="rId3">
            <a:alphaModFix/>
          </a:blip>
          <a:stretch>
            <a:fillRect/>
          </a:stretch>
        </p:blipFill>
        <p:spPr>
          <a:xfrm>
            <a:off x="601700" y="2044475"/>
            <a:ext cx="7982776" cy="28568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