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Inter Bold" charset="1" panose="020B0802030000000004"/>
      <p:regular r:id="rId16"/>
    </p:embeddedFont>
    <p:embeddedFont>
      <p:font typeface="Inter" charset="1" panose="020B0502030000000004"/>
      <p:regular r:id="rId17"/>
    </p:embeddedFont>
    <p:embeddedFont>
      <p:font typeface="Canva Sans Bold" charset="1" panose="020B0803030501040103"/>
      <p:regular r:id="rId18"/>
    </p:embeddedFont>
    <p:embeddedFont>
      <p:font typeface="Open Sans Light" charset="1" panose="020B0306030504020204"/>
      <p:regular r:id="rId19"/>
    </p:embeddedFont>
    <p:embeddedFont>
      <p:font typeface="Canva Sans" charset="1" panose="020B05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50094" y="-1490775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97745A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76455" y="8743950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97745A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393144" y="2894495"/>
            <a:ext cx="7894856" cy="5244749"/>
          </a:xfrm>
          <a:custGeom>
            <a:avLst/>
            <a:gdLst/>
            <a:ahLst/>
            <a:cxnLst/>
            <a:rect r="r" b="b" t="t" l="l"/>
            <a:pathLst>
              <a:path h="5244749" w="7894856">
                <a:moveTo>
                  <a:pt x="0" y="0"/>
                </a:moveTo>
                <a:lnTo>
                  <a:pt x="7894856" y="0"/>
                </a:lnTo>
                <a:lnTo>
                  <a:pt x="7894856" y="5244749"/>
                </a:lnTo>
                <a:lnTo>
                  <a:pt x="0" y="5244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4" r="0" b="-14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0877" y="5196551"/>
            <a:ext cx="10456922" cy="2942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94"/>
              </a:lnSpc>
            </a:pPr>
            <a:r>
              <a:rPr lang="en-US" sz="11408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Employment : MGNREGA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0877" y="3846776"/>
            <a:ext cx="10120479" cy="52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7"/>
              </a:lnSpc>
            </a:pPr>
            <a:r>
              <a:rPr lang="en-US" sz="400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Public Policy and Administration in India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472110" y="8634730"/>
            <a:ext cx="81153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Presented by Saurav Boruah</a:t>
            </a:r>
          </a:p>
          <a:p>
            <a:pPr algn="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Department of Political Science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56468" y="4471652"/>
            <a:ext cx="8192515" cy="1486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97"/>
              </a:lnSpc>
            </a:pPr>
            <a:r>
              <a:rPr lang="en-US" b="true" sz="1075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9791927" y="2547938"/>
            <a:ext cx="6521547" cy="0"/>
          </a:xfrm>
          <a:prstGeom prst="line">
            <a:avLst/>
          </a:prstGeom>
          <a:ln cap="flat" w="47625">
            <a:solidFill>
              <a:srgbClr val="97745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6313474" y="8825787"/>
            <a:ext cx="2827188" cy="2847900"/>
          </a:xfrm>
          <a:custGeom>
            <a:avLst/>
            <a:gdLst/>
            <a:ahLst/>
            <a:cxnLst/>
            <a:rect r="r" b="b" t="t" l="l"/>
            <a:pathLst>
              <a:path h="2847900" w="2827188">
                <a:moveTo>
                  <a:pt x="0" y="0"/>
                </a:moveTo>
                <a:lnTo>
                  <a:pt x="2827187" y="0"/>
                </a:lnTo>
                <a:lnTo>
                  <a:pt x="2827187" y="2847899"/>
                </a:lnTo>
                <a:lnTo>
                  <a:pt x="0" y="2847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8156" y="-1938300"/>
            <a:ext cx="2827188" cy="2847900"/>
          </a:xfrm>
          <a:custGeom>
            <a:avLst/>
            <a:gdLst/>
            <a:ahLst/>
            <a:cxnLst/>
            <a:rect r="r" b="b" t="t" l="l"/>
            <a:pathLst>
              <a:path h="2847900" w="2827188">
                <a:moveTo>
                  <a:pt x="0" y="0"/>
                </a:moveTo>
                <a:lnTo>
                  <a:pt x="2827188" y="0"/>
                </a:lnTo>
                <a:lnTo>
                  <a:pt x="2827188" y="2847900"/>
                </a:lnTo>
                <a:lnTo>
                  <a:pt x="0" y="284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173200" y="9258300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97745A">
                  <a:alpha val="55686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514350" y="-514350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97745A">
                  <a:alpha val="55686"/>
                </a:srgbClr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344984" y="2880118"/>
            <a:ext cx="8486634" cy="5204347"/>
          </a:xfrm>
          <a:custGeom>
            <a:avLst/>
            <a:gdLst/>
            <a:ahLst/>
            <a:cxnLst/>
            <a:rect r="r" b="b" t="t" l="l"/>
            <a:pathLst>
              <a:path h="5204347" w="8486634">
                <a:moveTo>
                  <a:pt x="0" y="0"/>
                </a:moveTo>
                <a:lnTo>
                  <a:pt x="8486634" y="0"/>
                </a:lnTo>
                <a:lnTo>
                  <a:pt x="8486634" y="5204347"/>
                </a:lnTo>
                <a:lnTo>
                  <a:pt x="0" y="5204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57036" y="1100100"/>
            <a:ext cx="5459214" cy="89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0"/>
              </a:lnSpc>
            </a:pPr>
            <a:r>
              <a:rPr lang="en-US" sz="711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MGNREGA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46114" y="3095625"/>
            <a:ext cx="7213186" cy="2204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18"/>
              </a:lnSpc>
            </a:pP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Mahatma Gandhi National Rural Employment Guarantee Act(MGNREGA), enacted in </a:t>
            </a:r>
            <a:r>
              <a:rPr lang="en-US" sz="2956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2005,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is a landmark social security measure by the government of India.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46114" y="5823530"/>
            <a:ext cx="7213186" cy="2642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18"/>
              </a:lnSpc>
            </a:pPr>
            <a:r>
              <a:rPr lang="en-US" sz="2956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Objective: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To enhance livelihood security in rural areas by providing at least 100 days of guaranteed wage employment in a financial year to every household whose adult members volunteer to do unskilled manual work.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33056" y="8076829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97745A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394137" y="8863050"/>
            <a:ext cx="2827188" cy="2847900"/>
          </a:xfrm>
          <a:custGeom>
            <a:avLst/>
            <a:gdLst/>
            <a:ahLst/>
            <a:cxnLst/>
            <a:rect r="r" b="b" t="t" l="l"/>
            <a:pathLst>
              <a:path h="2847900" w="2827188">
                <a:moveTo>
                  <a:pt x="0" y="0"/>
                </a:moveTo>
                <a:lnTo>
                  <a:pt x="2827188" y="0"/>
                </a:lnTo>
                <a:lnTo>
                  <a:pt x="2827188" y="2847900"/>
                </a:lnTo>
                <a:lnTo>
                  <a:pt x="0" y="284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19200"/>
            <a:ext cx="12311922" cy="89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0"/>
              </a:lnSpc>
            </a:pPr>
            <a:r>
              <a:rPr lang="en-US" sz="711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Key features of MGNREGA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1934" y="2738321"/>
            <a:ext cx="16317222" cy="658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8410" indent="-319205" lvl="1">
              <a:lnSpc>
                <a:spcPts val="3518"/>
              </a:lnSpc>
              <a:buFont typeface="Arial"/>
              <a:buChar char="•"/>
            </a:pPr>
            <a:r>
              <a:rPr lang="en-US" b="true" sz="2956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Registration: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(a) Any adult in a rural household can apply for unskilled work to gram panchayat. (b) The unit of registration is a household.  (c)Each household is entitled to 100 days of employement evey year.</a:t>
            </a:r>
          </a:p>
          <a:p>
            <a:pPr algn="l" marL="638410" indent="-319205" lvl="1">
              <a:lnSpc>
                <a:spcPts val="3518"/>
              </a:lnSpc>
              <a:buFont typeface="Arial"/>
              <a:buChar char="•"/>
            </a:pPr>
            <a:r>
              <a:rPr lang="en-US" b="true" sz="2956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Job Card: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 Job card is issued within 15 days of registration, valid for 5 years.</a:t>
            </a:r>
          </a:p>
          <a:p>
            <a:pPr algn="l" marL="638410" indent="-319205" lvl="1">
              <a:lnSpc>
                <a:spcPts val="3518"/>
              </a:lnSpc>
              <a:buFont typeface="Arial"/>
              <a:buChar char="•"/>
            </a:pPr>
            <a:r>
              <a:rPr lang="en-US" b="true" sz="2956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Unemployment Allowance: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If employment is not provided with 15 days,  he/she will be entitled to a daily unemployment allowance.</a:t>
            </a:r>
          </a:p>
          <a:p>
            <a:pPr algn="l" marL="638410" indent="-319205" lvl="1">
              <a:lnSpc>
                <a:spcPts val="3518"/>
              </a:lnSpc>
              <a:buFont typeface="Arial"/>
              <a:buChar char="•"/>
            </a:pPr>
            <a:r>
              <a:rPr lang="en-US" b="true" sz="2956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Work provision: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(a) Work within 5km radius; if work is beyond 5 kms, extra wages of 10 per cent are payable to meet transportation etc. (b) At least one-third of workers must be women. (c)Contractors and use of labour displacing machinary are prohibited.</a:t>
            </a:r>
          </a:p>
          <a:p>
            <a:pPr algn="l" marL="638410" indent="-319205" lvl="1">
              <a:lnSpc>
                <a:spcPts val="3518"/>
              </a:lnSpc>
              <a:buFont typeface="Arial"/>
              <a:buChar char="•"/>
            </a:pPr>
            <a:r>
              <a:rPr lang="en-US" b="true" sz="2956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Wages: (a)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Payment based on worksite measurement. (b) Payment should be done on a weekly basis, via bank/post office account.</a:t>
            </a:r>
          </a:p>
          <a:p>
            <a:pPr algn="l" marL="638410" indent="-319205" lvl="1">
              <a:lnSpc>
                <a:spcPts val="3518"/>
              </a:lnSpc>
              <a:buFont typeface="Arial"/>
              <a:buChar char="•"/>
            </a:pPr>
            <a:r>
              <a:rPr lang="en-US" b="true" sz="2956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Planning &amp; execution: (a) </a:t>
            </a:r>
            <a:r>
              <a:rPr lang="en-US" sz="29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Gram Sabha plans and approves work. (b) 50% of work by cost executed by Gram Panchayats.</a:t>
            </a:r>
          </a:p>
          <a:p>
            <a:pPr algn="l">
              <a:lnSpc>
                <a:spcPts val="3518"/>
              </a:lnSpc>
            </a:pPr>
          </a:p>
          <a:p>
            <a:pPr algn="l">
              <a:lnSpc>
                <a:spcPts val="3518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42950" y="0"/>
            <a:ext cx="2486025" cy="10287000"/>
            <a:chOff x="0" y="0"/>
            <a:chExt cx="65475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4756" cy="2709333"/>
            </a:xfrm>
            <a:custGeom>
              <a:avLst/>
              <a:gdLst/>
              <a:ahLst/>
              <a:cxnLst/>
              <a:rect r="r" b="b" t="t" l="l"/>
              <a:pathLst>
                <a:path h="2709333" w="654756">
                  <a:moveTo>
                    <a:pt x="0" y="0"/>
                  </a:moveTo>
                  <a:lnTo>
                    <a:pt x="654756" y="0"/>
                  </a:lnTo>
                  <a:lnTo>
                    <a:pt x="6547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7745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54756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486025" y="1114425"/>
            <a:ext cx="15210459" cy="993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36"/>
              </a:lnSpc>
            </a:pPr>
            <a:r>
              <a:rPr lang="en-US" sz="711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Categories of Permissible Works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54083" y="3055697"/>
            <a:ext cx="16333917" cy="5604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0893" indent="-335446" lvl="1">
              <a:lnSpc>
                <a:spcPts val="3697"/>
              </a:lnSpc>
              <a:buFont typeface="Arial"/>
              <a:buChar char="•"/>
            </a:pPr>
            <a:r>
              <a:rPr lang="en-US" b="true" sz="3107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Category A: Natural resource management.</a:t>
            </a:r>
          </a:p>
          <a:p>
            <a:pPr algn="l">
              <a:lnSpc>
                <a:spcPts val="3697"/>
              </a:lnSpc>
            </a:pPr>
            <a:r>
              <a:rPr lang="en-US" sz="310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                          1.</a:t>
            </a:r>
            <a:r>
              <a:rPr lang="en-US" sz="310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Irrigation canals, desilting water bodies. 2.water conservation, watershed management. 3. addorestation and land development.</a:t>
            </a:r>
          </a:p>
          <a:p>
            <a:pPr algn="l" marL="670893" indent="-335446" lvl="1">
              <a:lnSpc>
                <a:spcPts val="3697"/>
              </a:lnSpc>
              <a:buFont typeface="Arial"/>
              <a:buChar char="•"/>
            </a:pPr>
            <a:r>
              <a:rPr lang="en-US" b="true" sz="3107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Catergory B: Individual assests for vulnerable Groups.</a:t>
            </a:r>
          </a:p>
          <a:p>
            <a:pPr algn="l">
              <a:lnSpc>
                <a:spcPts val="3697"/>
              </a:lnSpc>
            </a:pPr>
            <a:r>
              <a:rPr lang="en-US" sz="310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                           1</a:t>
            </a:r>
            <a:r>
              <a:rPr lang="en-US" sz="310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land improvement, irrigation for marginalized groups. 2. support for livestock, fisheries and housing.  3. Horticulture and farm forestry.</a:t>
            </a:r>
          </a:p>
          <a:p>
            <a:pPr algn="l" marL="670893" indent="-335446" lvl="1">
              <a:lnSpc>
                <a:spcPts val="3697"/>
              </a:lnSpc>
              <a:buFont typeface="Arial"/>
              <a:buChar char="•"/>
            </a:pPr>
            <a:r>
              <a:rPr lang="en-US" b="true" sz="3107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Category c: common infrastructure for Self Help Groups.</a:t>
            </a:r>
          </a:p>
          <a:p>
            <a:pPr algn="l">
              <a:lnSpc>
                <a:spcPts val="3697"/>
              </a:lnSpc>
            </a:pPr>
            <a:r>
              <a:rPr lang="en-US" sz="310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                            1.</a:t>
            </a:r>
            <a:r>
              <a:rPr lang="en-US" sz="310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infrastructure for bio fertilizers, storage. 2. common worksheds for livelihood activities.</a:t>
            </a:r>
          </a:p>
          <a:p>
            <a:pPr algn="l" marL="670893" indent="-335446" lvl="1">
              <a:lnSpc>
                <a:spcPts val="3697"/>
              </a:lnSpc>
              <a:buFont typeface="Arial"/>
              <a:buChar char="•"/>
            </a:pPr>
            <a:r>
              <a:rPr lang="en-US" b="true" sz="3107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Category D: Rural Infrastructure</a:t>
            </a:r>
          </a:p>
          <a:p>
            <a:pPr algn="l">
              <a:lnSpc>
                <a:spcPts val="3697"/>
              </a:lnSpc>
            </a:pPr>
            <a:r>
              <a:rPr lang="en-US" sz="3107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                              1. </a:t>
            </a:r>
            <a:r>
              <a:rPr lang="en-US" sz="310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Sanitation, rural road connectivity. 2. Disaster mitigation, drainage, and flood control.  3. Gram panchayat buildings , storage, anganwadis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43012" y="-1794853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97745A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1343025" y="6690703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E1C1A8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058224" y="4962842"/>
            <a:ext cx="2171551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 paragraph text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357898"/>
            <a:ext cx="16847711" cy="981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0"/>
              </a:lnSpc>
            </a:pPr>
            <a:r>
              <a:rPr lang="en-US" sz="701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Significant Achievement of MGNREGA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3928" y="3182147"/>
            <a:ext cx="17800145" cy="6076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7250" indent="-368625" lvl="1">
              <a:lnSpc>
                <a:spcPts val="4063"/>
              </a:lnSpc>
              <a:buFont typeface="Arial"/>
              <a:buChar char="•"/>
            </a:pPr>
            <a:r>
              <a:rPr lang="en-US" b="true" sz="34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Employement Generation: </a:t>
            </a:r>
            <a:r>
              <a:rPr lang="en-US" sz="34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provides wage employment to 5 crore rural household annually, covering nearly one fourth of household in the country.</a:t>
            </a:r>
          </a:p>
          <a:p>
            <a:pPr algn="l" marL="737250" indent="-368625" lvl="1">
              <a:lnSpc>
                <a:spcPts val="4063"/>
              </a:lnSpc>
              <a:buFont typeface="Arial"/>
              <a:buChar char="•"/>
            </a:pPr>
            <a:r>
              <a:rPr lang="en-US" b="true" sz="34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Financial Inclusion: </a:t>
            </a:r>
            <a:r>
              <a:rPr lang="en-US" sz="34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over 9.3 crore bank/post office account opened. 80% MGNREGA payments are digital,ensuring transparency.</a:t>
            </a:r>
          </a:p>
          <a:p>
            <a:pPr algn="l" marL="737250" indent="-368625" lvl="1">
              <a:lnSpc>
                <a:spcPts val="4063"/>
              </a:lnSpc>
              <a:buFont typeface="Arial"/>
              <a:buChar char="•"/>
            </a:pPr>
            <a:r>
              <a:rPr lang="en-US" b="true" sz="34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Inclusive Growth:  </a:t>
            </a:r>
            <a:r>
              <a:rPr lang="en-US" sz="34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 participation from SC/ST communities(40-60%), reduced distress migration.</a:t>
            </a:r>
          </a:p>
          <a:p>
            <a:pPr algn="l" marL="737250" indent="-368625" lvl="1">
              <a:lnSpc>
                <a:spcPts val="4063"/>
              </a:lnSpc>
              <a:buFont typeface="Arial"/>
              <a:buChar char="•"/>
            </a:pPr>
            <a:r>
              <a:rPr lang="en-US" b="true" sz="34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Women empowerment: </a:t>
            </a:r>
            <a:r>
              <a:rPr lang="en-US" sz="34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women participation rate consistently above 40%; improve economic and social standing.</a:t>
            </a:r>
          </a:p>
          <a:p>
            <a:pPr algn="l" marL="737250" indent="-368625" lvl="1">
              <a:lnSpc>
                <a:spcPts val="4063"/>
              </a:lnSpc>
              <a:buFont typeface="Arial"/>
              <a:buChar char="•"/>
            </a:pPr>
            <a:r>
              <a:rPr lang="en-US" b="true" sz="34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sustainable development: </a:t>
            </a:r>
            <a:r>
              <a:rPr lang="en-US" sz="34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53 % works focus on water conservation and eco- restoration, improving land productivity.</a:t>
            </a:r>
          </a:p>
          <a:p>
            <a:pPr algn="l" marL="737250" indent="-368625" lvl="1">
              <a:lnSpc>
                <a:spcPts val="4063"/>
              </a:lnSpc>
              <a:buFont typeface="Arial"/>
              <a:buChar char="•"/>
            </a:pPr>
            <a:r>
              <a:rPr lang="en-US" b="true" sz="341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Boost to Agriculture: </a:t>
            </a:r>
            <a:r>
              <a:rPr lang="en-US" sz="341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Improved irrigation through water assets; changes in chopping patterns and expansion in cultivation.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869395" y="-1699527"/>
            <a:ext cx="2827188" cy="2847900"/>
          </a:xfrm>
          <a:custGeom>
            <a:avLst/>
            <a:gdLst/>
            <a:ahLst/>
            <a:cxnLst/>
            <a:rect r="r" b="b" t="t" l="l"/>
            <a:pathLst>
              <a:path h="2847900" w="2827188">
                <a:moveTo>
                  <a:pt x="0" y="0"/>
                </a:moveTo>
                <a:lnTo>
                  <a:pt x="2827187" y="0"/>
                </a:lnTo>
                <a:lnTo>
                  <a:pt x="2827187" y="2847899"/>
                </a:lnTo>
                <a:lnTo>
                  <a:pt x="0" y="2847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926940" y="4463866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E1C1A8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3144" y="1074769"/>
            <a:ext cx="16885890" cy="830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0"/>
              </a:lnSpc>
            </a:pPr>
            <a:r>
              <a:rPr lang="en-US" sz="6010" b="true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Challenges in Implementation of MGNREGA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9735" y="2861275"/>
            <a:ext cx="17978265" cy="631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7152" indent="-353576" lvl="1">
              <a:lnSpc>
                <a:spcPts val="3897"/>
              </a:lnSpc>
              <a:buFont typeface="Arial"/>
              <a:buChar char="•"/>
            </a:pPr>
            <a:r>
              <a:rPr lang="en-US" b="true" sz="327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Corruption: </a:t>
            </a:r>
            <a:r>
              <a:rPr lang="en-US" sz="327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Cases of embezzlement and manipulation of records; e.g., corruption charges against officials.</a:t>
            </a:r>
          </a:p>
          <a:p>
            <a:pPr algn="l" marL="707152" indent="-353576" lvl="1">
              <a:lnSpc>
                <a:spcPts val="3897"/>
              </a:lnSpc>
              <a:buFont typeface="Arial"/>
              <a:buChar char="•"/>
            </a:pPr>
            <a:r>
              <a:rPr lang="en-US" b="true" sz="327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Limited Job Opportunities: </a:t>
            </a:r>
            <a:r>
              <a:rPr lang="en-US" sz="327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Only 100 days of work per person per year — often insufficient to meet livelihood needs.</a:t>
            </a:r>
          </a:p>
          <a:p>
            <a:pPr algn="l" marL="707152" indent="-353576" lvl="1">
              <a:lnSpc>
                <a:spcPts val="3897"/>
              </a:lnSpc>
              <a:buFont typeface="Arial"/>
              <a:buChar char="•"/>
            </a:pPr>
            <a:r>
              <a:rPr lang="en-US" b="true" sz="327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Lack of Awareness: </a:t>
            </a:r>
            <a:r>
              <a:rPr lang="en-US" sz="327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Many rural citizens are unaware of their rights and entitlements under MGNREGA.</a:t>
            </a:r>
          </a:p>
          <a:p>
            <a:pPr algn="l" marL="707152" indent="-353576" lvl="1">
              <a:lnSpc>
                <a:spcPts val="3897"/>
              </a:lnSpc>
              <a:buFont typeface="Arial"/>
              <a:buChar char="•"/>
            </a:pPr>
            <a:r>
              <a:rPr lang="en-US" b="true" sz="327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Bureaucratic Delays: </a:t>
            </a:r>
            <a:r>
              <a:rPr lang="en-US" sz="327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Delayed payments and inefficiencies in administration hinder timely benefit delivery.</a:t>
            </a:r>
          </a:p>
          <a:p>
            <a:pPr algn="l" marL="707152" indent="-353576" lvl="1">
              <a:lnSpc>
                <a:spcPts val="3897"/>
              </a:lnSpc>
              <a:buFont typeface="Arial"/>
              <a:buChar char="•"/>
            </a:pPr>
            <a:r>
              <a:rPr lang="en-US" b="true" sz="327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5. Quality of Work: </a:t>
            </a:r>
            <a:r>
              <a:rPr lang="en-US" sz="327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Work often criticized for not meeting local needs or maintaining adequate standards.</a:t>
            </a:r>
          </a:p>
          <a:p>
            <a:pPr algn="l" marL="707152" indent="-353576" lvl="1">
              <a:lnSpc>
                <a:spcPts val="3897"/>
              </a:lnSpc>
              <a:buFont typeface="Arial"/>
              <a:buChar char="•"/>
            </a:pPr>
            <a:r>
              <a:rPr lang="en-US" b="true" sz="3275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Limited Financial Inclusion:</a:t>
            </a:r>
            <a:r>
              <a:rPr lang="en-US" sz="327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Inadequate access to banking services in some states (e.g., Bihar) affects wage transfers.</a:t>
            </a:r>
          </a:p>
          <a:p>
            <a:pPr algn="l">
              <a:lnSpc>
                <a:spcPts val="3897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874406" y="-942366"/>
            <a:ext cx="2827188" cy="2847900"/>
          </a:xfrm>
          <a:custGeom>
            <a:avLst/>
            <a:gdLst/>
            <a:ahLst/>
            <a:cxnLst/>
            <a:rect r="r" b="b" t="t" l="l"/>
            <a:pathLst>
              <a:path h="2847900" w="2827188">
                <a:moveTo>
                  <a:pt x="0" y="0"/>
                </a:moveTo>
                <a:lnTo>
                  <a:pt x="2827188" y="0"/>
                </a:lnTo>
                <a:lnTo>
                  <a:pt x="2827188" y="2847900"/>
                </a:lnTo>
                <a:lnTo>
                  <a:pt x="0" y="284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08642" y="9462478"/>
            <a:ext cx="2827188" cy="2847900"/>
          </a:xfrm>
          <a:custGeom>
            <a:avLst/>
            <a:gdLst/>
            <a:ahLst/>
            <a:cxnLst/>
            <a:rect r="r" b="b" t="t" l="l"/>
            <a:pathLst>
              <a:path h="2847900" w="2827188">
                <a:moveTo>
                  <a:pt x="0" y="0"/>
                </a:moveTo>
                <a:lnTo>
                  <a:pt x="2827187" y="0"/>
                </a:lnTo>
                <a:lnTo>
                  <a:pt x="2827187" y="2847899"/>
                </a:lnTo>
                <a:lnTo>
                  <a:pt x="0" y="2847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7007098" y="998569"/>
            <a:ext cx="3086100" cy="30861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E1C1A8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915275" y="8262328"/>
            <a:ext cx="3086100" cy="30861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E1C1A8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8900" y="650113"/>
            <a:ext cx="16954334" cy="74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69"/>
              </a:lnSpc>
            </a:pPr>
            <a:r>
              <a:rPr lang="en-US" sz="601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Key Initiatives to Strengthen Implementation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28900" y="1328675"/>
            <a:ext cx="16749251" cy="8397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2"/>
              </a:lnSpc>
            </a:pPr>
          </a:p>
          <a:p>
            <a:pPr algn="l" marL="685080" indent="-342540" lvl="1">
              <a:lnSpc>
                <a:spcPts val="4442"/>
              </a:lnSpc>
              <a:buFont typeface="Arial"/>
              <a:buChar char="•"/>
            </a:pPr>
            <a:r>
              <a:rPr lang="en-US" b="true" sz="31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Expansion of Permissible Works</a:t>
            </a:r>
          </a:p>
          <a:p>
            <a:pPr algn="l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a.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New categories of work added, especially in agriculture and land development.</a:t>
            </a:r>
          </a:p>
          <a:p>
            <a:pPr algn="l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b. 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Focus on improving rural livelihoods and durable asset creation.</a:t>
            </a:r>
          </a:p>
          <a:p>
            <a:pPr algn="l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c. 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Benefits SC/ST, small &amp; marginal farmers, and Forest Rights 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Act beneficiaries.</a:t>
            </a:r>
          </a:p>
          <a:p>
            <a:pPr algn="l" marL="685080" indent="-342540" lvl="1">
              <a:lnSpc>
                <a:spcPts val="4442"/>
              </a:lnSpc>
              <a:buFont typeface="Arial"/>
              <a:buChar char="•"/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31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Realistic Labour Budgeting</a:t>
            </a:r>
          </a:p>
          <a:p>
            <a:pPr algn="l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a. 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Bottom-up participatory planning encouraged.</a:t>
            </a:r>
          </a:p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b. Aims to minimize the gap between projections and actual employment.  </a:t>
            </a:r>
          </a:p>
          <a:p>
            <a:pPr algn="l" marL="685080" indent="-342540" lvl="1">
              <a:lnSpc>
                <a:spcPts val="4442"/>
              </a:lnSpc>
              <a:buFont typeface="Arial"/>
              <a:buChar char="•"/>
            </a:pPr>
            <a:r>
              <a:rPr lang="en-US" b="true" sz="31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</a:t>
            </a:r>
            <a:r>
              <a:rPr lang="en-US" b="true" sz="317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Demand Registration 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</a:t>
            </a:r>
          </a:p>
          <a:p>
            <a:pPr algn="l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a. 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Work application made accessible via mobile phones, IVRS, call centers, and   kiosks.</a:t>
            </a:r>
          </a:p>
          <a:p>
            <a:pPr algn="l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b. </a:t>
            </a:r>
            <a:r>
              <a:rPr lang="en-US" sz="317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Facilitates demand registration for illiterate and marginalized workers.</a:t>
            </a:r>
          </a:p>
          <a:p>
            <a:pPr algn="ctr">
              <a:lnSpc>
                <a:spcPts val="4442"/>
              </a:lnSpc>
            </a:pPr>
          </a:p>
          <a:p>
            <a:pPr algn="l">
              <a:lnSpc>
                <a:spcPts val="4442"/>
              </a:lnSpc>
            </a:pPr>
          </a:p>
          <a:p>
            <a:pPr algn="l">
              <a:lnSpc>
                <a:spcPts val="4311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62025"/>
            <a:ext cx="17259300" cy="843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5354" indent="-372677" lvl="1">
              <a:lnSpc>
                <a:spcPts val="4833"/>
              </a:lnSpc>
              <a:buFont typeface="Arial"/>
              <a:buChar char="•"/>
            </a:pPr>
            <a:r>
              <a:rPr lang="en-US" b="true" sz="345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Enhance</a:t>
            </a:r>
            <a:r>
              <a:rPr lang="en-US" b="true" sz="345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 Inclusion</a:t>
            </a:r>
          </a:p>
          <a:p>
            <a:pPr algn="l">
              <a:lnSpc>
                <a:spcPts val="4553"/>
              </a:lnSpc>
            </a:pPr>
            <a:r>
              <a:rPr lang="en-US" sz="32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a. T</a:t>
            </a:r>
            <a:r>
              <a:rPr lang="en-US" sz="32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argeted efforts to increase women participation through individual bank accounts and special outreach.</a:t>
            </a:r>
          </a:p>
          <a:p>
            <a:pPr algn="l">
              <a:lnSpc>
                <a:spcPts val="4833"/>
              </a:lnSpc>
            </a:pP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b. </a:t>
            </a: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Provision of work for particularly vulnerable groups like the elderly and disabled.</a:t>
            </a:r>
          </a:p>
          <a:p>
            <a:pPr algn="l" marL="745354" indent="-372677" lvl="1">
              <a:lnSpc>
                <a:spcPts val="4833"/>
              </a:lnSpc>
              <a:buFont typeface="Arial"/>
              <a:buChar char="•"/>
            </a:pP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345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Organizing Labour Groups</a:t>
            </a:r>
          </a:p>
          <a:p>
            <a:pPr algn="l">
              <a:lnSpc>
                <a:spcPts val="4833"/>
              </a:lnSpc>
            </a:pP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a. </a:t>
            </a: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States encouraged to form labour groups to collectively voice demands and improve awareness of rights.</a:t>
            </a:r>
          </a:p>
          <a:p>
            <a:pPr algn="l" marL="745354" indent="-372677" lvl="1">
              <a:lnSpc>
                <a:spcPts val="4833"/>
              </a:lnSpc>
              <a:buFont typeface="Arial"/>
              <a:buChar char="•"/>
            </a:pP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345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Electronic Fund Management System (e-FMS)</a:t>
            </a:r>
          </a:p>
          <a:p>
            <a:pPr algn="l">
              <a:lnSpc>
                <a:spcPts val="4833"/>
              </a:lnSpc>
            </a:pPr>
            <a:r>
              <a:rPr lang="en-US" sz="345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</a:t>
            </a: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A. </a:t>
            </a: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Direct credit of wages to workers' accounts via Core Banking System.</a:t>
            </a:r>
          </a:p>
          <a:p>
            <a:pPr algn="l">
              <a:lnSpc>
                <a:spcPts val="4833"/>
              </a:lnSpc>
            </a:pP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B.Reduces delays and curbs fund leakages.</a:t>
            </a:r>
          </a:p>
          <a:p>
            <a:pPr algn="l">
              <a:lnSpc>
                <a:spcPts val="4833"/>
              </a:lnSpc>
            </a:pPr>
            <a:r>
              <a:rPr lang="en-US" sz="345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C. Implemented in major states and extended to others.</a:t>
            </a:r>
          </a:p>
          <a:p>
            <a:pPr algn="l">
              <a:lnSpc>
                <a:spcPts val="4833"/>
              </a:lnSpc>
            </a:pPr>
          </a:p>
          <a:p>
            <a:pPr algn="ctr">
              <a:lnSpc>
                <a:spcPts val="4833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1C1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43075" y="-1183988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97745A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44950" y="-983963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E1C1A8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42727" y="962025"/>
            <a:ext cx="17445273" cy="8981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Expen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diture-Based Fund Release (e-FRS)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A.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Funds now released based on actual, not projected, expenditure.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B. Ensures timely availability and prevents fund shortages or hoarding.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ICT &amp; e-Governance Initiatives    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A.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MIS Portal (www.mgnrega.nic.in): Real-time, transparent data from 2.5 lakh panchayats.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B. NREGA Soft: Comprehensive software for job registration, fund tracking, social audit, and grievance redressal.    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C. Aadhaar Integration: Biometric authentication introduced to ensure secure wage payments.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Technology Deployment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A.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of mobile devices for real-time data collection and wage processing.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B. fast and secure fund transfer to post offices and banks.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DAGlQYgMcPI</dc:identifier>
  <dcterms:modified xsi:type="dcterms:W3CDTF">2011-08-01T06:04:30Z</dcterms:modified>
  <cp:revision>1</cp:revision>
  <dc:title>Employment : MGNREGA</dc:title>
</cp:coreProperties>
</file>