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1" d="100"/>
          <a:sy n="71" d="100"/>
        </p:scale>
        <p:origin x="-1356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7C1D-3C1F-4574-A655-9C149868956B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CABAB23-7CCF-42A5-90E3-0007957E4A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7C1D-3C1F-4574-A655-9C149868956B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BAB23-7CCF-42A5-90E3-0007957E4A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7C1D-3C1F-4574-A655-9C149868956B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BAB23-7CCF-42A5-90E3-0007957E4A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7C1D-3C1F-4574-A655-9C149868956B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BAB23-7CCF-42A5-90E3-0007957E4A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7C1D-3C1F-4574-A655-9C149868956B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CABAB23-7CCF-42A5-90E3-0007957E4A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7C1D-3C1F-4574-A655-9C149868956B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BAB23-7CCF-42A5-90E3-0007957E4A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7C1D-3C1F-4574-A655-9C149868956B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BAB23-7CCF-42A5-90E3-0007957E4A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7C1D-3C1F-4574-A655-9C149868956B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BAB23-7CCF-42A5-90E3-0007957E4A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7C1D-3C1F-4574-A655-9C149868956B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BAB23-7CCF-42A5-90E3-0007957E4A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7C1D-3C1F-4574-A655-9C149868956B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BAB23-7CCF-42A5-90E3-0007957E4A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7C1D-3C1F-4574-A655-9C149868956B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CABAB23-7CCF-42A5-90E3-0007957E4A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ED17C1D-3C1F-4574-A655-9C149868956B}" type="datetimeFigureOut">
              <a:rPr lang="en-US" smtClean="0"/>
              <a:pPr/>
              <a:t>5/6/2025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CABAB23-7CCF-42A5-90E3-0007957E4A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Under Indian Administrative System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Kautilya: Theory of the State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7724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Structure, Supervision and Strategy of the Government Department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76400"/>
            <a:ext cx="7772400" cy="43434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Horizontal Structure: </a:t>
            </a:r>
            <a:r>
              <a:rPr lang="en-US" dirty="0" smtClean="0"/>
              <a:t>34 departments functioned independently under central supervision.</a:t>
            </a:r>
          </a:p>
          <a:p>
            <a:r>
              <a:rPr lang="en-US" b="1" dirty="0" smtClean="0"/>
              <a:t>Vertical Authority: </a:t>
            </a:r>
          </a:p>
          <a:p>
            <a:pPr>
              <a:buNone/>
            </a:pPr>
            <a:r>
              <a:rPr lang="en-US" b="1" dirty="0" smtClean="0"/>
              <a:t>     </a:t>
            </a:r>
            <a:r>
              <a:rPr lang="en-US" sz="2400" dirty="0" smtClean="0"/>
              <a:t>Division between central and provincial administration is not clear in the text. The only vertical administrative hierarchies clearly mentioned appear to be those for the village, city/town level, including fortified cities. </a:t>
            </a:r>
          </a:p>
          <a:p>
            <a:r>
              <a:rPr lang="en-US" sz="2400" b="1" dirty="0" smtClean="0"/>
              <a:t>Qualification and Testing: </a:t>
            </a:r>
          </a:p>
          <a:p>
            <a:pPr>
              <a:buNone/>
            </a:pPr>
            <a:r>
              <a:rPr lang="en-US" sz="2400" dirty="0" smtClean="0"/>
              <a:t>    Officials were assessed via four test: Dharma(ethics), </a:t>
            </a:r>
            <a:r>
              <a:rPr lang="en-US" sz="2400" dirty="0" err="1" smtClean="0"/>
              <a:t>Artha</a:t>
            </a:r>
            <a:r>
              <a:rPr lang="en-US" sz="2400" dirty="0" smtClean="0"/>
              <a:t>(profit), </a:t>
            </a:r>
            <a:r>
              <a:rPr lang="en-US" sz="2400" dirty="0" err="1" smtClean="0"/>
              <a:t>kama</a:t>
            </a:r>
            <a:r>
              <a:rPr lang="en-US" sz="2400" dirty="0" smtClean="0"/>
              <a:t>(desire), </a:t>
            </a:r>
            <a:r>
              <a:rPr lang="en-US" sz="2400" dirty="0" err="1" smtClean="0"/>
              <a:t>bhaya</a:t>
            </a:r>
            <a:r>
              <a:rPr lang="en-US" sz="2400" dirty="0" smtClean="0"/>
              <a:t>( fear).</a:t>
            </a:r>
          </a:p>
          <a:p>
            <a:r>
              <a:rPr lang="en-US" sz="2400" b="1" dirty="0" smtClean="0"/>
              <a:t>King as Apex:</a:t>
            </a:r>
          </a:p>
          <a:p>
            <a:pPr>
              <a:buNone/>
            </a:pPr>
            <a:r>
              <a:rPr lang="en-US" sz="2400" dirty="0" smtClean="0"/>
              <a:t>    Monarch supervised policy and appointments.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Was </a:t>
            </a:r>
            <a:r>
              <a:rPr lang="en-US" dirty="0" err="1" smtClean="0"/>
              <a:t>Kautilya’s</a:t>
            </a:r>
            <a:r>
              <a:rPr lang="en-US" dirty="0" smtClean="0"/>
              <a:t> State Centralized?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200" dirty="0" err="1" smtClean="0"/>
              <a:t>Kautilya</a:t>
            </a:r>
            <a:r>
              <a:rPr lang="en-US" sz="2200" dirty="0" smtClean="0"/>
              <a:t> breaks from </a:t>
            </a:r>
            <a:r>
              <a:rPr lang="en-US" sz="2200" dirty="0" err="1" smtClean="0"/>
              <a:t>Dharmashastra</a:t>
            </a:r>
            <a:r>
              <a:rPr lang="en-US" sz="2200" dirty="0" smtClean="0"/>
              <a:t> tradition( society Focused) to a </a:t>
            </a:r>
            <a:r>
              <a:rPr lang="en-US" sz="2200" dirty="0" err="1" smtClean="0"/>
              <a:t>Rajdharma</a:t>
            </a:r>
            <a:r>
              <a:rPr lang="en-US" sz="2200" dirty="0" smtClean="0"/>
              <a:t> approach( state </a:t>
            </a:r>
            <a:r>
              <a:rPr lang="en-US" sz="2200" dirty="0" err="1" smtClean="0"/>
              <a:t>focsed</a:t>
            </a:r>
            <a:r>
              <a:rPr lang="en-US" sz="2200" dirty="0" smtClean="0"/>
              <a:t>).</a:t>
            </a:r>
          </a:p>
          <a:p>
            <a:r>
              <a:rPr lang="en-US" sz="2200" b="1" dirty="0" smtClean="0"/>
              <a:t>Indicators of Centralization:</a:t>
            </a:r>
          </a:p>
          <a:p>
            <a:pPr>
              <a:buNone/>
            </a:pPr>
            <a:r>
              <a:rPr lang="en-US" sz="2200" b="1" dirty="0" smtClean="0"/>
              <a:t>     a. </a:t>
            </a:r>
            <a:r>
              <a:rPr lang="en-US" sz="2200" dirty="0" smtClean="0"/>
              <a:t>empowered monarch  and bureaucracy.</a:t>
            </a:r>
          </a:p>
          <a:p>
            <a:pPr>
              <a:buNone/>
            </a:pPr>
            <a:r>
              <a:rPr lang="en-US" sz="2200" b="1" dirty="0" smtClean="0"/>
              <a:t>     </a:t>
            </a:r>
            <a:r>
              <a:rPr lang="en-US" sz="2200" dirty="0" smtClean="0"/>
              <a:t>b. extensive state monopolies and regulations in economy and culture.</a:t>
            </a:r>
          </a:p>
          <a:p>
            <a:pPr>
              <a:buNone/>
            </a:pPr>
            <a:r>
              <a:rPr lang="en-US" sz="2200" dirty="0" smtClean="0"/>
              <a:t>     </a:t>
            </a:r>
            <a:r>
              <a:rPr lang="en-US" sz="2200" dirty="0" err="1" smtClean="0"/>
              <a:t>c.State</a:t>
            </a:r>
            <a:r>
              <a:rPr lang="en-US" sz="2200" dirty="0" smtClean="0"/>
              <a:t> controlled settlement of lands and immigration.</a:t>
            </a:r>
          </a:p>
          <a:p>
            <a:pPr>
              <a:buNone/>
            </a:pPr>
            <a:r>
              <a:rPr lang="en-US" sz="2200" dirty="0" smtClean="0"/>
              <a:t>     d. Massive network of spies for surveillance and enforcement.</a:t>
            </a:r>
          </a:p>
          <a:p>
            <a:pPr>
              <a:buNone/>
            </a:pPr>
            <a:r>
              <a:rPr lang="en-US" sz="2200" dirty="0" smtClean="0"/>
              <a:t>    The text lacks clear bureaucratic hierarchies , chain of command, internal administrative coordination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57200" y="990600"/>
            <a:ext cx="8686800" cy="5029200"/>
          </a:xfrm>
        </p:spPr>
        <p:txBody>
          <a:bodyPr>
            <a:normAutofit fontScale="92500"/>
          </a:bodyPr>
          <a:lstStyle/>
          <a:p>
            <a:r>
              <a:rPr lang="en-US" b="1" dirty="0" err="1" smtClean="0"/>
              <a:t>Texual</a:t>
            </a:r>
            <a:r>
              <a:rPr lang="en-US" b="1" dirty="0" smtClean="0"/>
              <a:t> perspective: </a:t>
            </a:r>
            <a:r>
              <a:rPr lang="en-US" dirty="0" smtClean="0"/>
              <a:t>mixed; recognizes centralized elements but notes vague command structure.</a:t>
            </a:r>
          </a:p>
          <a:p>
            <a:r>
              <a:rPr lang="en-US" dirty="0" err="1" smtClean="0"/>
              <a:t>Kangle</a:t>
            </a:r>
            <a:r>
              <a:rPr lang="en-US" dirty="0" smtClean="0"/>
              <a:t> likens </a:t>
            </a:r>
            <a:r>
              <a:rPr lang="en-US" dirty="0" err="1" smtClean="0"/>
              <a:t>Kautilya</a:t>
            </a:r>
            <a:r>
              <a:rPr lang="en-US" dirty="0" smtClean="0"/>
              <a:t> to Machiavelli, not Bismarck – both advocate </a:t>
            </a:r>
            <a:r>
              <a:rPr lang="en-US" dirty="0" err="1" smtClean="0"/>
              <a:t>realpolitik</a:t>
            </a:r>
            <a:r>
              <a:rPr lang="en-US" dirty="0" smtClean="0"/>
              <a:t> but not detailed bureaucratic execution.</a:t>
            </a:r>
          </a:p>
          <a:p>
            <a:r>
              <a:rPr lang="en-US" dirty="0" err="1" smtClean="0"/>
              <a:t>Heesterman's</a:t>
            </a:r>
            <a:r>
              <a:rPr lang="en-US" dirty="0" smtClean="0"/>
              <a:t> </a:t>
            </a:r>
            <a:r>
              <a:rPr lang="en-US" dirty="0" err="1" smtClean="0"/>
              <a:t>Critique:Argues</a:t>
            </a:r>
            <a:r>
              <a:rPr lang="en-US" dirty="0" smtClean="0"/>
              <a:t> </a:t>
            </a:r>
            <a:r>
              <a:rPr lang="en-US" dirty="0" err="1" smtClean="0"/>
              <a:t>Arthashastra</a:t>
            </a:r>
            <a:r>
              <a:rPr lang="en-US" dirty="0" smtClean="0"/>
              <a:t> attempts but fails to truly define a centralized </a:t>
            </a:r>
            <a:r>
              <a:rPr lang="en-US" dirty="0" err="1" smtClean="0"/>
              <a:t>bureaucracy.Lacks</a:t>
            </a:r>
            <a:r>
              <a:rPr lang="en-US" dirty="0" smtClean="0"/>
              <a:t> clarity on departmental accountability and reporting mechanisms. Suggests the king was more a first among equals (primus inter pares) than an absolute autocrat. </a:t>
            </a:r>
          </a:p>
          <a:p>
            <a:r>
              <a:rPr lang="en-US" dirty="0" err="1" smtClean="0"/>
              <a:t>Romila</a:t>
            </a:r>
            <a:r>
              <a:rPr lang="en-US" dirty="0" smtClean="0"/>
              <a:t> </a:t>
            </a:r>
            <a:r>
              <a:rPr lang="en-US" dirty="0" err="1" smtClean="0"/>
              <a:t>Thapar</a:t>
            </a:r>
            <a:r>
              <a:rPr lang="en-US" dirty="0" smtClean="0"/>
              <a:t> suggests a mixed administrative mode:</a:t>
            </a:r>
          </a:p>
          <a:p>
            <a:pPr>
              <a:buNone/>
            </a:pPr>
            <a:r>
              <a:rPr lang="en-US" dirty="0" smtClean="0"/>
              <a:t>    1. centralized at capital</a:t>
            </a:r>
          </a:p>
          <a:p>
            <a:pPr>
              <a:buNone/>
            </a:pPr>
            <a:r>
              <a:rPr lang="en-US" dirty="0" smtClean="0"/>
              <a:t>    2. Devolutionary in key core areas.</a:t>
            </a:r>
          </a:p>
          <a:p>
            <a:pPr>
              <a:buNone/>
            </a:pPr>
            <a:r>
              <a:rPr lang="en-US" dirty="0" smtClean="0"/>
              <a:t>    3. Decentralization in peripheries.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7724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Theory of </a:t>
            </a:r>
            <a:r>
              <a:rPr lang="en-US" dirty="0" err="1" smtClean="0"/>
              <a:t>Rajamandala</a:t>
            </a:r>
            <a:r>
              <a:rPr lang="en-US" dirty="0" smtClean="0"/>
              <a:t>( the circle of states)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752600"/>
            <a:ext cx="7772400" cy="4267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Arthsashtra</a:t>
            </a:r>
            <a:r>
              <a:rPr lang="en-US" dirty="0" smtClean="0"/>
              <a:t> also explains interstate relations and foreign policies.</a:t>
            </a:r>
          </a:p>
          <a:p>
            <a:pPr>
              <a:buNone/>
            </a:pPr>
            <a:r>
              <a:rPr lang="en-US" dirty="0" smtClean="0"/>
              <a:t>Based on the idea:"A neighbor is likely to be an enemy; a neighbor’s neighbor is a potential ally.“</a:t>
            </a:r>
          </a:p>
          <a:p>
            <a:pPr>
              <a:buNone/>
            </a:pPr>
            <a:r>
              <a:rPr lang="en-US" dirty="0" smtClean="0"/>
              <a:t>Core Principles: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Accumulation of resources for conquest.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Elimination of enemies.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Cultivation and support of allies.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Prefer prudence over reckless valor.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Prefer peace over war.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Pursue justice in both victory and defeat.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62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Content Placeholder 3" descr="rajmandala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2000" y="1219200"/>
            <a:ext cx="4291012" cy="3607953"/>
          </a:xfrm>
        </p:spPr>
      </p:pic>
      <p:sp>
        <p:nvSpPr>
          <p:cNvPr id="7" name="TextBox 6"/>
          <p:cNvSpPr txBox="1"/>
          <p:nvPr/>
        </p:nvSpPr>
        <p:spPr>
          <a:xfrm>
            <a:off x="609601" y="1600200"/>
            <a:ext cx="4038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Key Actors:</a:t>
            </a:r>
          </a:p>
          <a:p>
            <a:r>
              <a:rPr lang="en-US" sz="2200" dirty="0" err="1" smtClean="0"/>
              <a:t>Vijigsu</a:t>
            </a:r>
            <a:r>
              <a:rPr lang="en-US" sz="2200" dirty="0" smtClean="0"/>
              <a:t>: The conqueror (central king).</a:t>
            </a:r>
          </a:p>
          <a:p>
            <a:r>
              <a:rPr lang="en-US" sz="2200" dirty="0" smtClean="0"/>
              <a:t>Ari: Enemy king (immediate neighbor).</a:t>
            </a:r>
          </a:p>
          <a:p>
            <a:r>
              <a:rPr lang="en-US" sz="2200" dirty="0" err="1" smtClean="0"/>
              <a:t>Mitra</a:t>
            </a:r>
            <a:r>
              <a:rPr lang="en-US" sz="2200" dirty="0" smtClean="0"/>
              <a:t>: Friend (neighbor’s neighbor).</a:t>
            </a:r>
          </a:p>
          <a:p>
            <a:r>
              <a:rPr lang="en-US" sz="2200" dirty="0" err="1" smtClean="0"/>
              <a:t>Madhyama</a:t>
            </a:r>
            <a:r>
              <a:rPr lang="en-US" sz="2200" dirty="0" smtClean="0"/>
              <a:t>: Middle king (moderator between enemies and friends).</a:t>
            </a:r>
          </a:p>
          <a:p>
            <a:r>
              <a:rPr lang="en-US" sz="2200" dirty="0" err="1" smtClean="0"/>
              <a:t>Udasina</a:t>
            </a:r>
            <a:r>
              <a:rPr lang="en-US" sz="2200" dirty="0" smtClean="0"/>
              <a:t>: Neutral king (disinterested or distant).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1" y="457200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How </a:t>
            </a:r>
            <a:r>
              <a:rPr lang="en-US" sz="3200" b="1" dirty="0" err="1" smtClean="0"/>
              <a:t>Rajmandala</a:t>
            </a:r>
            <a:r>
              <a:rPr lang="en-US" sz="3200" b="1" dirty="0" smtClean="0"/>
              <a:t> works</a:t>
            </a:r>
            <a:endParaRPr lang="en-US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85800" y="4876800"/>
            <a:ext cx="7814243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The concentric circles expand outward, including enemies, friends, neutrals, and indifferent states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5438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Significance and Practical Use of the </a:t>
            </a:r>
            <a:r>
              <a:rPr lang="en-US" dirty="0" err="1" smtClean="0"/>
              <a:t>Rajamandala</a:t>
            </a:r>
            <a:r>
              <a:rPr lang="en-US" dirty="0" smtClean="0"/>
              <a:t>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219200"/>
            <a:ext cx="84582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Strategic Flexibility and </a:t>
            </a:r>
            <a:r>
              <a:rPr lang="en-US" b="1" dirty="0" err="1" smtClean="0"/>
              <a:t>Realpolitik</a:t>
            </a:r>
            <a:endParaRPr lang="en-US" b="1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   </a:t>
            </a:r>
            <a:r>
              <a:rPr lang="en-US" dirty="0" err="1" smtClean="0"/>
              <a:t>Kautilya’s</a:t>
            </a:r>
            <a:r>
              <a:rPr lang="en-US" dirty="0" smtClean="0"/>
              <a:t> model is highly pragmatic—it doesn't rely on permanent friends or enemies.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A king (</a:t>
            </a:r>
            <a:r>
              <a:rPr lang="en-US" dirty="0" err="1" smtClean="0"/>
              <a:t>Vijigsu</a:t>
            </a:r>
            <a:r>
              <a:rPr lang="en-US" dirty="0" smtClean="0"/>
              <a:t> – one seeking conquest) should constantly assess power dynamics:</a:t>
            </a:r>
          </a:p>
          <a:p>
            <a:pPr marL="514350" indent="-514350">
              <a:buNone/>
            </a:pPr>
            <a:r>
              <a:rPr lang="en-US" dirty="0" smtClean="0"/>
              <a:t>        Ally with some, neutralize others, and subdue the rest depending on current interests.</a:t>
            </a:r>
          </a:p>
          <a:p>
            <a:pPr marL="514350" indent="-514350">
              <a:buNone/>
            </a:pPr>
            <a:r>
              <a:rPr lang="en-US" dirty="0" smtClean="0"/>
              <a:t>        Success depends on the wise use of diplomacy, intelligence, and war, depending on what benefits the state most.</a:t>
            </a:r>
          </a:p>
          <a:p>
            <a:pPr marL="514350" indent="-514350"/>
            <a:r>
              <a:rPr lang="en-US" b="1" dirty="0" smtClean="0"/>
              <a:t> Adapting to Context and Power Balance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 err="1" smtClean="0"/>
              <a:t>Rajamandala</a:t>
            </a:r>
            <a:r>
              <a:rPr lang="en-US" dirty="0" smtClean="0"/>
              <a:t> recognizes that political relationships shift.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Strategic decisions are based on:</a:t>
            </a:r>
          </a:p>
          <a:p>
            <a:pPr marL="514350" indent="-514350">
              <a:buNone/>
            </a:pPr>
            <a:r>
              <a:rPr lang="en-US" dirty="0" smtClean="0"/>
              <a:t>              Relative strength of allies and enemies.</a:t>
            </a:r>
          </a:p>
          <a:p>
            <a:pPr marL="514350" indent="-514350">
              <a:buNone/>
            </a:pPr>
            <a:r>
              <a:rPr lang="en-US" dirty="0" smtClean="0"/>
              <a:t>              Unpredictable events, such as leadership changes or wars elsewhere.</a:t>
            </a:r>
          </a:p>
          <a:p>
            <a:pPr marL="514350" indent="-514350">
              <a:buNone/>
            </a:pPr>
            <a:r>
              <a:rPr lang="en-US" dirty="0" smtClean="0"/>
              <a:t>              Motivations and past behavior of other rulers.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1524000"/>
            <a:ext cx="9144000" cy="4495800"/>
          </a:xfrm>
        </p:spPr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THANK  YOU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Kautilya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Born in 375 BCE ; Died in 283 BCE.</a:t>
            </a:r>
          </a:p>
          <a:p>
            <a:r>
              <a:rPr lang="en-US" dirty="0" smtClean="0"/>
              <a:t>Teacher in University of </a:t>
            </a:r>
            <a:r>
              <a:rPr lang="en-US" dirty="0" err="1" smtClean="0"/>
              <a:t>Takshashila</a:t>
            </a:r>
            <a:r>
              <a:rPr lang="en-US" dirty="0" smtClean="0"/>
              <a:t>.</a:t>
            </a:r>
          </a:p>
          <a:p>
            <a:r>
              <a:rPr lang="en-US" dirty="0" smtClean="0"/>
              <a:t>Assisted Chandragupta </a:t>
            </a:r>
            <a:r>
              <a:rPr lang="en-US" dirty="0" err="1" smtClean="0"/>
              <a:t>Maurya</a:t>
            </a:r>
            <a:r>
              <a:rPr lang="en-US" dirty="0" smtClean="0"/>
              <a:t> to</a:t>
            </a:r>
          </a:p>
          <a:p>
            <a:pPr>
              <a:buNone/>
            </a:pPr>
            <a:r>
              <a:rPr lang="en-US" dirty="0" smtClean="0"/>
              <a:t>    established </a:t>
            </a:r>
            <a:r>
              <a:rPr lang="en-US" dirty="0" err="1" smtClean="0"/>
              <a:t>Maurya</a:t>
            </a:r>
            <a:r>
              <a:rPr lang="en-US" dirty="0" smtClean="0"/>
              <a:t> Empire.</a:t>
            </a:r>
          </a:p>
          <a:p>
            <a:r>
              <a:rPr lang="en-US" dirty="0" smtClean="0"/>
              <a:t>His magnum opus is </a:t>
            </a:r>
            <a:r>
              <a:rPr lang="en-US" dirty="0" err="1" smtClean="0"/>
              <a:t>Arthsashtra</a:t>
            </a:r>
            <a:r>
              <a:rPr lang="en-US" dirty="0" smtClean="0"/>
              <a:t>.</a:t>
            </a:r>
          </a:p>
          <a:p>
            <a:r>
              <a:rPr lang="en-US" dirty="0" smtClean="0"/>
              <a:t>Also Known as </a:t>
            </a:r>
            <a:r>
              <a:rPr lang="en-US" dirty="0" err="1" smtClean="0"/>
              <a:t>Chanakya</a:t>
            </a:r>
            <a:r>
              <a:rPr lang="en-US" dirty="0" smtClean="0"/>
              <a:t> or </a:t>
            </a:r>
            <a:r>
              <a:rPr lang="en-US" dirty="0" err="1" smtClean="0"/>
              <a:t>Vishnugupta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3" descr="KAUTILYA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0400" y="1524000"/>
            <a:ext cx="1800225" cy="25336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Arthsashtra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Assumed to be written by </a:t>
            </a:r>
            <a:r>
              <a:rPr lang="en-US" dirty="0" err="1" smtClean="0"/>
              <a:t>Kautilya</a:t>
            </a:r>
            <a:r>
              <a:rPr lang="en-US" dirty="0" smtClean="0"/>
              <a:t> between 4</a:t>
            </a:r>
            <a:r>
              <a:rPr lang="en-US" baseline="30000" dirty="0" smtClean="0"/>
              <a:t>th</a:t>
            </a:r>
            <a:r>
              <a:rPr lang="en-US" dirty="0" smtClean="0"/>
              <a:t> century BCE 3</a:t>
            </a:r>
            <a:r>
              <a:rPr lang="en-US" baseline="30000" dirty="0" smtClean="0"/>
              <a:t>rd</a:t>
            </a:r>
            <a:r>
              <a:rPr lang="en-US" dirty="0" smtClean="0"/>
              <a:t> century BCE.</a:t>
            </a:r>
          </a:p>
          <a:p>
            <a:r>
              <a:rPr lang="en-US" dirty="0" smtClean="0"/>
              <a:t>Though part of a broader </a:t>
            </a:r>
            <a:r>
              <a:rPr lang="en-US" dirty="0" err="1" smtClean="0"/>
              <a:t>arthsashtra</a:t>
            </a:r>
            <a:r>
              <a:rPr lang="en-US" dirty="0" smtClean="0"/>
              <a:t> tradition, </a:t>
            </a:r>
            <a:r>
              <a:rPr lang="en-US" dirty="0" err="1" smtClean="0"/>
              <a:t>Kautilya’s</a:t>
            </a:r>
            <a:r>
              <a:rPr lang="en-US" dirty="0" smtClean="0"/>
              <a:t> version is only the only complete text to survive.</a:t>
            </a:r>
          </a:p>
          <a:p>
            <a:r>
              <a:rPr lang="en-US" dirty="0" smtClean="0"/>
              <a:t>Unearthed in 1904 by R. </a:t>
            </a:r>
            <a:r>
              <a:rPr lang="en-US" dirty="0" err="1" smtClean="0"/>
              <a:t>Shamasastry</a:t>
            </a:r>
            <a:r>
              <a:rPr lang="en-US" dirty="0" smtClean="0"/>
              <a:t> and first published in </a:t>
            </a:r>
            <a:r>
              <a:rPr lang="en-US" dirty="0" err="1" smtClean="0"/>
              <a:t>english</a:t>
            </a:r>
            <a:r>
              <a:rPr lang="en-US" dirty="0" smtClean="0"/>
              <a:t> in 1915.</a:t>
            </a:r>
          </a:p>
          <a:p>
            <a:r>
              <a:rPr lang="en-US" dirty="0" smtClean="0"/>
              <a:t>Scope of the text: a. Covers governance, administration, economy, military strategy, and foreign policy. B. structured around the theory of the state (</a:t>
            </a:r>
            <a:r>
              <a:rPr lang="en-US" dirty="0" err="1" smtClean="0"/>
              <a:t>saptanga</a:t>
            </a:r>
            <a:r>
              <a:rPr lang="en-US" dirty="0" smtClean="0"/>
              <a:t>), including the king, ministers, territory, fort, treasury, army and allies.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381000" y="762000"/>
            <a:ext cx="8763000" cy="52578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It has 15 parts/books, 150 chapters and 6000 verses.</a:t>
            </a:r>
          </a:p>
          <a:p>
            <a:pPr>
              <a:buNone/>
            </a:pPr>
            <a:r>
              <a:rPr lang="en-US" dirty="0" smtClean="0"/>
              <a:t>           first 5 books: Internal matters of the state.</a:t>
            </a:r>
          </a:p>
          <a:p>
            <a:pPr>
              <a:buNone/>
            </a:pPr>
            <a:r>
              <a:rPr lang="en-US" dirty="0" smtClean="0"/>
              <a:t>           6 to 13 books: External matters of the state.</a:t>
            </a:r>
          </a:p>
          <a:p>
            <a:pPr>
              <a:buNone/>
            </a:pPr>
            <a:r>
              <a:rPr lang="en-US" dirty="0" smtClean="0"/>
              <a:t>           14 to 15 books: Other issues of the state.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It was first </a:t>
            </a:r>
            <a:r>
              <a:rPr lang="en-US" dirty="0" err="1" smtClean="0"/>
              <a:t>Shastra</a:t>
            </a:r>
            <a:r>
              <a:rPr lang="en-US" dirty="0" smtClean="0"/>
              <a:t> to make politics autonomous of religion, ethics, morality, first to prescribe politics of statecraft on notion of national interest, first to provide such detailed description on public administration and governance.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 of the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Absence of the state: </a:t>
            </a:r>
            <a:r>
              <a:rPr lang="en-US" dirty="0" err="1" smtClean="0"/>
              <a:t>Arajakta</a:t>
            </a:r>
            <a:r>
              <a:rPr lang="en-US" dirty="0" smtClean="0"/>
              <a:t>: </a:t>
            </a:r>
            <a:r>
              <a:rPr lang="en-US" dirty="0" err="1" smtClean="0"/>
              <a:t>Matsyanyaya</a:t>
            </a:r>
            <a:r>
              <a:rPr lang="en-US" dirty="0" smtClean="0"/>
              <a:t> (law of fish).</a:t>
            </a:r>
          </a:p>
          <a:p>
            <a:r>
              <a:rPr lang="en-US" dirty="0" smtClean="0"/>
              <a:t>This is because of inherent weakness in human nature- lust, greed, striving or power/domination, ego and selfishness.</a:t>
            </a:r>
          </a:p>
          <a:p>
            <a:r>
              <a:rPr lang="en-US" dirty="0" smtClean="0"/>
              <a:t>People tired of </a:t>
            </a:r>
            <a:r>
              <a:rPr lang="en-US" dirty="0" err="1" smtClean="0"/>
              <a:t>Matsyanyaya</a:t>
            </a:r>
            <a:r>
              <a:rPr lang="en-US" dirty="0" smtClean="0"/>
              <a:t> established the position of king to guarantee peace, order and Dharma.</a:t>
            </a:r>
          </a:p>
          <a:p>
            <a:r>
              <a:rPr lang="en-US" dirty="0" smtClean="0"/>
              <a:t>State originated to maintain peace, order welfare of the people.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Saptang</a:t>
            </a:r>
            <a:r>
              <a:rPr lang="en-US" dirty="0" smtClean="0"/>
              <a:t> Theory of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Arthsashtra</a:t>
            </a:r>
            <a:r>
              <a:rPr lang="en-US" dirty="0" smtClean="0"/>
              <a:t> depicts the state as an organic, interdependent entity composed of seven key elements , collectively known as </a:t>
            </a:r>
            <a:r>
              <a:rPr lang="en-US" dirty="0" err="1" smtClean="0"/>
              <a:t>saptanga</a:t>
            </a:r>
            <a:r>
              <a:rPr lang="en-US" dirty="0" smtClean="0"/>
              <a:t>( seven Limbs).</a:t>
            </a:r>
          </a:p>
          <a:p>
            <a:r>
              <a:rPr lang="en-US" dirty="0" smtClean="0"/>
              <a:t>The seven elements:</a:t>
            </a:r>
          </a:p>
          <a:p>
            <a:pPr>
              <a:buNone/>
            </a:pPr>
            <a:r>
              <a:rPr lang="en-US" dirty="0" smtClean="0"/>
              <a:t>     1. Swami- The king(Sovereign Authority)</a:t>
            </a:r>
          </a:p>
          <a:p>
            <a:pPr>
              <a:buNone/>
            </a:pPr>
            <a:r>
              <a:rPr lang="en-US" dirty="0" smtClean="0"/>
              <a:t>     2. </a:t>
            </a:r>
            <a:r>
              <a:rPr lang="en-US" dirty="0" err="1" smtClean="0"/>
              <a:t>Amartya</a:t>
            </a:r>
            <a:r>
              <a:rPr lang="en-US" dirty="0" smtClean="0"/>
              <a:t>- Ministers and officials </a:t>
            </a:r>
          </a:p>
          <a:p>
            <a:pPr>
              <a:buNone/>
            </a:pPr>
            <a:r>
              <a:rPr lang="en-US" dirty="0" smtClean="0"/>
              <a:t>     3. </a:t>
            </a:r>
            <a:r>
              <a:rPr lang="en-US" dirty="0" err="1" smtClean="0"/>
              <a:t>Janapada</a:t>
            </a:r>
            <a:r>
              <a:rPr lang="en-US" dirty="0" smtClean="0"/>
              <a:t>- Territory and population</a:t>
            </a:r>
          </a:p>
          <a:p>
            <a:pPr>
              <a:buNone/>
            </a:pPr>
            <a:r>
              <a:rPr lang="en-US" dirty="0" smtClean="0"/>
              <a:t>     4. </a:t>
            </a:r>
            <a:r>
              <a:rPr lang="en-US" dirty="0" err="1" smtClean="0"/>
              <a:t>Durga</a:t>
            </a:r>
            <a:r>
              <a:rPr lang="en-US" dirty="0" smtClean="0"/>
              <a:t>- Fortified Capital</a:t>
            </a:r>
          </a:p>
          <a:p>
            <a:pPr>
              <a:buNone/>
            </a:pPr>
            <a:r>
              <a:rPr lang="en-US" dirty="0" smtClean="0"/>
              <a:t>     5. </a:t>
            </a:r>
            <a:r>
              <a:rPr lang="en-US" dirty="0" err="1" smtClean="0"/>
              <a:t>Kosa</a:t>
            </a:r>
            <a:r>
              <a:rPr lang="en-US" dirty="0" smtClean="0"/>
              <a:t>- Treasury</a:t>
            </a:r>
          </a:p>
          <a:p>
            <a:pPr>
              <a:buNone/>
            </a:pPr>
            <a:r>
              <a:rPr lang="en-US" dirty="0" smtClean="0"/>
              <a:t>     6. </a:t>
            </a:r>
            <a:r>
              <a:rPr lang="en-US" dirty="0" err="1" smtClean="0"/>
              <a:t>Danda</a:t>
            </a:r>
            <a:r>
              <a:rPr lang="en-US" dirty="0" smtClean="0"/>
              <a:t>- Armed forces( military and law enforcement)</a:t>
            </a:r>
          </a:p>
          <a:p>
            <a:pPr>
              <a:buNone/>
            </a:pPr>
            <a:r>
              <a:rPr lang="en-US" dirty="0" smtClean="0"/>
              <a:t>     7. </a:t>
            </a:r>
            <a:r>
              <a:rPr lang="en-US" dirty="0" err="1" smtClean="0"/>
              <a:t>Mitra</a:t>
            </a:r>
            <a:r>
              <a:rPr lang="en-US" dirty="0" smtClean="0"/>
              <a:t>- Allies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8088402" flipV="1">
            <a:off x="7478611" y="-2260502"/>
            <a:ext cx="208393" cy="75084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990600"/>
            <a:ext cx="7772400" cy="5029200"/>
          </a:xfrm>
        </p:spPr>
        <p:txBody>
          <a:bodyPr/>
          <a:lstStyle/>
          <a:p>
            <a:r>
              <a:rPr lang="en-US" dirty="0" err="1" smtClean="0"/>
              <a:t>Kautilya</a:t>
            </a:r>
            <a:r>
              <a:rPr lang="en-US" dirty="0" smtClean="0"/>
              <a:t> emphasized that all the seven elements are equally essential for a stable and </a:t>
            </a:r>
            <a:r>
              <a:rPr lang="en-US" dirty="0" err="1" smtClean="0"/>
              <a:t>properous</a:t>
            </a:r>
            <a:r>
              <a:rPr lang="en-US" dirty="0" smtClean="0"/>
              <a:t> state.</a:t>
            </a:r>
          </a:p>
          <a:p>
            <a:r>
              <a:rPr lang="en-US" dirty="0" smtClean="0"/>
              <a:t>He argued against ranking their importance, asserting that the strength of the state lies in the health and harmony of all its limbs.</a:t>
            </a:r>
          </a:p>
          <a:p>
            <a:r>
              <a:rPr lang="en-US" dirty="0" smtClean="0"/>
              <a:t>If one component is suffers, others can compensate- but a widespread breakdown affects the whole system critically.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304800"/>
            <a:ext cx="7772400" cy="1143000"/>
          </a:xfrm>
        </p:spPr>
        <p:txBody>
          <a:bodyPr/>
          <a:lstStyle/>
          <a:p>
            <a:r>
              <a:rPr lang="en-US" dirty="0" smtClean="0"/>
              <a:t>Departments of 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066800"/>
            <a:ext cx="80772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Kautilyan</a:t>
            </a:r>
            <a:r>
              <a:rPr lang="en-US" dirty="0" smtClean="0"/>
              <a:t> State demonstrated a considerably high degree of functional specialization and structural differentiation. It mentions 34 departments of government and their </a:t>
            </a:r>
            <a:r>
              <a:rPr lang="en-US" dirty="0" err="1" smtClean="0"/>
              <a:t>heads.some</a:t>
            </a:r>
            <a:r>
              <a:rPr lang="en-US" dirty="0" smtClean="0"/>
              <a:t> of them are as follows-</a:t>
            </a:r>
          </a:p>
          <a:p>
            <a:pPr>
              <a:buNone/>
            </a:pPr>
            <a:r>
              <a:rPr lang="en-US" dirty="0" smtClean="0"/>
              <a:t>1.Samabartri/</a:t>
            </a:r>
            <a:r>
              <a:rPr lang="en-US" dirty="0" err="1" smtClean="0"/>
              <a:t>Samnidbatri</a:t>
            </a:r>
            <a:r>
              <a:rPr lang="en-US" dirty="0" smtClean="0"/>
              <a:t>--Chief Controller of Accounts</a:t>
            </a:r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Akshapatalamadhyaksha</a:t>
            </a:r>
            <a:r>
              <a:rPr lang="en-US" dirty="0" smtClean="0"/>
              <a:t>/</a:t>
            </a:r>
            <a:r>
              <a:rPr lang="en-US" dirty="0" err="1" smtClean="0"/>
              <a:t>Nagavanadhyaksha</a:t>
            </a:r>
            <a:r>
              <a:rPr lang="en-US" dirty="0" smtClean="0"/>
              <a:t>-Chief Elephant Forester</a:t>
            </a:r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Kosbadhyaksha</a:t>
            </a:r>
            <a:r>
              <a:rPr lang="en-US" dirty="0" smtClean="0"/>
              <a:t>-Chief Superintendent of Treasury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Akaradhyaksha</a:t>
            </a:r>
            <a:r>
              <a:rPr lang="en-US" dirty="0" smtClean="0"/>
              <a:t>-Chief Controller of Mining and Metallurgy</a:t>
            </a:r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Lakshanadhyaksha</a:t>
            </a:r>
            <a:r>
              <a:rPr lang="en-US" dirty="0" smtClean="0"/>
              <a:t>-Chief Superintendent of Mint</a:t>
            </a:r>
          </a:p>
          <a:p>
            <a:pPr>
              <a:buNone/>
            </a:pPr>
            <a:r>
              <a:rPr lang="en-US" dirty="0" smtClean="0"/>
              <a:t>6. </a:t>
            </a:r>
            <a:r>
              <a:rPr lang="en-US" dirty="0" err="1" smtClean="0"/>
              <a:t>Khanadbyaksha</a:t>
            </a:r>
            <a:r>
              <a:rPr lang="en-US" dirty="0" smtClean="0"/>
              <a:t>-Chief Superintendent of Mines</a:t>
            </a:r>
          </a:p>
          <a:p>
            <a:pPr>
              <a:buNone/>
            </a:pPr>
            <a:r>
              <a:rPr lang="en-US" dirty="0" smtClean="0"/>
              <a:t>7. </a:t>
            </a:r>
            <a:r>
              <a:rPr lang="en-US" dirty="0" err="1" smtClean="0"/>
              <a:t>Lavanadhyaksha</a:t>
            </a:r>
            <a:r>
              <a:rPr lang="en-US" dirty="0" smtClean="0"/>
              <a:t>-Chief Salt Commissioner</a:t>
            </a:r>
          </a:p>
          <a:p>
            <a:pPr>
              <a:buNone/>
            </a:pPr>
            <a:r>
              <a:rPr lang="en-US" dirty="0" smtClean="0"/>
              <a:t>8. </a:t>
            </a:r>
            <a:r>
              <a:rPr lang="en-US" dirty="0" err="1" smtClean="0"/>
              <a:t>Kostagaradbyaksha</a:t>
            </a:r>
            <a:r>
              <a:rPr lang="en-US" dirty="0" smtClean="0"/>
              <a:t>-Chief Superintendent of Warehouses</a:t>
            </a:r>
          </a:p>
          <a:p>
            <a:pPr>
              <a:buNone/>
            </a:pPr>
            <a:r>
              <a:rPr lang="en-US" dirty="0" smtClean="0"/>
              <a:t>9. </a:t>
            </a:r>
            <a:r>
              <a:rPr lang="en-US" dirty="0" err="1" smtClean="0"/>
              <a:t>Panyadbyaksba</a:t>
            </a:r>
            <a:r>
              <a:rPr lang="en-US" dirty="0" smtClean="0"/>
              <a:t>-Chief Controller of State Trading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45719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457200"/>
            <a:ext cx="7772400" cy="5562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10. </a:t>
            </a:r>
            <a:r>
              <a:rPr lang="en-US" dirty="0" err="1" smtClean="0"/>
              <a:t>Kupyadbyaksha</a:t>
            </a:r>
            <a:r>
              <a:rPr lang="en-US" dirty="0" smtClean="0"/>
              <a:t>-Chief Superintendent of Forest Produce</a:t>
            </a:r>
          </a:p>
          <a:p>
            <a:pPr>
              <a:buNone/>
            </a:pPr>
            <a:r>
              <a:rPr lang="en-US" dirty="0" smtClean="0"/>
              <a:t>11. </a:t>
            </a:r>
            <a:r>
              <a:rPr lang="en-US" dirty="0" err="1" smtClean="0"/>
              <a:t>Ayudbgbaradbyaksha</a:t>
            </a:r>
            <a:r>
              <a:rPr lang="en-US" dirty="0" smtClean="0"/>
              <a:t>-Chief of Ordinance</a:t>
            </a:r>
          </a:p>
          <a:p>
            <a:pPr>
              <a:buNone/>
            </a:pPr>
            <a:r>
              <a:rPr lang="en-US" dirty="0" smtClean="0"/>
              <a:t>12. </a:t>
            </a:r>
            <a:r>
              <a:rPr lang="en-US" dirty="0" err="1" smtClean="0"/>
              <a:t>Pauthavadbyaksba</a:t>
            </a:r>
            <a:r>
              <a:rPr lang="en-US" dirty="0" smtClean="0"/>
              <a:t>-Chief Controller of Weight and Measures</a:t>
            </a:r>
          </a:p>
          <a:p>
            <a:pPr>
              <a:buNone/>
            </a:pPr>
            <a:r>
              <a:rPr lang="en-US" dirty="0" smtClean="0"/>
              <a:t> 13. </a:t>
            </a:r>
            <a:r>
              <a:rPr lang="en-US" dirty="0" err="1" smtClean="0"/>
              <a:t>Sutradbyaksha</a:t>
            </a:r>
            <a:r>
              <a:rPr lang="en-US" dirty="0" smtClean="0"/>
              <a:t>-Chief Textile</a:t>
            </a:r>
          </a:p>
          <a:p>
            <a:pPr>
              <a:buNone/>
            </a:pPr>
            <a:r>
              <a:rPr lang="en-US" dirty="0" smtClean="0"/>
              <a:t> 14. </a:t>
            </a:r>
            <a:r>
              <a:rPr lang="en-US" dirty="0" err="1" smtClean="0"/>
              <a:t>Suradbyaksba</a:t>
            </a:r>
            <a:r>
              <a:rPr lang="en-US" dirty="0" smtClean="0"/>
              <a:t>-Chief Controller of Alcoholic Beverages</a:t>
            </a:r>
          </a:p>
          <a:p>
            <a:pPr>
              <a:buNone/>
            </a:pPr>
            <a:r>
              <a:rPr lang="en-US" dirty="0" smtClean="0"/>
              <a:t> 15. </a:t>
            </a:r>
            <a:r>
              <a:rPr lang="en-US" dirty="0" err="1" smtClean="0"/>
              <a:t>Sunadbyaksba</a:t>
            </a:r>
            <a:r>
              <a:rPr lang="en-US" dirty="0" smtClean="0"/>
              <a:t>-Chief Protector of Animals and Controller of Animal Slaughter</a:t>
            </a:r>
          </a:p>
          <a:p>
            <a:pPr>
              <a:buNone/>
            </a:pPr>
            <a:r>
              <a:rPr lang="en-US" dirty="0" smtClean="0"/>
              <a:t> 16. </a:t>
            </a:r>
            <a:r>
              <a:rPr lang="en-US" dirty="0" err="1" smtClean="0"/>
              <a:t>Ganikadbyaksha</a:t>
            </a:r>
            <a:r>
              <a:rPr lang="en-US" dirty="0" smtClean="0"/>
              <a:t>-Chief Controller of Entertainment</a:t>
            </a:r>
          </a:p>
          <a:p>
            <a:pPr>
              <a:buNone/>
            </a:pPr>
            <a:r>
              <a:rPr lang="en-US" dirty="0" smtClean="0"/>
              <a:t> 17. </a:t>
            </a:r>
            <a:r>
              <a:rPr lang="en-US" dirty="0" err="1" smtClean="0"/>
              <a:t>Pattanadbyaksba</a:t>
            </a:r>
            <a:r>
              <a:rPr lang="en-US" dirty="0" smtClean="0"/>
              <a:t>-Chief Controller of Ports and </a:t>
            </a:r>
          </a:p>
          <a:p>
            <a:pPr>
              <a:buNone/>
            </a:pPr>
            <a:r>
              <a:rPr lang="en-US" dirty="0" smtClean="0"/>
              <a:t> 18. </a:t>
            </a:r>
            <a:r>
              <a:rPr lang="en-US" dirty="0" err="1" smtClean="0"/>
              <a:t>Asbwadbyaksha</a:t>
            </a:r>
            <a:r>
              <a:rPr lang="en-US" dirty="0" smtClean="0"/>
              <a:t>-Chief Commander of Cavalry</a:t>
            </a:r>
          </a:p>
          <a:p>
            <a:pPr>
              <a:buNone/>
            </a:pPr>
            <a:r>
              <a:rPr lang="en-US" dirty="0" smtClean="0"/>
              <a:t> 19. </a:t>
            </a:r>
            <a:r>
              <a:rPr lang="en-US" dirty="0" err="1" smtClean="0"/>
              <a:t>Pattadbyaksba</a:t>
            </a:r>
            <a:r>
              <a:rPr lang="en-US" dirty="0" smtClean="0"/>
              <a:t>-Chief Commander of Infantry</a:t>
            </a:r>
          </a:p>
          <a:p>
            <a:pPr>
              <a:buNone/>
            </a:pPr>
            <a:r>
              <a:rPr lang="en-US" dirty="0" smtClean="0"/>
              <a:t> 20. </a:t>
            </a:r>
            <a:r>
              <a:rPr lang="en-US" dirty="0" err="1" smtClean="0"/>
              <a:t>Mudradbyaksha</a:t>
            </a:r>
            <a:r>
              <a:rPr lang="en-US" dirty="0" smtClean="0"/>
              <a:t>-Chief Passport</a:t>
            </a:r>
          </a:p>
          <a:p>
            <a:pPr>
              <a:buNone/>
            </a:pPr>
            <a:r>
              <a:rPr lang="en-US" dirty="0" smtClean="0"/>
              <a:t> 21. </a:t>
            </a:r>
            <a:r>
              <a:rPr lang="en-US" dirty="0" err="1" smtClean="0"/>
              <a:t>Dbyutadhyaksba</a:t>
            </a:r>
            <a:r>
              <a:rPr lang="en-US" dirty="0" smtClean="0"/>
              <a:t> -Chief Controller of Gambling</a:t>
            </a:r>
          </a:p>
          <a:p>
            <a:pPr>
              <a:buNone/>
            </a:pPr>
            <a:r>
              <a:rPr lang="en-US" dirty="0" smtClean="0"/>
              <a:t> 22. </a:t>
            </a:r>
            <a:r>
              <a:rPr lang="en-US" dirty="0" err="1" smtClean="0"/>
              <a:t>Bandanagradbyaksha</a:t>
            </a:r>
            <a:r>
              <a:rPr lang="en-US" dirty="0" smtClean="0"/>
              <a:t>-Chief Superintendent of Jails</a:t>
            </a:r>
          </a:p>
          <a:p>
            <a:pPr>
              <a:buNone/>
            </a:pPr>
            <a:r>
              <a:rPr lang="en-US" dirty="0" smtClean="0"/>
              <a:t> 23. </a:t>
            </a:r>
            <a:r>
              <a:rPr lang="en-US" dirty="0" err="1" smtClean="0"/>
              <a:t>Devtadbyaksha</a:t>
            </a:r>
            <a:r>
              <a:rPr lang="en-US" dirty="0" smtClean="0"/>
              <a:t>-Chief Superintendent of Temples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168</TotalTime>
  <Words>1183</Words>
  <Application>Microsoft Office PowerPoint</Application>
  <PresentationFormat>On-screen Show (4:3)</PresentationFormat>
  <Paragraphs>119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Equity</vt:lpstr>
      <vt:lpstr>Kautilya: Theory of the State</vt:lpstr>
      <vt:lpstr>Kautilya</vt:lpstr>
      <vt:lpstr>Arthsashtra</vt:lpstr>
      <vt:lpstr>Slide 4</vt:lpstr>
      <vt:lpstr>Origin of the State</vt:lpstr>
      <vt:lpstr>The Saptang Theory of State</vt:lpstr>
      <vt:lpstr>Slide 7</vt:lpstr>
      <vt:lpstr>Departments of Government</vt:lpstr>
      <vt:lpstr>Slide 9</vt:lpstr>
      <vt:lpstr>Structure, Supervision and Strategy of the Government Department</vt:lpstr>
      <vt:lpstr>Was Kautilya’s State Centralized?</vt:lpstr>
      <vt:lpstr>Slide 12</vt:lpstr>
      <vt:lpstr>Theory of Rajamandala( the circle of states)</vt:lpstr>
      <vt:lpstr>Slide 14</vt:lpstr>
      <vt:lpstr>Significance and Practical Use of the Rajamandala Model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Kautilya: Theory of the State</dc:title>
  <dc:creator>Lenovo</dc:creator>
  <cp:lastModifiedBy>Lenovo</cp:lastModifiedBy>
  <cp:revision>18</cp:revision>
  <dcterms:created xsi:type="dcterms:W3CDTF">2025-04-23T23:33:28Z</dcterms:created>
  <dcterms:modified xsi:type="dcterms:W3CDTF">2025-05-06T07:51:19Z</dcterms:modified>
</cp:coreProperties>
</file>