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6" r:id="rId1"/>
  </p:sldMasterIdLst>
  <p:sldIdLst>
    <p:sldId id="256" r:id="rId2"/>
    <p:sldId id="257" r:id="rId3"/>
    <p:sldId id="258" r:id="rId4"/>
    <p:sldId id="261" r:id="rId5"/>
    <p:sldId id="276" r:id="rId6"/>
    <p:sldId id="262" r:id="rId7"/>
    <p:sldId id="263" r:id="rId8"/>
    <p:sldId id="265" r:id="rId9"/>
    <p:sldId id="264" r:id="rId10"/>
    <p:sldId id="266" r:id="rId11"/>
    <p:sldId id="267" r:id="rId12"/>
    <p:sldId id="268" r:id="rId13"/>
    <p:sldId id="270" r:id="rId14"/>
    <p:sldId id="275"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75213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74937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472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4559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4581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1732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12839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6816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18232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9491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9841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64156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61247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45537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18530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36851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3539425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0064-5E99-09BB-CC30-7248636EFDDB}"/>
              </a:ext>
            </a:extLst>
          </p:cNvPr>
          <p:cNvSpPr>
            <a:spLocks noGrp="1"/>
          </p:cNvSpPr>
          <p:nvPr>
            <p:ph type="ctrTitle"/>
          </p:nvPr>
        </p:nvSpPr>
        <p:spPr>
          <a:xfrm>
            <a:off x="2317516" y="1119798"/>
            <a:ext cx="10619236" cy="2309202"/>
          </a:xfrm>
        </p:spPr>
        <p:txBody>
          <a:bodyPr>
            <a:normAutofit/>
          </a:bodyPr>
          <a:lstStyle/>
          <a:p>
            <a:r>
              <a:rPr lang="en-IN" sz="7200" dirty="0"/>
              <a:t>Research design</a:t>
            </a:r>
            <a:endParaRPr lang="en-US" sz="7200" dirty="0"/>
          </a:p>
        </p:txBody>
      </p:sp>
    </p:spTree>
    <p:extLst>
      <p:ext uri="{BB962C8B-B14F-4D97-AF65-F5344CB8AC3E}">
        <p14:creationId xmlns:p14="http://schemas.microsoft.com/office/powerpoint/2010/main" val="134605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E0F44-6018-2C74-89D8-712C3B5029AA}"/>
              </a:ext>
            </a:extLst>
          </p:cNvPr>
          <p:cNvSpPr>
            <a:spLocks noGrp="1"/>
          </p:cNvSpPr>
          <p:nvPr>
            <p:ph type="title"/>
          </p:nvPr>
        </p:nvSpPr>
        <p:spPr/>
        <p:txBody>
          <a:bodyPr>
            <a:normAutofit/>
          </a:bodyPr>
          <a:lstStyle/>
          <a:p>
            <a:r>
              <a:rPr lang="en-US" dirty="0"/>
              <a:t>The </a:t>
            </a:r>
            <a:r>
              <a:rPr lang="en-IN" dirty="0"/>
              <a:t>Differences</a:t>
            </a:r>
            <a:r>
              <a:rPr lang="en-US" dirty="0"/>
              <a:t> </a:t>
            </a:r>
            <a:r>
              <a:rPr lang="en-IN" dirty="0"/>
              <a:t>B</a:t>
            </a:r>
            <a:r>
              <a:rPr lang="en-US" dirty="0" err="1"/>
              <a:t>etwee</a:t>
            </a:r>
            <a:r>
              <a:rPr lang="en-IN" dirty="0"/>
              <a:t>n Exploratory and Descriptive Research Design</a:t>
            </a:r>
            <a:endParaRPr lang="en-US" dirty="0"/>
          </a:p>
        </p:txBody>
      </p:sp>
      <p:pic>
        <p:nvPicPr>
          <p:cNvPr id="4" name="Content Placeholder 3">
            <a:extLst>
              <a:ext uri="{FF2B5EF4-FFF2-40B4-BE49-F238E27FC236}">
                <a16:creationId xmlns:a16="http://schemas.microsoft.com/office/drawing/2014/main" id="{A3ED5286-D033-23BE-199B-40F1A4C0438B}"/>
              </a:ext>
            </a:extLst>
          </p:cNvPr>
          <p:cNvPicPr>
            <a:picLocks noGrp="1" noChangeAspect="1"/>
          </p:cNvPicPr>
          <p:nvPr>
            <p:ph idx="1"/>
          </p:nvPr>
        </p:nvPicPr>
        <p:blipFill>
          <a:blip r:embed="rId2"/>
          <a:stretch>
            <a:fillRect/>
          </a:stretch>
        </p:blipFill>
        <p:spPr>
          <a:xfrm>
            <a:off x="1637633" y="1978527"/>
            <a:ext cx="10017374" cy="4386850"/>
          </a:xfrm>
        </p:spPr>
      </p:pic>
    </p:spTree>
    <p:extLst>
      <p:ext uri="{BB962C8B-B14F-4D97-AF65-F5344CB8AC3E}">
        <p14:creationId xmlns:p14="http://schemas.microsoft.com/office/powerpoint/2010/main" val="1539572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270D9-2BD0-244C-0329-DFCD653DA1C2}"/>
              </a:ext>
            </a:extLst>
          </p:cNvPr>
          <p:cNvSpPr>
            <a:spLocks noGrp="1"/>
          </p:cNvSpPr>
          <p:nvPr>
            <p:ph type="title"/>
          </p:nvPr>
        </p:nvSpPr>
        <p:spPr>
          <a:xfrm>
            <a:off x="2205789" y="624110"/>
            <a:ext cx="9298823" cy="1336534"/>
          </a:xfrm>
        </p:spPr>
        <p:txBody>
          <a:bodyPr/>
          <a:lstStyle/>
          <a:p>
            <a:r>
              <a:rPr lang="en-US" dirty="0"/>
              <a:t>Research </a:t>
            </a:r>
            <a:r>
              <a:rPr lang="en-IN" dirty="0"/>
              <a:t>D</a:t>
            </a:r>
            <a:r>
              <a:rPr lang="en-US" dirty="0" err="1"/>
              <a:t>esign</a:t>
            </a:r>
            <a:r>
              <a:rPr lang="en-US" dirty="0"/>
              <a:t> in </a:t>
            </a:r>
            <a:r>
              <a:rPr lang="en-IN" dirty="0"/>
              <a:t>C</a:t>
            </a:r>
            <a:r>
              <a:rPr lang="en-US" dirty="0" err="1"/>
              <a:t>ase</a:t>
            </a:r>
            <a:r>
              <a:rPr lang="en-US" dirty="0"/>
              <a:t> of </a:t>
            </a:r>
            <a:r>
              <a:rPr lang="en-IN" dirty="0"/>
              <a:t>H</a:t>
            </a:r>
            <a:r>
              <a:rPr lang="en-US" dirty="0" err="1"/>
              <a:t>ypothesis-testing</a:t>
            </a:r>
            <a:r>
              <a:rPr lang="en-US" dirty="0"/>
              <a:t> </a:t>
            </a:r>
            <a:r>
              <a:rPr lang="en-IN" dirty="0"/>
              <a:t>R</a:t>
            </a:r>
            <a:r>
              <a:rPr lang="en-US" dirty="0" err="1"/>
              <a:t>esearch</a:t>
            </a:r>
            <a:r>
              <a:rPr lang="en-US" dirty="0"/>
              <a:t> </a:t>
            </a:r>
            <a:r>
              <a:rPr lang="en-IN" dirty="0"/>
              <a:t>St</a:t>
            </a:r>
            <a:r>
              <a:rPr lang="en-US" dirty="0" err="1"/>
              <a:t>udies</a:t>
            </a:r>
            <a:endParaRPr lang="en-US" dirty="0"/>
          </a:p>
        </p:txBody>
      </p:sp>
      <p:sp>
        <p:nvSpPr>
          <p:cNvPr id="3" name="Content Placeholder 2">
            <a:extLst>
              <a:ext uri="{FF2B5EF4-FFF2-40B4-BE49-F238E27FC236}">
                <a16:creationId xmlns:a16="http://schemas.microsoft.com/office/drawing/2014/main" id="{8F69D92F-C67F-6843-AECD-3F83F94C5644}"/>
              </a:ext>
            </a:extLst>
          </p:cNvPr>
          <p:cNvSpPr>
            <a:spLocks noGrp="1"/>
          </p:cNvSpPr>
          <p:nvPr>
            <p:ph idx="1"/>
          </p:nvPr>
        </p:nvSpPr>
        <p:spPr>
          <a:xfrm>
            <a:off x="2055395" y="2356184"/>
            <a:ext cx="9758947" cy="4194342"/>
          </a:xfrm>
        </p:spPr>
        <p:txBody>
          <a:bodyPr>
            <a:normAutofit/>
          </a:bodyPr>
          <a:lstStyle/>
          <a:p>
            <a:r>
              <a:rPr lang="en-IN" sz="2000" dirty="0">
                <a:latin typeface="+mj-lt"/>
              </a:rPr>
              <a:t>Also known as Experimental studies.</a:t>
            </a:r>
          </a:p>
          <a:p>
            <a:r>
              <a:rPr lang="en-IN" sz="2000" dirty="0">
                <a:solidFill>
                  <a:srgbClr val="0F0F0F"/>
                </a:solidFill>
                <a:latin typeface="+mj-lt"/>
              </a:rPr>
              <a:t>Re</a:t>
            </a:r>
            <a:r>
              <a:rPr lang="en-IN" sz="2000" b="0" i="0" u="none" strike="noStrike" dirty="0">
                <a:solidFill>
                  <a:srgbClr val="0F0F0F"/>
                </a:solidFill>
                <a:effectLst/>
                <a:latin typeface="+mj-lt"/>
              </a:rPr>
              <a:t>searcher tests the hypotheses of causal relationships between variables. </a:t>
            </a:r>
          </a:p>
          <a:p>
            <a:r>
              <a:rPr lang="en-IN" sz="2000" b="0" i="0" u="none" strike="noStrike" dirty="0">
                <a:solidFill>
                  <a:srgbClr val="374151"/>
                </a:solidFill>
                <a:effectLst/>
                <a:latin typeface="+mj-lt"/>
              </a:rPr>
              <a:t>To achieve unbiased and reliable results and draw inferences about causality, experiments are commonly used. </a:t>
            </a:r>
            <a:r>
              <a:rPr lang="en-IN" sz="2000" b="0" i="0" u="none" strike="noStrike" dirty="0">
                <a:solidFill>
                  <a:srgbClr val="0F0F0F"/>
                </a:solidFill>
                <a:effectLst/>
                <a:latin typeface="+mj-lt"/>
              </a:rPr>
              <a:t>Hence, when we talk of research design in such studies, we often mean the design of experiments.</a:t>
            </a:r>
            <a:endParaRPr lang="en-US" sz="2000" dirty="0">
              <a:latin typeface="+mj-lt"/>
            </a:endParaRPr>
          </a:p>
        </p:txBody>
      </p:sp>
    </p:spTree>
    <p:extLst>
      <p:ext uri="{BB962C8B-B14F-4D97-AF65-F5344CB8AC3E}">
        <p14:creationId xmlns:p14="http://schemas.microsoft.com/office/powerpoint/2010/main" val="443906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98AD-5D92-6F59-C71C-DA6B6A7A2160}"/>
              </a:ext>
            </a:extLst>
          </p:cNvPr>
          <p:cNvSpPr>
            <a:spLocks noGrp="1"/>
          </p:cNvSpPr>
          <p:nvPr>
            <p:ph type="title"/>
          </p:nvPr>
        </p:nvSpPr>
        <p:spPr/>
        <p:txBody>
          <a:bodyPr/>
          <a:lstStyle/>
          <a:p>
            <a:r>
              <a:rPr lang="en-IN" dirty="0"/>
              <a:t>Research Design in Quantitative approach</a:t>
            </a:r>
            <a:endParaRPr lang="en-US" dirty="0"/>
          </a:p>
        </p:txBody>
      </p:sp>
      <p:pic>
        <p:nvPicPr>
          <p:cNvPr id="4" name="Content Placeholder 3">
            <a:extLst>
              <a:ext uri="{FF2B5EF4-FFF2-40B4-BE49-F238E27FC236}">
                <a16:creationId xmlns:a16="http://schemas.microsoft.com/office/drawing/2014/main" id="{81ECBDB3-BD36-FE3E-2DF6-27141FEB2959}"/>
              </a:ext>
            </a:extLst>
          </p:cNvPr>
          <p:cNvPicPr>
            <a:picLocks noGrp="1" noChangeAspect="1"/>
          </p:cNvPicPr>
          <p:nvPr>
            <p:ph idx="1"/>
          </p:nvPr>
        </p:nvPicPr>
        <p:blipFill>
          <a:blip r:embed="rId2"/>
          <a:stretch>
            <a:fillRect/>
          </a:stretch>
        </p:blipFill>
        <p:spPr>
          <a:xfrm>
            <a:off x="1637632" y="1905000"/>
            <a:ext cx="10109868" cy="4756525"/>
          </a:xfrm>
        </p:spPr>
      </p:pic>
    </p:spTree>
    <p:extLst>
      <p:ext uri="{BB962C8B-B14F-4D97-AF65-F5344CB8AC3E}">
        <p14:creationId xmlns:p14="http://schemas.microsoft.com/office/powerpoint/2010/main" val="9071167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1813C0A-705C-92C5-D125-DAD459831624}"/>
              </a:ext>
            </a:extLst>
          </p:cNvPr>
          <p:cNvSpPr>
            <a:spLocks noGrp="1"/>
          </p:cNvSpPr>
          <p:nvPr>
            <p:ph type="title"/>
          </p:nvPr>
        </p:nvSpPr>
        <p:spPr/>
        <p:txBody>
          <a:bodyPr/>
          <a:lstStyle/>
          <a:p>
            <a:r>
              <a:rPr lang="en-IN" dirty="0"/>
              <a:t>Research Design based on Number of contact</a:t>
            </a:r>
            <a:endParaRPr lang="en-US" dirty="0"/>
          </a:p>
        </p:txBody>
      </p:sp>
      <p:sp>
        <p:nvSpPr>
          <p:cNvPr id="3" name="Content Placeholder 2">
            <a:extLst>
              <a:ext uri="{FF2B5EF4-FFF2-40B4-BE49-F238E27FC236}">
                <a16:creationId xmlns:a16="http://schemas.microsoft.com/office/drawing/2014/main" id="{BC3D5BD3-87D9-2185-FAF9-C36037DB0265}"/>
              </a:ext>
            </a:extLst>
          </p:cNvPr>
          <p:cNvSpPr>
            <a:spLocks noGrp="1"/>
          </p:cNvSpPr>
          <p:nvPr>
            <p:ph idx="1"/>
          </p:nvPr>
        </p:nvSpPr>
        <p:spPr>
          <a:xfrm>
            <a:off x="1620921" y="2133600"/>
            <a:ext cx="10360526" cy="3777622"/>
          </a:xfrm>
        </p:spPr>
        <p:txBody>
          <a:bodyPr>
            <a:noAutofit/>
          </a:bodyPr>
          <a:lstStyle/>
          <a:p>
            <a:r>
              <a:rPr lang="en-IN" sz="2000" b="1" dirty="0"/>
              <a:t>Cross</a:t>
            </a:r>
            <a:r>
              <a:rPr lang="en-IN" sz="2000" dirty="0"/>
              <a:t> </a:t>
            </a:r>
            <a:r>
              <a:rPr lang="en-IN" sz="2000" b="1" dirty="0"/>
              <a:t>sectional</a:t>
            </a:r>
            <a:r>
              <a:rPr lang="en-IN" sz="2000" dirty="0"/>
              <a:t> </a:t>
            </a:r>
            <a:r>
              <a:rPr lang="en-IN" sz="2000" b="1" dirty="0"/>
              <a:t>study</a:t>
            </a:r>
            <a:r>
              <a:rPr lang="en-IN" sz="2000" dirty="0"/>
              <a:t>:  suited to studies aimed at finding out the prevalence of a phenomenon by taking a cross-section of the population. They are useful in obtaining an overall ‘picture’ as it stands at the time of the study. </a:t>
            </a:r>
          </a:p>
          <a:p>
            <a:r>
              <a:rPr lang="en-IN" sz="2000" dirty="0"/>
              <a:t> </a:t>
            </a:r>
            <a:r>
              <a:rPr lang="en-IN" sz="2000" b="1" dirty="0"/>
              <a:t>before-and-after</a:t>
            </a:r>
            <a:r>
              <a:rPr lang="en-IN" sz="2000" dirty="0"/>
              <a:t> </a:t>
            </a:r>
            <a:r>
              <a:rPr lang="en-IN" sz="2000" b="1" dirty="0"/>
              <a:t>design</a:t>
            </a:r>
            <a:r>
              <a:rPr lang="en-IN" sz="2000" dirty="0"/>
              <a:t> (also known as the pre-test/post-test design) is that it can measure change in a situation, phenomenon or attitude.  It is an appropriate design for measuring the impact or effectiveness of a programme</a:t>
            </a:r>
          </a:p>
          <a:p>
            <a:r>
              <a:rPr lang="en-IN" sz="2000" b="1" dirty="0"/>
              <a:t>Longitudinal Studies </a:t>
            </a:r>
            <a:r>
              <a:rPr lang="en-IN" sz="2000" dirty="0"/>
              <a:t>are more helpful to determine the pattern of change in relation to time. Longitudinal studies are also useful when you need to collect factual information on a continuing basis over a period of time.</a:t>
            </a:r>
          </a:p>
          <a:p>
            <a:endParaRPr lang="en-IN" sz="2000" b="1" dirty="0"/>
          </a:p>
          <a:p>
            <a:endParaRPr lang="en-IN" sz="2000" dirty="0"/>
          </a:p>
        </p:txBody>
      </p:sp>
    </p:spTree>
    <p:extLst>
      <p:ext uri="{BB962C8B-B14F-4D97-AF65-F5344CB8AC3E}">
        <p14:creationId xmlns:p14="http://schemas.microsoft.com/office/powerpoint/2010/main" val="4100626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A31B8-2E29-B79C-1D6F-BF8D0AC36018}"/>
              </a:ext>
            </a:extLst>
          </p:cNvPr>
          <p:cNvSpPr>
            <a:spLocks noGrp="1"/>
          </p:cNvSpPr>
          <p:nvPr>
            <p:ph type="title"/>
          </p:nvPr>
        </p:nvSpPr>
        <p:spPr>
          <a:xfrm>
            <a:off x="2155198" y="329114"/>
            <a:ext cx="8915400" cy="1458912"/>
          </a:xfrm>
        </p:spPr>
        <p:txBody>
          <a:bodyPr>
            <a:normAutofit/>
          </a:bodyPr>
          <a:lstStyle/>
          <a:p>
            <a:r>
              <a:rPr lang="en-IN" sz="4400" dirty="0"/>
              <a:t>Research Design Based on Reference Period</a:t>
            </a:r>
            <a:endParaRPr lang="en-US" sz="4400" dirty="0"/>
          </a:p>
        </p:txBody>
      </p:sp>
      <p:sp>
        <p:nvSpPr>
          <p:cNvPr id="3" name="Content Placeholder 2">
            <a:extLst>
              <a:ext uri="{FF2B5EF4-FFF2-40B4-BE49-F238E27FC236}">
                <a16:creationId xmlns:a16="http://schemas.microsoft.com/office/drawing/2014/main" id="{65FDE90A-8B34-1B27-9C3F-D3277551FD15}"/>
              </a:ext>
            </a:extLst>
          </p:cNvPr>
          <p:cNvSpPr>
            <a:spLocks noGrp="1"/>
          </p:cNvSpPr>
          <p:nvPr>
            <p:ph idx="1"/>
          </p:nvPr>
        </p:nvSpPr>
        <p:spPr>
          <a:xfrm>
            <a:off x="1721184" y="1654342"/>
            <a:ext cx="9783428" cy="5203658"/>
          </a:xfrm>
        </p:spPr>
        <p:txBody>
          <a:bodyPr>
            <a:normAutofit/>
          </a:bodyPr>
          <a:lstStyle/>
          <a:p>
            <a:r>
              <a:rPr lang="en-IN" sz="2000" b="1" dirty="0"/>
              <a:t>Retrospective study design </a:t>
            </a:r>
            <a:r>
              <a:rPr lang="en-IN" sz="2000" dirty="0"/>
              <a:t>investigate phenomenon of </a:t>
            </a:r>
            <a:r>
              <a:rPr lang="en-IN" sz="2000" b="1" dirty="0"/>
              <a:t>the past, </a:t>
            </a:r>
            <a:r>
              <a:rPr lang="en-IN" sz="2000" dirty="0"/>
              <a:t>either on the basis of the data available for that period or on the basis of respondents’ recall of the situation.</a:t>
            </a:r>
          </a:p>
          <a:p>
            <a:r>
              <a:rPr lang="en-IN" sz="2000" b="1" dirty="0"/>
              <a:t>Prospective studies </a:t>
            </a:r>
            <a:r>
              <a:rPr lang="en-IN" sz="2000" dirty="0"/>
              <a:t> refer to the likely prevalence of a situation or outcome of an event  in the </a:t>
            </a:r>
            <a:r>
              <a:rPr lang="en-IN" sz="2000" b="1" dirty="0"/>
              <a:t>future. </a:t>
            </a:r>
            <a:r>
              <a:rPr lang="en-IN" sz="2000" dirty="0"/>
              <a:t>Experiments are usually classified as prospective studies.</a:t>
            </a:r>
          </a:p>
          <a:p>
            <a:r>
              <a:rPr lang="en-IN" sz="2000" b="1" dirty="0" err="1"/>
              <a:t>Restrospective</a:t>
            </a:r>
            <a:r>
              <a:rPr lang="en-IN" sz="2000" b="1" dirty="0"/>
              <a:t>- Prospective Studies </a:t>
            </a:r>
            <a:r>
              <a:rPr lang="en-IN" sz="2000" b="0" i="0" u="none" strike="noStrike" dirty="0">
                <a:solidFill>
                  <a:srgbClr val="374151"/>
                </a:solidFill>
                <a:effectLst/>
                <a:latin typeface="Söhne"/>
              </a:rPr>
              <a:t>Retrospective-prospective studies examine past trends and project into the future. Data is initially collected retrospectively from existing records, and the study population is then followed to assess the impact of an intervention.</a:t>
            </a:r>
            <a:endParaRPr lang="en-US" sz="2000" dirty="0"/>
          </a:p>
        </p:txBody>
      </p:sp>
    </p:spTree>
    <p:extLst>
      <p:ext uri="{BB962C8B-B14F-4D97-AF65-F5344CB8AC3E}">
        <p14:creationId xmlns:p14="http://schemas.microsoft.com/office/powerpoint/2010/main" val="306290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CAB013-F33A-E131-DF74-9754B2D47D1A}"/>
              </a:ext>
            </a:extLst>
          </p:cNvPr>
          <p:cNvSpPr>
            <a:spLocks noGrp="1"/>
          </p:cNvSpPr>
          <p:nvPr>
            <p:ph type="title"/>
          </p:nvPr>
        </p:nvSpPr>
        <p:spPr>
          <a:xfrm>
            <a:off x="1687763" y="233948"/>
            <a:ext cx="10319883" cy="1353552"/>
          </a:xfrm>
        </p:spPr>
        <p:txBody>
          <a:bodyPr/>
          <a:lstStyle/>
          <a:p>
            <a:r>
              <a:rPr lang="en-IN" dirty="0"/>
              <a:t>Research Design Based on Nature of Investigation</a:t>
            </a:r>
            <a:endParaRPr lang="en-US" dirty="0"/>
          </a:p>
        </p:txBody>
      </p:sp>
      <p:sp>
        <p:nvSpPr>
          <p:cNvPr id="3" name="Content Placeholder 2">
            <a:extLst>
              <a:ext uri="{FF2B5EF4-FFF2-40B4-BE49-F238E27FC236}">
                <a16:creationId xmlns:a16="http://schemas.microsoft.com/office/drawing/2014/main" id="{180FE5DB-C2EB-B9CA-22D6-640A20F9F801}"/>
              </a:ext>
            </a:extLst>
          </p:cNvPr>
          <p:cNvSpPr>
            <a:spLocks noGrp="1"/>
          </p:cNvSpPr>
          <p:nvPr>
            <p:ph idx="1"/>
          </p:nvPr>
        </p:nvSpPr>
        <p:spPr>
          <a:xfrm>
            <a:off x="952500" y="1303420"/>
            <a:ext cx="11055146" cy="4779211"/>
          </a:xfrm>
        </p:spPr>
        <p:txBody>
          <a:bodyPr>
            <a:noAutofit/>
          </a:bodyPr>
          <a:lstStyle/>
          <a:p>
            <a:pPr algn="just"/>
            <a:endParaRPr lang="en-IN" sz="2000" b="0" i="0" u="none" strike="noStrike" dirty="0">
              <a:solidFill>
                <a:srgbClr val="374151"/>
              </a:solidFill>
              <a:effectLst/>
              <a:latin typeface="Söhne"/>
            </a:endParaRPr>
          </a:p>
          <a:p>
            <a:pPr algn="just"/>
            <a:r>
              <a:rPr lang="en-IN" sz="2000" b="1" dirty="0"/>
              <a:t>Experimental study </a:t>
            </a:r>
            <a:r>
              <a:rPr lang="en-US" sz="2000" dirty="0"/>
              <a:t> involves the researcher</a:t>
            </a:r>
            <a:r>
              <a:rPr lang="en-IN" sz="2000" dirty="0"/>
              <a:t> </a:t>
            </a:r>
            <a:r>
              <a:rPr lang="en-US" sz="2000" dirty="0"/>
              <a:t>introducing the intervention that is assumed to be the ‘cause’ of change, and waiting until it has produced the change. </a:t>
            </a:r>
            <a:endParaRPr lang="en-IN" sz="2000" dirty="0"/>
          </a:p>
          <a:p>
            <a:pPr algn="just"/>
            <a:r>
              <a:rPr lang="en-IN" sz="2000" b="1" dirty="0"/>
              <a:t>Non- Experimental Study </a:t>
            </a:r>
            <a:r>
              <a:rPr lang="en-US" sz="2000" dirty="0"/>
              <a:t> consists of the researcher observing a phenomenon and attempting to establish what caused it. In this instance the researcher starts from the effect(s) or outcome(s) and attempts to determine causation</a:t>
            </a:r>
            <a:r>
              <a:rPr lang="en-IN" sz="2000" dirty="0"/>
              <a:t>.</a:t>
            </a:r>
          </a:p>
          <a:p>
            <a:pPr algn="just"/>
            <a:r>
              <a:rPr lang="en-US" sz="2000" dirty="0"/>
              <a:t>In the former case the independent variable can be </a:t>
            </a:r>
            <a:r>
              <a:rPr lang="en-IN" sz="2000" dirty="0"/>
              <a:t>i</a:t>
            </a:r>
            <a:r>
              <a:rPr lang="en-US" sz="2000" dirty="0" err="1"/>
              <a:t>ntroduced</a:t>
            </a:r>
            <a:r>
              <a:rPr lang="en-US" sz="2000" dirty="0"/>
              <a:t>, controlled or manipulated</a:t>
            </a:r>
            <a:r>
              <a:rPr lang="en-IN" sz="2000" dirty="0"/>
              <a:t>, whereas </a:t>
            </a:r>
            <a:r>
              <a:rPr lang="en-US" sz="2000" dirty="0"/>
              <a:t>in the latter this cannot happen as the assumed cause has already occurred. the researcher retrospectively links the cause to the outcome</a:t>
            </a:r>
            <a:r>
              <a:rPr lang="en-IN" sz="2000" dirty="0"/>
              <a:t>.</a:t>
            </a:r>
          </a:p>
          <a:p>
            <a:r>
              <a:rPr lang="en-IN" sz="2000" b="1" dirty="0"/>
              <a:t>Semi-Experimental Study </a:t>
            </a:r>
            <a:r>
              <a:rPr lang="en-IN" sz="2000" dirty="0"/>
              <a:t>has the properties of </a:t>
            </a:r>
            <a:r>
              <a:rPr lang="en-IN" sz="2000" b="1" dirty="0"/>
              <a:t>both </a:t>
            </a:r>
            <a:r>
              <a:rPr lang="en-IN" sz="2000" dirty="0"/>
              <a:t>experimental and non-experimental studies</a:t>
            </a:r>
          </a:p>
          <a:p>
            <a:pPr algn="just"/>
            <a:r>
              <a:rPr lang="en-IN" sz="2000" dirty="0"/>
              <a:t>Experimental study designs have been </a:t>
            </a:r>
            <a:r>
              <a:rPr lang="en-IN" sz="2000" b="1" dirty="0"/>
              <a:t>categorised </a:t>
            </a:r>
            <a:r>
              <a:rPr lang="en-IN" sz="2000" dirty="0"/>
              <a:t>as: the after-only experimental design; the before-and-after experimental design; the control group design; the double-control design; the comparative design;  the ‘matched control’ experimental design; the placebo design.</a:t>
            </a:r>
          </a:p>
          <a:p>
            <a:pPr algn="just"/>
            <a:endParaRPr lang="en-US" sz="2000" dirty="0"/>
          </a:p>
        </p:txBody>
      </p:sp>
    </p:spTree>
    <p:extLst>
      <p:ext uri="{BB962C8B-B14F-4D97-AF65-F5344CB8AC3E}">
        <p14:creationId xmlns:p14="http://schemas.microsoft.com/office/powerpoint/2010/main" val="199477362"/>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614CA-F925-4CAC-B580-C1AAEA7988E7}"/>
              </a:ext>
            </a:extLst>
          </p:cNvPr>
          <p:cNvSpPr>
            <a:spLocks noGrp="1"/>
          </p:cNvSpPr>
          <p:nvPr>
            <p:ph type="title"/>
          </p:nvPr>
        </p:nvSpPr>
        <p:spPr/>
        <p:txBody>
          <a:bodyPr/>
          <a:lstStyle/>
          <a:p>
            <a:r>
              <a:rPr lang="en-IN" dirty="0"/>
              <a:t>Study Design in Qualitative Research</a:t>
            </a:r>
            <a:endParaRPr lang="en-US" dirty="0"/>
          </a:p>
        </p:txBody>
      </p:sp>
      <p:sp>
        <p:nvSpPr>
          <p:cNvPr id="3" name="Content Placeholder 2">
            <a:extLst>
              <a:ext uri="{FF2B5EF4-FFF2-40B4-BE49-F238E27FC236}">
                <a16:creationId xmlns:a16="http://schemas.microsoft.com/office/drawing/2014/main" id="{F79C441D-0A81-9F57-4985-AAEC7AB03383}"/>
              </a:ext>
            </a:extLst>
          </p:cNvPr>
          <p:cNvSpPr>
            <a:spLocks noGrp="1"/>
          </p:cNvSpPr>
          <p:nvPr>
            <p:ph idx="1"/>
          </p:nvPr>
        </p:nvSpPr>
        <p:spPr>
          <a:xfrm>
            <a:off x="2205789" y="1905000"/>
            <a:ext cx="9641973" cy="3642895"/>
          </a:xfrm>
        </p:spPr>
        <p:txBody>
          <a:bodyPr>
            <a:normAutofit/>
          </a:bodyPr>
          <a:lstStyle/>
          <a:p>
            <a:r>
              <a:rPr lang="en-IN" sz="2000" b="1" dirty="0"/>
              <a:t>Case Study</a:t>
            </a:r>
          </a:p>
          <a:p>
            <a:r>
              <a:rPr lang="en-IN" sz="2000" b="1" dirty="0"/>
              <a:t>Oral History </a:t>
            </a:r>
            <a:r>
              <a:rPr lang="en-IN" sz="2000" dirty="0"/>
              <a:t>is a</a:t>
            </a:r>
            <a:r>
              <a:rPr lang="en-US" sz="2000" dirty="0"/>
              <a:t>method of data collection than a study design;</a:t>
            </a:r>
            <a:r>
              <a:rPr lang="en-IN" sz="2000" dirty="0"/>
              <a:t> </a:t>
            </a:r>
            <a:r>
              <a:rPr lang="en-US" sz="2000" dirty="0"/>
              <a:t>an approach to study perceptions, experiences and accounts of an event or gathering historical knowledge as viewed by individuals.</a:t>
            </a:r>
            <a:endParaRPr lang="en-IN" sz="2000" dirty="0"/>
          </a:p>
          <a:p>
            <a:r>
              <a:rPr lang="en-IN" sz="2000" b="1" dirty="0"/>
              <a:t>Focus Groups/Group Interviews </a:t>
            </a:r>
            <a:r>
              <a:rPr lang="en-US" sz="2000" dirty="0"/>
              <a:t>Both are facilitated group discussions in which a researcher raises issues or asks questions that stimulate discussion among members of the group</a:t>
            </a:r>
            <a:r>
              <a:rPr lang="en-IN" sz="2000" dirty="0"/>
              <a:t>. It is of low cost.</a:t>
            </a:r>
          </a:p>
          <a:p>
            <a:r>
              <a:rPr lang="en-IN" sz="2000" b="1" dirty="0"/>
              <a:t>Participant Observation</a:t>
            </a:r>
          </a:p>
        </p:txBody>
      </p:sp>
    </p:spTree>
    <p:extLst>
      <p:ext uri="{BB962C8B-B14F-4D97-AF65-F5344CB8AC3E}">
        <p14:creationId xmlns:p14="http://schemas.microsoft.com/office/powerpoint/2010/main" val="1034706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C9BD4-1886-B6E3-C121-23920B5E8D94}"/>
              </a:ext>
            </a:extLst>
          </p:cNvPr>
          <p:cNvSpPr>
            <a:spLocks noGrp="1"/>
          </p:cNvSpPr>
          <p:nvPr>
            <p:ph type="title"/>
          </p:nvPr>
        </p:nvSpPr>
        <p:spPr/>
        <p:txBody>
          <a:bodyPr/>
          <a:lstStyle/>
          <a:p>
            <a:r>
              <a:rPr lang="en-IN" dirty="0"/>
              <a:t>References</a:t>
            </a:r>
            <a:endParaRPr lang="en-US" dirty="0"/>
          </a:p>
        </p:txBody>
      </p:sp>
      <p:sp>
        <p:nvSpPr>
          <p:cNvPr id="3" name="Content Placeholder 2">
            <a:extLst>
              <a:ext uri="{FF2B5EF4-FFF2-40B4-BE49-F238E27FC236}">
                <a16:creationId xmlns:a16="http://schemas.microsoft.com/office/drawing/2014/main" id="{8FA3E7C5-0EB1-646D-FC1B-F1618DE786B8}"/>
              </a:ext>
            </a:extLst>
          </p:cNvPr>
          <p:cNvSpPr>
            <a:spLocks noGrp="1"/>
          </p:cNvSpPr>
          <p:nvPr>
            <p:ph idx="1"/>
          </p:nvPr>
        </p:nvSpPr>
        <p:spPr/>
        <p:txBody>
          <a:bodyPr/>
          <a:lstStyle/>
          <a:p>
            <a:pPr marL="0" indent="0">
              <a:buNone/>
            </a:pPr>
            <a:r>
              <a:rPr lang="en-IN" dirty="0" err="1"/>
              <a:t>Kothari,C.R</a:t>
            </a:r>
            <a:r>
              <a:rPr lang="en-IN" dirty="0"/>
              <a:t>.(2004).Research Methodology Methods and Techniques. New Delhi: New Age International Publishers</a:t>
            </a:r>
          </a:p>
          <a:p>
            <a:pPr marL="0" indent="0">
              <a:buNone/>
            </a:pPr>
            <a:r>
              <a:rPr lang="en-IN" dirty="0" err="1"/>
              <a:t>Kumar,R</a:t>
            </a:r>
            <a:r>
              <a:rPr lang="en-IN" dirty="0"/>
              <a:t>.(1999).Research Methodology A Step-by-Step guide for beginner.SAGE</a:t>
            </a:r>
            <a:endParaRPr lang="en-US" dirty="0"/>
          </a:p>
        </p:txBody>
      </p:sp>
    </p:spTree>
    <p:extLst>
      <p:ext uri="{BB962C8B-B14F-4D97-AF65-F5344CB8AC3E}">
        <p14:creationId xmlns:p14="http://schemas.microsoft.com/office/powerpoint/2010/main" val="1042998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517630-478F-47C5-7033-F069A312B88D}"/>
              </a:ext>
            </a:extLst>
          </p:cNvPr>
          <p:cNvSpPr>
            <a:spLocks noGrp="1"/>
          </p:cNvSpPr>
          <p:nvPr>
            <p:ph idx="1"/>
          </p:nvPr>
        </p:nvSpPr>
        <p:spPr>
          <a:xfrm>
            <a:off x="1837239" y="584868"/>
            <a:ext cx="8915400" cy="5848685"/>
          </a:xfrm>
        </p:spPr>
        <p:txBody>
          <a:bodyPr>
            <a:normAutofit/>
          </a:bodyPr>
          <a:lstStyle/>
          <a:p>
            <a:pPr marL="0" indent="0" algn="ctr">
              <a:buNone/>
            </a:pPr>
            <a:endParaRPr lang="en-IN" sz="4800" dirty="0"/>
          </a:p>
          <a:p>
            <a:pPr marL="0" indent="0" algn="ctr">
              <a:buNone/>
            </a:pPr>
            <a:endParaRPr lang="en-IN" sz="4800" dirty="0"/>
          </a:p>
          <a:p>
            <a:pPr marL="0" indent="0" algn="ctr">
              <a:buNone/>
            </a:pPr>
            <a:endParaRPr lang="en-IN" sz="4800" dirty="0"/>
          </a:p>
          <a:p>
            <a:pPr marL="0" indent="0" algn="ctr">
              <a:buNone/>
            </a:pPr>
            <a:r>
              <a:rPr lang="en-IN" sz="4800" dirty="0"/>
              <a:t>Thank You</a:t>
            </a:r>
            <a:endParaRPr lang="en-US" sz="4800" dirty="0"/>
          </a:p>
        </p:txBody>
      </p:sp>
    </p:spTree>
    <p:extLst>
      <p:ext uri="{BB962C8B-B14F-4D97-AF65-F5344CB8AC3E}">
        <p14:creationId xmlns:p14="http://schemas.microsoft.com/office/powerpoint/2010/main" val="398927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4D49F-5F55-8927-9C4B-72CAEFE786A8}"/>
              </a:ext>
            </a:extLst>
          </p:cNvPr>
          <p:cNvSpPr>
            <a:spLocks noGrp="1"/>
          </p:cNvSpPr>
          <p:nvPr>
            <p:ph type="title"/>
          </p:nvPr>
        </p:nvSpPr>
        <p:spPr/>
        <p:txBody>
          <a:bodyPr/>
          <a:lstStyle/>
          <a:p>
            <a:r>
              <a:rPr lang="en-IN" dirty="0"/>
              <a:t>Research Design</a:t>
            </a:r>
            <a:endParaRPr lang="en-US" dirty="0"/>
          </a:p>
        </p:txBody>
      </p:sp>
      <p:sp>
        <p:nvSpPr>
          <p:cNvPr id="3" name="Content Placeholder 2">
            <a:extLst>
              <a:ext uri="{FF2B5EF4-FFF2-40B4-BE49-F238E27FC236}">
                <a16:creationId xmlns:a16="http://schemas.microsoft.com/office/drawing/2014/main" id="{A58AAADA-27D9-B892-77F4-B23C451FFC8A}"/>
              </a:ext>
            </a:extLst>
          </p:cNvPr>
          <p:cNvSpPr>
            <a:spLocks noGrp="1"/>
          </p:cNvSpPr>
          <p:nvPr>
            <p:ph idx="1"/>
          </p:nvPr>
        </p:nvSpPr>
        <p:spPr>
          <a:xfrm>
            <a:off x="2055394" y="1853754"/>
            <a:ext cx="9742237" cy="4162035"/>
          </a:xfrm>
        </p:spPr>
        <p:txBody>
          <a:bodyPr>
            <a:normAutofit/>
          </a:bodyPr>
          <a:lstStyle/>
          <a:p>
            <a:r>
              <a:rPr lang="en-US" sz="2000" dirty="0"/>
              <a:t>A research design is the arrangement of conditions for collection and analysis of data</a:t>
            </a:r>
            <a:r>
              <a:rPr lang="en-IN" sz="2000" dirty="0"/>
              <a:t>,</a:t>
            </a:r>
          </a:p>
          <a:p>
            <a:r>
              <a:rPr lang="en-IN" sz="2000" dirty="0"/>
              <a:t>Res</a:t>
            </a:r>
            <a:r>
              <a:rPr lang="en-US" sz="2000" dirty="0" err="1"/>
              <a:t>earch</a:t>
            </a:r>
            <a:r>
              <a:rPr lang="en-US" sz="2000" dirty="0"/>
              <a:t> design is the conceptual structure within which research is conducted; it constitutes the blueprint for the collection, measurement and analysis of data.</a:t>
            </a:r>
            <a:r>
              <a:rPr lang="en-IN" sz="2000" dirty="0"/>
              <a:t>.</a:t>
            </a:r>
          </a:p>
          <a:p>
            <a:r>
              <a:rPr lang="en-IN" sz="2000" dirty="0"/>
              <a:t>Simply, Decisions regarding what, where, when, how much, by what means concerning an inquiry or a research study constitute a research design.</a:t>
            </a:r>
          </a:p>
          <a:p>
            <a:r>
              <a:rPr lang="en-IN" sz="2000" dirty="0"/>
              <a:t>Design for a home by an engineer before construction resembles research design.</a:t>
            </a:r>
          </a:p>
          <a:p>
            <a:endParaRPr lang="en-US" sz="2000" dirty="0"/>
          </a:p>
        </p:txBody>
      </p:sp>
    </p:spTree>
    <p:extLst>
      <p:ext uri="{BB962C8B-B14F-4D97-AF65-F5344CB8AC3E}">
        <p14:creationId xmlns:p14="http://schemas.microsoft.com/office/powerpoint/2010/main" val="31725327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3962-F383-D799-C2B0-2EE2D5627CBA}"/>
              </a:ext>
            </a:extLst>
          </p:cNvPr>
          <p:cNvSpPr>
            <a:spLocks noGrp="1"/>
          </p:cNvSpPr>
          <p:nvPr>
            <p:ph type="title"/>
          </p:nvPr>
        </p:nvSpPr>
        <p:spPr/>
        <p:txBody>
          <a:bodyPr/>
          <a:lstStyle/>
          <a:p>
            <a:r>
              <a:rPr lang="en-IN" dirty="0"/>
              <a:t>Splitting the research design</a:t>
            </a:r>
            <a:endParaRPr lang="en-US" dirty="0"/>
          </a:p>
        </p:txBody>
      </p:sp>
      <p:sp>
        <p:nvSpPr>
          <p:cNvPr id="3" name="Content Placeholder 2">
            <a:extLst>
              <a:ext uri="{FF2B5EF4-FFF2-40B4-BE49-F238E27FC236}">
                <a16:creationId xmlns:a16="http://schemas.microsoft.com/office/drawing/2014/main" id="{535C7F60-E640-19A7-29D3-51F4EA613127}"/>
              </a:ext>
            </a:extLst>
          </p:cNvPr>
          <p:cNvSpPr>
            <a:spLocks noGrp="1"/>
          </p:cNvSpPr>
          <p:nvPr>
            <p:ph idx="1"/>
          </p:nvPr>
        </p:nvSpPr>
        <p:spPr>
          <a:xfrm>
            <a:off x="1871579" y="2021974"/>
            <a:ext cx="9976184" cy="4394868"/>
          </a:xfrm>
        </p:spPr>
        <p:txBody>
          <a:bodyPr>
            <a:normAutofit/>
          </a:bodyPr>
          <a:lstStyle/>
          <a:p>
            <a:r>
              <a:rPr lang="en-IN" sz="2100" b="1" dirty="0"/>
              <a:t>Sampling Design</a:t>
            </a:r>
            <a:r>
              <a:rPr lang="en-IN" sz="2100" dirty="0"/>
              <a:t> </a:t>
            </a:r>
            <a:r>
              <a:rPr lang="en-US" sz="2100" dirty="0"/>
              <a:t>deals with the method of selecting items to be observed for the given study</a:t>
            </a:r>
            <a:r>
              <a:rPr lang="en-IN" sz="2100" dirty="0"/>
              <a:t>.</a:t>
            </a:r>
          </a:p>
          <a:p>
            <a:r>
              <a:rPr lang="en-US" sz="2100" dirty="0"/>
              <a:t> </a:t>
            </a:r>
            <a:r>
              <a:rPr lang="en-IN" sz="2100" b="1" dirty="0"/>
              <a:t>Observational Design </a:t>
            </a:r>
            <a:r>
              <a:rPr lang="en-US" sz="2100" dirty="0"/>
              <a:t>relates to the conditions under which the observations are to be made;</a:t>
            </a:r>
            <a:endParaRPr lang="en-IN" sz="2100" dirty="0"/>
          </a:p>
          <a:p>
            <a:r>
              <a:rPr lang="en-US" sz="2100" dirty="0"/>
              <a:t> </a:t>
            </a:r>
            <a:r>
              <a:rPr lang="en-IN" sz="2100" b="1" dirty="0"/>
              <a:t>Statistical Design </a:t>
            </a:r>
            <a:r>
              <a:rPr lang="en-US" sz="2100" dirty="0"/>
              <a:t>concerns with the question of how many items are to be observed and how the information and data gathered are to be analyzed; </a:t>
            </a:r>
            <a:endParaRPr lang="en-IN" sz="2100" dirty="0"/>
          </a:p>
          <a:p>
            <a:r>
              <a:rPr lang="en-IN" sz="2100" b="1" dirty="0"/>
              <a:t>Operational Design </a:t>
            </a:r>
            <a:r>
              <a:rPr lang="en-US" sz="2100" dirty="0"/>
              <a:t>deals with the techniques by which the procedures specified in the sampling, statistical and observational designs can be carried out.</a:t>
            </a:r>
          </a:p>
        </p:txBody>
      </p:sp>
    </p:spTree>
    <p:extLst>
      <p:ext uri="{BB962C8B-B14F-4D97-AF65-F5344CB8AC3E}">
        <p14:creationId xmlns:p14="http://schemas.microsoft.com/office/powerpoint/2010/main" val="22919384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DF10F-038E-F998-6AC4-AB153698BF16}"/>
              </a:ext>
            </a:extLst>
          </p:cNvPr>
          <p:cNvSpPr>
            <a:spLocks noGrp="1"/>
          </p:cNvSpPr>
          <p:nvPr>
            <p:ph type="title"/>
          </p:nvPr>
        </p:nvSpPr>
        <p:spPr>
          <a:xfrm>
            <a:off x="2356185" y="274053"/>
            <a:ext cx="9601868" cy="1564106"/>
          </a:xfrm>
        </p:spPr>
        <p:txBody>
          <a:bodyPr>
            <a:noAutofit/>
          </a:bodyPr>
          <a:lstStyle/>
          <a:p>
            <a:r>
              <a:rPr lang="en-IN" sz="4800" dirty="0"/>
              <a:t>Importance and features of Research Design</a:t>
            </a:r>
            <a:endParaRPr lang="en-US" sz="4800" dirty="0"/>
          </a:p>
        </p:txBody>
      </p:sp>
      <p:sp>
        <p:nvSpPr>
          <p:cNvPr id="3" name="Content Placeholder 2">
            <a:extLst>
              <a:ext uri="{FF2B5EF4-FFF2-40B4-BE49-F238E27FC236}">
                <a16:creationId xmlns:a16="http://schemas.microsoft.com/office/drawing/2014/main" id="{EE24F054-1DFF-B4A1-F9B2-85270E213D2F}"/>
              </a:ext>
            </a:extLst>
          </p:cNvPr>
          <p:cNvSpPr>
            <a:spLocks noGrp="1"/>
          </p:cNvSpPr>
          <p:nvPr>
            <p:ph idx="1"/>
          </p:nvPr>
        </p:nvSpPr>
        <p:spPr>
          <a:xfrm>
            <a:off x="2038683" y="2312738"/>
            <a:ext cx="9465928" cy="4545262"/>
          </a:xfrm>
        </p:spPr>
        <p:txBody>
          <a:bodyPr>
            <a:normAutofit/>
          </a:bodyPr>
          <a:lstStyle/>
          <a:p>
            <a:r>
              <a:rPr lang="en-IN" sz="2200" dirty="0"/>
              <a:t>Reduces inaccuracy.</a:t>
            </a:r>
          </a:p>
          <a:p>
            <a:r>
              <a:rPr lang="en-IN" sz="2200" dirty="0"/>
              <a:t>Maximisation of reliability and efficiency.</a:t>
            </a:r>
          </a:p>
          <a:p>
            <a:r>
              <a:rPr lang="en-IN" sz="2200" dirty="0"/>
              <a:t>Specifies</a:t>
            </a:r>
            <a:r>
              <a:rPr lang="en-US" sz="2200" dirty="0"/>
              <a:t> the sources and types of information relevant to the research problem.</a:t>
            </a:r>
            <a:endParaRPr lang="en-IN" sz="2200" dirty="0"/>
          </a:p>
          <a:p>
            <a:r>
              <a:rPr lang="en-IN" sz="2200" dirty="0"/>
              <a:t>Specifies</a:t>
            </a:r>
            <a:r>
              <a:rPr lang="en-US" sz="2200" dirty="0"/>
              <a:t> which approach will be used for gathering and analyzing the data.</a:t>
            </a:r>
            <a:endParaRPr lang="en-IN" sz="2200" dirty="0"/>
          </a:p>
          <a:p>
            <a:pPr algn="just"/>
            <a:r>
              <a:rPr lang="en-IN" sz="2200" dirty="0"/>
              <a:t>Inc</a:t>
            </a:r>
            <a:r>
              <a:rPr lang="en-US" sz="2200" dirty="0" err="1"/>
              <a:t>ludes</a:t>
            </a:r>
            <a:r>
              <a:rPr lang="en-US" sz="2200" dirty="0"/>
              <a:t> the time and cost budgets since most studies are done under these two constraints.</a:t>
            </a:r>
            <a:endParaRPr lang="en-IN" sz="2200" dirty="0"/>
          </a:p>
          <a:p>
            <a:r>
              <a:rPr lang="en-IN" sz="2200" dirty="0"/>
              <a:t>Eliminates bias and marginal errors.</a:t>
            </a:r>
            <a:endParaRPr lang="en-US" sz="2200" dirty="0"/>
          </a:p>
        </p:txBody>
      </p:sp>
    </p:spTree>
    <p:extLst>
      <p:ext uri="{BB962C8B-B14F-4D97-AF65-F5344CB8AC3E}">
        <p14:creationId xmlns:p14="http://schemas.microsoft.com/office/powerpoint/2010/main" val="561599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0CBD-43D2-41A9-0DC7-3F8F69C8B585}"/>
              </a:ext>
            </a:extLst>
          </p:cNvPr>
          <p:cNvSpPr>
            <a:spLocks noGrp="1"/>
          </p:cNvSpPr>
          <p:nvPr>
            <p:ph type="title"/>
          </p:nvPr>
        </p:nvSpPr>
        <p:spPr>
          <a:xfrm>
            <a:off x="2038685" y="0"/>
            <a:ext cx="10026314" cy="1119605"/>
          </a:xfrm>
        </p:spPr>
        <p:txBody>
          <a:bodyPr>
            <a:normAutofit fontScale="90000"/>
          </a:bodyPr>
          <a:lstStyle/>
          <a:p>
            <a:r>
              <a:rPr lang="en-IN" sz="4800" dirty="0"/>
              <a:t>Feature of a Good Research Design</a:t>
            </a:r>
            <a:endParaRPr lang="en-US" sz="4800" dirty="0"/>
          </a:p>
        </p:txBody>
      </p:sp>
      <p:sp>
        <p:nvSpPr>
          <p:cNvPr id="3" name="Content Placeholder 2">
            <a:extLst>
              <a:ext uri="{FF2B5EF4-FFF2-40B4-BE49-F238E27FC236}">
                <a16:creationId xmlns:a16="http://schemas.microsoft.com/office/drawing/2014/main" id="{804518DB-F5B0-E0C2-4924-A9DAD09947D9}"/>
              </a:ext>
            </a:extLst>
          </p:cNvPr>
          <p:cNvSpPr>
            <a:spLocks noGrp="1"/>
          </p:cNvSpPr>
          <p:nvPr>
            <p:ph idx="1"/>
          </p:nvPr>
        </p:nvSpPr>
        <p:spPr>
          <a:xfrm>
            <a:off x="1888288" y="1353553"/>
            <a:ext cx="10176711" cy="5287211"/>
          </a:xfrm>
        </p:spPr>
        <p:txBody>
          <a:bodyPr anchor="t">
            <a:noAutofit/>
          </a:bodyPr>
          <a:lstStyle/>
          <a:p>
            <a:pPr algn="just"/>
            <a:r>
              <a:rPr lang="en-US" sz="2100" dirty="0"/>
              <a:t>characterized by adjectives like </a:t>
            </a:r>
            <a:r>
              <a:rPr lang="en-US" sz="2100" b="1" dirty="0"/>
              <a:t>flexible</a:t>
            </a:r>
            <a:r>
              <a:rPr lang="en-US" sz="2100" dirty="0"/>
              <a:t>, appropriate, </a:t>
            </a:r>
            <a:r>
              <a:rPr lang="en-US" sz="2100" b="1" dirty="0"/>
              <a:t>efficient</a:t>
            </a:r>
            <a:r>
              <a:rPr lang="en-US" sz="2100" dirty="0"/>
              <a:t>, </a:t>
            </a:r>
            <a:r>
              <a:rPr lang="en-US" sz="2100" b="1" dirty="0"/>
              <a:t>economical</a:t>
            </a:r>
            <a:r>
              <a:rPr lang="en-US" sz="2100" dirty="0"/>
              <a:t> and so on.</a:t>
            </a:r>
            <a:endParaRPr lang="en-IN" sz="2100" dirty="0"/>
          </a:p>
          <a:p>
            <a:pPr algn="just"/>
            <a:r>
              <a:rPr lang="en-US" sz="2100" dirty="0"/>
              <a:t> the design which </a:t>
            </a:r>
            <a:r>
              <a:rPr lang="en-US" sz="2100" b="1" dirty="0"/>
              <a:t>minimizes</a:t>
            </a:r>
            <a:r>
              <a:rPr lang="en-US" sz="2100" dirty="0"/>
              <a:t> </a:t>
            </a:r>
            <a:r>
              <a:rPr lang="en-US" sz="2100" b="1" dirty="0"/>
              <a:t>bias</a:t>
            </a:r>
            <a:r>
              <a:rPr lang="en-US" sz="2100" dirty="0"/>
              <a:t> and </a:t>
            </a:r>
            <a:r>
              <a:rPr lang="en-US" sz="2100" b="1" dirty="0"/>
              <a:t>maximizes</a:t>
            </a:r>
            <a:r>
              <a:rPr lang="en-US" sz="2100" dirty="0"/>
              <a:t> the </a:t>
            </a:r>
            <a:r>
              <a:rPr lang="en-US" sz="2100" b="1" dirty="0"/>
              <a:t>reliability</a:t>
            </a:r>
            <a:r>
              <a:rPr lang="en-US" sz="2100" dirty="0"/>
              <a:t> of the data collected and analyzed is considered a good design. </a:t>
            </a:r>
            <a:endParaRPr lang="en-IN" sz="2100" dirty="0"/>
          </a:p>
          <a:p>
            <a:pPr algn="just"/>
            <a:r>
              <a:rPr lang="en-US" sz="2100" dirty="0"/>
              <a:t>The design which gives the </a:t>
            </a:r>
            <a:r>
              <a:rPr lang="en-US" sz="2100" b="1" dirty="0"/>
              <a:t>smallest</a:t>
            </a:r>
            <a:r>
              <a:rPr lang="en-US" sz="2100" dirty="0"/>
              <a:t> </a:t>
            </a:r>
            <a:r>
              <a:rPr lang="en-US" sz="2100" b="1" dirty="0"/>
              <a:t>experimental</a:t>
            </a:r>
            <a:r>
              <a:rPr lang="en-US" sz="2100" dirty="0"/>
              <a:t> </a:t>
            </a:r>
            <a:r>
              <a:rPr lang="en-US" sz="2100" b="1" dirty="0"/>
              <a:t>error</a:t>
            </a:r>
            <a:r>
              <a:rPr lang="en-US" sz="2100" dirty="0"/>
              <a:t> is supposed to be the best design in many investigations. </a:t>
            </a:r>
            <a:endParaRPr lang="en-IN" sz="2100" dirty="0"/>
          </a:p>
          <a:p>
            <a:pPr algn="just"/>
            <a:r>
              <a:rPr lang="en-US" sz="2100" dirty="0"/>
              <a:t>Similarly, a design which yields </a:t>
            </a:r>
            <a:r>
              <a:rPr lang="en-US" sz="2100" b="1" dirty="0"/>
              <a:t>maximal</a:t>
            </a:r>
            <a:r>
              <a:rPr lang="en-US" sz="2100" dirty="0"/>
              <a:t> </a:t>
            </a:r>
            <a:r>
              <a:rPr lang="en-US" sz="2100" b="1" dirty="0"/>
              <a:t>information</a:t>
            </a:r>
            <a:r>
              <a:rPr lang="en-US" sz="2100" dirty="0"/>
              <a:t> and provides an </a:t>
            </a:r>
            <a:r>
              <a:rPr lang="en-US" sz="2100" b="1" dirty="0"/>
              <a:t>opportunity for considering many different aspects of a problem is </a:t>
            </a:r>
            <a:r>
              <a:rPr lang="en-US" sz="2100" dirty="0"/>
              <a:t>considered most appropriate </a:t>
            </a:r>
            <a:r>
              <a:rPr lang="en-IN" sz="2100" dirty="0"/>
              <a:t>design</a:t>
            </a:r>
            <a:r>
              <a:rPr lang="en-US" sz="2100" dirty="0"/>
              <a:t>.</a:t>
            </a:r>
            <a:endParaRPr lang="en-IN" sz="2100" dirty="0"/>
          </a:p>
          <a:p>
            <a:pPr algn="just"/>
            <a:r>
              <a:rPr lang="en-US" sz="2100" dirty="0"/>
              <a:t>A research design appropriate for a particular research problem involves:(i) the means of obtaining information;(ii) the availability and skills of the researcher and his staff, if any;(iii) the objective of the problem to be studied;(iv) the nature of the problem to be studied; and(v) the availability of time and money for the research work.</a:t>
            </a:r>
          </a:p>
        </p:txBody>
      </p:sp>
    </p:spTree>
    <p:extLst>
      <p:ext uri="{BB962C8B-B14F-4D97-AF65-F5344CB8AC3E}">
        <p14:creationId xmlns:p14="http://schemas.microsoft.com/office/powerpoint/2010/main" val="223313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AC5D6-E788-D1B7-7E70-10F7D02B19D9}"/>
              </a:ext>
            </a:extLst>
          </p:cNvPr>
          <p:cNvSpPr>
            <a:spLocks noGrp="1"/>
          </p:cNvSpPr>
          <p:nvPr>
            <p:ph type="title"/>
          </p:nvPr>
        </p:nvSpPr>
        <p:spPr/>
        <p:txBody>
          <a:bodyPr/>
          <a:lstStyle/>
          <a:p>
            <a:r>
              <a:rPr lang="en-IN" dirty="0"/>
              <a:t> Types of Research design</a:t>
            </a:r>
            <a:endParaRPr lang="en-US" dirty="0"/>
          </a:p>
        </p:txBody>
      </p:sp>
      <p:sp>
        <p:nvSpPr>
          <p:cNvPr id="6" name="Content Placeholder 5">
            <a:extLst>
              <a:ext uri="{FF2B5EF4-FFF2-40B4-BE49-F238E27FC236}">
                <a16:creationId xmlns:a16="http://schemas.microsoft.com/office/drawing/2014/main" id="{93FEB6D2-54A1-5E29-E594-84B22455B69D}"/>
              </a:ext>
            </a:extLst>
          </p:cNvPr>
          <p:cNvSpPr>
            <a:spLocks noGrp="1"/>
          </p:cNvSpPr>
          <p:nvPr>
            <p:ph idx="1"/>
          </p:nvPr>
        </p:nvSpPr>
        <p:spPr>
          <a:xfrm>
            <a:off x="2055395" y="2133600"/>
            <a:ext cx="9775658" cy="3777622"/>
          </a:xfrm>
        </p:spPr>
        <p:txBody>
          <a:bodyPr>
            <a:normAutofit/>
          </a:bodyPr>
          <a:lstStyle/>
          <a:p>
            <a:r>
              <a:rPr lang="en-US" sz="2100" dirty="0"/>
              <a:t>. Research design in case of </a:t>
            </a:r>
            <a:r>
              <a:rPr lang="en-US" sz="2100" b="1" dirty="0"/>
              <a:t>exploratory</a:t>
            </a:r>
            <a:r>
              <a:rPr lang="en-US" sz="2100" dirty="0"/>
              <a:t> </a:t>
            </a:r>
            <a:r>
              <a:rPr lang="en-US" sz="2100" b="1" dirty="0"/>
              <a:t>research</a:t>
            </a:r>
            <a:r>
              <a:rPr lang="en-US" sz="2100" dirty="0"/>
              <a:t> </a:t>
            </a:r>
            <a:r>
              <a:rPr lang="en-US" sz="2100" b="1" dirty="0"/>
              <a:t>studies</a:t>
            </a:r>
            <a:r>
              <a:rPr lang="en-IN" sz="2100" dirty="0"/>
              <a:t>,</a:t>
            </a:r>
          </a:p>
          <a:p>
            <a:endParaRPr lang="en-IN" sz="2100" dirty="0"/>
          </a:p>
          <a:p>
            <a:r>
              <a:rPr lang="en-US" sz="2100" dirty="0"/>
              <a:t>Research design in case of </a:t>
            </a:r>
            <a:r>
              <a:rPr lang="en-US" sz="2100" b="1" dirty="0"/>
              <a:t>descriptive</a:t>
            </a:r>
            <a:r>
              <a:rPr lang="en-US" sz="2100" dirty="0"/>
              <a:t> and </a:t>
            </a:r>
            <a:r>
              <a:rPr lang="en-US" sz="2100" b="1" dirty="0"/>
              <a:t>diagnostic</a:t>
            </a:r>
            <a:r>
              <a:rPr lang="en-US" sz="2100" dirty="0"/>
              <a:t> </a:t>
            </a:r>
            <a:r>
              <a:rPr lang="en-US" sz="2100" b="1" dirty="0"/>
              <a:t>research</a:t>
            </a:r>
            <a:r>
              <a:rPr lang="en-US" sz="2100" dirty="0"/>
              <a:t> studies</a:t>
            </a:r>
            <a:r>
              <a:rPr lang="en-IN" sz="2100" dirty="0"/>
              <a:t>,</a:t>
            </a:r>
          </a:p>
          <a:p>
            <a:endParaRPr lang="en-IN" sz="2100" dirty="0"/>
          </a:p>
          <a:p>
            <a:r>
              <a:rPr lang="en-US" sz="2100" dirty="0"/>
              <a:t>Research design in case of </a:t>
            </a:r>
            <a:r>
              <a:rPr lang="en-US" sz="2100" b="1" dirty="0"/>
              <a:t>hypothesis-testing</a:t>
            </a:r>
            <a:r>
              <a:rPr lang="en-US" sz="2100" dirty="0"/>
              <a:t> </a:t>
            </a:r>
            <a:r>
              <a:rPr lang="en-US" sz="2100" b="1" dirty="0"/>
              <a:t>research</a:t>
            </a:r>
            <a:r>
              <a:rPr lang="en-US" sz="2100" dirty="0"/>
              <a:t> studies</a:t>
            </a:r>
          </a:p>
        </p:txBody>
      </p:sp>
    </p:spTree>
    <p:extLst>
      <p:ext uri="{BB962C8B-B14F-4D97-AF65-F5344CB8AC3E}">
        <p14:creationId xmlns:p14="http://schemas.microsoft.com/office/powerpoint/2010/main" val="17412834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F3CC-8854-9181-222C-540E62CAB627}"/>
              </a:ext>
            </a:extLst>
          </p:cNvPr>
          <p:cNvSpPr>
            <a:spLocks noGrp="1"/>
          </p:cNvSpPr>
          <p:nvPr>
            <p:ph type="title"/>
          </p:nvPr>
        </p:nvSpPr>
        <p:spPr/>
        <p:txBody>
          <a:bodyPr/>
          <a:lstStyle/>
          <a:p>
            <a:r>
              <a:rPr lang="en-IN" dirty="0"/>
              <a:t>Exploratory research studies</a:t>
            </a:r>
            <a:endParaRPr lang="en-US" dirty="0"/>
          </a:p>
        </p:txBody>
      </p:sp>
      <p:sp>
        <p:nvSpPr>
          <p:cNvPr id="3" name="Content Placeholder 2">
            <a:extLst>
              <a:ext uri="{FF2B5EF4-FFF2-40B4-BE49-F238E27FC236}">
                <a16:creationId xmlns:a16="http://schemas.microsoft.com/office/drawing/2014/main" id="{6046DC28-242E-7D6B-4CF6-83CE892F206A}"/>
              </a:ext>
            </a:extLst>
          </p:cNvPr>
          <p:cNvSpPr>
            <a:spLocks noGrp="1"/>
          </p:cNvSpPr>
          <p:nvPr>
            <p:ph idx="1"/>
          </p:nvPr>
        </p:nvSpPr>
        <p:spPr>
          <a:xfrm>
            <a:off x="1971843" y="2122237"/>
            <a:ext cx="9875920" cy="4561973"/>
          </a:xfrm>
        </p:spPr>
        <p:txBody>
          <a:bodyPr>
            <a:normAutofit/>
          </a:bodyPr>
          <a:lstStyle/>
          <a:p>
            <a:r>
              <a:rPr lang="en-US" sz="2100" dirty="0"/>
              <a:t>main purpose of such studies is that of formulating a problem for more precise investigation or of developing the working hypotheses from an </a:t>
            </a:r>
            <a:r>
              <a:rPr lang="en-IN" sz="2100" dirty="0"/>
              <a:t> </a:t>
            </a:r>
            <a:r>
              <a:rPr lang="en-US" sz="2100" dirty="0"/>
              <a:t>operational</a:t>
            </a:r>
            <a:r>
              <a:rPr lang="en-IN" sz="2100" dirty="0"/>
              <a:t> point of view.</a:t>
            </a:r>
          </a:p>
          <a:p>
            <a:r>
              <a:rPr lang="en-US" sz="2100" dirty="0"/>
              <a:t>emphasis in such studies is on the discovery of ideas and insight</a:t>
            </a:r>
            <a:r>
              <a:rPr lang="en-IN" sz="2100" dirty="0"/>
              <a:t>.</a:t>
            </a:r>
          </a:p>
          <a:p>
            <a:r>
              <a:rPr lang="en-IN" sz="2100" dirty="0"/>
              <a:t>must be flexible enough to provide opportunity for considering different aspects of a problem under study.</a:t>
            </a:r>
          </a:p>
        </p:txBody>
      </p:sp>
    </p:spTree>
    <p:extLst>
      <p:ext uri="{BB962C8B-B14F-4D97-AF65-F5344CB8AC3E}">
        <p14:creationId xmlns:p14="http://schemas.microsoft.com/office/powerpoint/2010/main" val="2440375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BA2FC0-95A4-FE2A-E7F2-460313CBB8C5}"/>
              </a:ext>
            </a:extLst>
          </p:cNvPr>
          <p:cNvSpPr>
            <a:spLocks noGrp="1"/>
          </p:cNvSpPr>
          <p:nvPr>
            <p:ph idx="1"/>
          </p:nvPr>
        </p:nvSpPr>
        <p:spPr>
          <a:xfrm>
            <a:off x="1938421" y="2133600"/>
            <a:ext cx="9926053" cy="4350084"/>
          </a:xfrm>
        </p:spPr>
        <p:txBody>
          <a:bodyPr>
            <a:normAutofit/>
          </a:bodyPr>
          <a:lstStyle/>
          <a:p>
            <a:r>
              <a:rPr lang="en-IN" dirty="0"/>
              <a:t> </a:t>
            </a:r>
            <a:r>
              <a:rPr lang="en-IN" sz="2000" b="1" dirty="0"/>
              <a:t>Survey Concerning Literature: </a:t>
            </a:r>
            <a:r>
              <a:rPr lang="en-IN" dirty="0"/>
              <a:t>researcher should review and build upon the work already done by others, but in cases where hypotheses have not yet been formulated, his task is to review the available material for deriving the relevant hypotheses from it.</a:t>
            </a:r>
          </a:p>
          <a:p>
            <a:r>
              <a:rPr lang="en-IN" dirty="0"/>
              <a:t> </a:t>
            </a:r>
            <a:r>
              <a:rPr lang="en-IN" sz="2000" b="1" dirty="0"/>
              <a:t>Experience Survey</a:t>
            </a:r>
            <a:r>
              <a:rPr lang="en-IN" dirty="0"/>
              <a:t> means the survey of people who have had practical experience with the problem to be studied.  object is to obtain insight into the relationships between variables and new ideas relating to the research problem, may be through interview.               </a:t>
            </a:r>
          </a:p>
          <a:p>
            <a:r>
              <a:rPr lang="en-IN" dirty="0">
                <a:latin typeface="+mj-lt"/>
              </a:rPr>
              <a:t> the analysis of </a:t>
            </a:r>
            <a:r>
              <a:rPr lang="en-IN" sz="2000" b="1" dirty="0">
                <a:latin typeface="+mj-lt"/>
              </a:rPr>
              <a:t>‘Insight-Stimulating’</a:t>
            </a:r>
            <a:r>
              <a:rPr lang="en-IN" dirty="0">
                <a:latin typeface="+mj-lt"/>
              </a:rPr>
              <a:t> </a:t>
            </a:r>
            <a:r>
              <a:rPr lang="en-IN" sz="2000" b="1" dirty="0">
                <a:latin typeface="+mj-lt"/>
              </a:rPr>
              <a:t>Examples</a:t>
            </a:r>
            <a:r>
              <a:rPr lang="en-IN" i="0" u="none" strike="noStrike" dirty="0">
                <a:solidFill>
                  <a:srgbClr val="374151"/>
                </a:solidFill>
                <a:effectLst/>
                <a:latin typeface="+mj-lt"/>
              </a:rPr>
              <a:t>, especially in unfamiliar areas, involves intensive study of selected instances to derive hypotheses. Examples like reactions of strangers, marginal individuals, those in transition, or from different social strata are often valuable, </a:t>
            </a:r>
            <a:r>
              <a:rPr lang="en-IN" i="0" u="none" strike="noStrike" dirty="0" err="1">
                <a:solidFill>
                  <a:srgbClr val="374151"/>
                </a:solidFill>
                <a:effectLst/>
                <a:latin typeface="+mj-lt"/>
              </a:rPr>
              <a:t>emphasizing</a:t>
            </a:r>
            <a:r>
              <a:rPr lang="en-IN" i="0" u="none" strike="noStrike" dirty="0">
                <a:solidFill>
                  <a:srgbClr val="374151"/>
                </a:solidFill>
                <a:effectLst/>
                <a:latin typeface="+mj-lt"/>
              </a:rPr>
              <a:t> the significance of sharp contrasts or striking features in this hypothesis formulation method.</a:t>
            </a:r>
            <a:endParaRPr lang="en-IN" dirty="0">
              <a:latin typeface="+mj-lt"/>
            </a:endParaRPr>
          </a:p>
          <a:p>
            <a:endParaRPr lang="en-US" dirty="0"/>
          </a:p>
        </p:txBody>
      </p:sp>
      <p:sp>
        <p:nvSpPr>
          <p:cNvPr id="6" name="Title 1">
            <a:extLst>
              <a:ext uri="{FF2B5EF4-FFF2-40B4-BE49-F238E27FC236}">
                <a16:creationId xmlns:a16="http://schemas.microsoft.com/office/drawing/2014/main" id="{97871AC6-76C6-0622-219E-953CC6D1838D}"/>
              </a:ext>
            </a:extLst>
          </p:cNvPr>
          <p:cNvSpPr>
            <a:spLocks noGrp="1"/>
          </p:cNvSpPr>
          <p:nvPr>
            <p:ph type="title"/>
          </p:nvPr>
        </p:nvSpPr>
        <p:spPr>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dirty="0"/>
              <a:t>Method for Exploratory research studies</a:t>
            </a:r>
            <a:endParaRPr lang="en-US" dirty="0"/>
          </a:p>
        </p:txBody>
      </p:sp>
    </p:spTree>
    <p:extLst>
      <p:ext uri="{BB962C8B-B14F-4D97-AF65-F5344CB8AC3E}">
        <p14:creationId xmlns:p14="http://schemas.microsoft.com/office/powerpoint/2010/main" val="332719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35A85-5F29-1FDF-C67C-9D4ED3D8EA0B}"/>
              </a:ext>
            </a:extLst>
          </p:cNvPr>
          <p:cNvSpPr>
            <a:spLocks noGrp="1"/>
          </p:cNvSpPr>
          <p:nvPr>
            <p:ph type="title"/>
          </p:nvPr>
        </p:nvSpPr>
        <p:spPr/>
        <p:txBody>
          <a:bodyPr/>
          <a:lstStyle/>
          <a:p>
            <a:r>
              <a:rPr lang="en-US" dirty="0"/>
              <a:t>Research design in case of descriptive and diagnostic research studies:</a:t>
            </a:r>
          </a:p>
        </p:txBody>
      </p:sp>
      <p:sp>
        <p:nvSpPr>
          <p:cNvPr id="3" name="Content Placeholder 2">
            <a:extLst>
              <a:ext uri="{FF2B5EF4-FFF2-40B4-BE49-F238E27FC236}">
                <a16:creationId xmlns:a16="http://schemas.microsoft.com/office/drawing/2014/main" id="{2329F77B-1370-44E9-941A-5D959FC46976}"/>
              </a:ext>
            </a:extLst>
          </p:cNvPr>
          <p:cNvSpPr>
            <a:spLocks noGrp="1"/>
          </p:cNvSpPr>
          <p:nvPr>
            <p:ph idx="1"/>
          </p:nvPr>
        </p:nvSpPr>
        <p:spPr>
          <a:xfrm>
            <a:off x="1888289" y="2133599"/>
            <a:ext cx="9976185" cy="4450347"/>
          </a:xfrm>
        </p:spPr>
        <p:txBody>
          <a:bodyPr>
            <a:noAutofit/>
          </a:bodyPr>
          <a:lstStyle/>
          <a:p>
            <a:r>
              <a:rPr lang="en-US" sz="2000" dirty="0"/>
              <a:t>concerned with describing the </a:t>
            </a:r>
            <a:r>
              <a:rPr lang="en-US" sz="2000" b="1" dirty="0"/>
              <a:t>characteristics of a particular individual, or of a group</a:t>
            </a:r>
            <a:r>
              <a:rPr lang="en-IN" sz="2000" b="1" dirty="0"/>
              <a:t>.</a:t>
            </a:r>
          </a:p>
          <a:p>
            <a:r>
              <a:rPr lang="en-US" sz="2000" dirty="0"/>
              <a:t> diagnostic research studies determine the</a:t>
            </a:r>
            <a:r>
              <a:rPr lang="en-US" sz="2000" b="1" dirty="0"/>
              <a:t> frequency with which something occurs </a:t>
            </a:r>
            <a:r>
              <a:rPr lang="en-US" sz="2000" dirty="0"/>
              <a:t>or its association with something else.</a:t>
            </a:r>
            <a:endParaRPr lang="en-IN" sz="2000" dirty="0"/>
          </a:p>
          <a:p>
            <a:r>
              <a:rPr lang="en-US" sz="2000" dirty="0"/>
              <a:t>the researcher must be able to define clearly, what he wants to measure and must find adequate methods for measuring it along with a clear cut definition of ‘population’ he wants to study.</a:t>
            </a:r>
            <a:endParaRPr lang="en-IN" sz="2000" dirty="0"/>
          </a:p>
          <a:p>
            <a:r>
              <a:rPr lang="en-US" sz="2000" dirty="0"/>
              <a:t> Since the aim is to obtain complete and accurate information in the said studies, the procedure to be used must be carefully planned.</a:t>
            </a:r>
            <a:r>
              <a:rPr lang="en-IN" sz="2000" dirty="0"/>
              <a:t> </a:t>
            </a:r>
            <a:r>
              <a:rPr lang="en-US" sz="2000" dirty="0"/>
              <a:t>The design in such studies must be </a:t>
            </a:r>
            <a:r>
              <a:rPr lang="en-US" sz="2000" b="1" dirty="0"/>
              <a:t>rigid</a:t>
            </a:r>
            <a:r>
              <a:rPr lang="en-US" sz="2000" dirty="0"/>
              <a:t> and </a:t>
            </a:r>
            <a:r>
              <a:rPr lang="en-US" sz="2000" b="1" dirty="0"/>
              <a:t>not</a:t>
            </a:r>
            <a:r>
              <a:rPr lang="en-US" sz="2000" dirty="0"/>
              <a:t> </a:t>
            </a:r>
            <a:r>
              <a:rPr lang="en-US" sz="2000" b="1" dirty="0"/>
              <a:t>flexible</a:t>
            </a:r>
            <a:r>
              <a:rPr lang="en-IN" sz="2000" dirty="0"/>
              <a:t>.</a:t>
            </a:r>
          </a:p>
          <a:p>
            <a:r>
              <a:rPr lang="en-IN" sz="2000" b="1" dirty="0"/>
              <a:t>methods</a:t>
            </a:r>
            <a:r>
              <a:rPr lang="en-IN" sz="2000" dirty="0"/>
              <a:t> like observation, questionnaires, interviewing, examination of records, etc are used.</a:t>
            </a:r>
          </a:p>
          <a:p>
            <a:endParaRPr lang="en-US" sz="2000" dirty="0"/>
          </a:p>
        </p:txBody>
      </p:sp>
    </p:spTree>
    <p:extLst>
      <p:ext uri="{BB962C8B-B14F-4D97-AF65-F5344CB8AC3E}">
        <p14:creationId xmlns:p14="http://schemas.microsoft.com/office/powerpoint/2010/main" val="883753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18</Slides>
  <Notes>0</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Wisp</vt:lpstr>
      <vt:lpstr>Research design</vt:lpstr>
      <vt:lpstr>Research Design</vt:lpstr>
      <vt:lpstr>Splitting the research design</vt:lpstr>
      <vt:lpstr>Importance and features of Research Design</vt:lpstr>
      <vt:lpstr>Feature of a Good Research Design</vt:lpstr>
      <vt:lpstr> Types of Research design</vt:lpstr>
      <vt:lpstr>Exploratory research studies</vt:lpstr>
      <vt:lpstr>Method for Exploratory research studies</vt:lpstr>
      <vt:lpstr>Research design in case of descriptive and diagnostic research studies:</vt:lpstr>
      <vt:lpstr>The Differences Between Exploratory and Descriptive Research Design</vt:lpstr>
      <vt:lpstr>Research Design in Case of Hypothesis-testing Research Studies</vt:lpstr>
      <vt:lpstr>Research Design in Quantitative approach</vt:lpstr>
      <vt:lpstr>Research Design based on Number of contact</vt:lpstr>
      <vt:lpstr>Research Design Based on Reference Period</vt:lpstr>
      <vt:lpstr>Research Design Based on Nature of Investigation</vt:lpstr>
      <vt:lpstr>Study Design in Qualitative Research</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design</dc:title>
  <dc:creator>saurav boruah</dc:creator>
  <cp:lastModifiedBy>saurav boruah</cp:lastModifiedBy>
  <cp:revision>3</cp:revision>
  <dcterms:created xsi:type="dcterms:W3CDTF">2024-01-31T15:43:54Z</dcterms:created>
  <dcterms:modified xsi:type="dcterms:W3CDTF">2024-02-01T06:24:55Z</dcterms:modified>
</cp:coreProperties>
</file>