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x="18288000" cy="10287000"/>
  <p:notesSz cx="6858000" cy="9144000"/>
  <p:embeddedFontLst>
    <p:embeddedFont>
      <p:font typeface="Marykate" charset="1" panose="00000000000000000000"/>
      <p:regular r:id="rId14"/>
    </p:embeddedFont>
    <p:embeddedFont>
      <p:font typeface="Garet" charset="1" panose="00000000000000000000"/>
      <p:regular r:id="rId15"/>
    </p:embeddedFont>
    <p:embeddedFont>
      <p:font typeface="Canva Sans" charset="1" panose="020B0503030501040103"/>
      <p:regular r:id="rId16"/>
    </p:embeddedFont>
    <p:embeddedFont>
      <p:font typeface="Sniglet" charset="1" panose="04070505030100020000"/>
      <p:regular r:id="rId17"/>
    </p:embeddedFont>
    <p:embeddedFont>
      <p:font typeface="Bobby Jones" charset="1" panose="00000000000000000000"/>
      <p:regular r:id="rId18"/>
    </p:embeddedFont>
    <p:embeddedFont>
      <p:font typeface="Canva Sans Bold" charset="1" panose="020B0803030501040103"/>
      <p:regular r:id="rId19"/>
    </p:embeddedFont>
    <p:embeddedFont>
      <p:font typeface="Times New Roman" charset="1" panose="02030502070405020303"/>
      <p:regular r:id="rId2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fonts/font14.fntdata" Type="http://schemas.openxmlformats.org/officeDocument/2006/relationships/font"/><Relationship Id="rId15" Target="fonts/font15.fntdata" Type="http://schemas.openxmlformats.org/officeDocument/2006/relationships/font"/><Relationship Id="rId16" Target="fonts/font16.fntdata" Type="http://schemas.openxmlformats.org/officeDocument/2006/relationships/font"/><Relationship Id="rId17" Target="fonts/font17.fntdata" Type="http://schemas.openxmlformats.org/officeDocument/2006/relationships/font"/><Relationship Id="rId18" Target="fonts/font18.fntdata" Type="http://schemas.openxmlformats.org/officeDocument/2006/relationships/font"/><Relationship Id="rId19" Target="fonts/font19.fntdata" Type="http://schemas.openxmlformats.org/officeDocument/2006/relationships/font"/><Relationship Id="rId2" Target="presProps.xml" Type="http://schemas.openxmlformats.org/officeDocument/2006/relationships/presProps"/><Relationship Id="rId20" Target="fonts/font20.fntdata" Type="http://schemas.openxmlformats.org/officeDocument/2006/relationships/font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sv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1.png" Type="http://schemas.openxmlformats.org/officeDocument/2006/relationships/image"/><Relationship Id="rId3" Target="../media/image12.svg" Type="http://schemas.openxmlformats.org/officeDocument/2006/relationships/image"/><Relationship Id="rId4" Target="../media/image13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4.png" Type="http://schemas.openxmlformats.org/officeDocument/2006/relationships/image"/><Relationship Id="rId3" Target="../media/image15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16.jpe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7.png" Type="http://schemas.openxmlformats.org/officeDocument/2006/relationships/image"/><Relationship Id="rId3" Target="../media/image18.sv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19.pn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0.pn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7.png" Type="http://schemas.openxmlformats.org/officeDocument/2006/relationships/image"/><Relationship Id="rId3" Target="../media/image18.sv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7.png" Type="http://schemas.openxmlformats.org/officeDocument/2006/relationships/image"/><Relationship Id="rId3" Target="../media/image18.svg" Type="http://schemas.openxmlformats.org/officeDocument/2006/relationships/image"/><Relationship Id="rId4" Target="../media/image21.png" Type="http://schemas.openxmlformats.org/officeDocument/2006/relationships/image"/><Relationship Id="rId5" Target="../media/image22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A7CCE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0" y="5143500"/>
            <a:ext cx="20637320" cy="5125032"/>
            <a:chOff x="0" y="0"/>
            <a:chExt cx="27516427" cy="6833376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9184149" cy="6833376"/>
            </a:xfrm>
            <a:custGeom>
              <a:avLst/>
              <a:gdLst/>
              <a:ahLst/>
              <a:cxnLst/>
              <a:rect r="r" b="b" t="t" l="l"/>
              <a:pathLst>
                <a:path h="6833376" w="9184149">
                  <a:moveTo>
                    <a:pt x="0" y="0"/>
                  </a:moveTo>
                  <a:lnTo>
                    <a:pt x="9184149" y="0"/>
                  </a:lnTo>
                  <a:lnTo>
                    <a:pt x="9184149" y="6833376"/>
                  </a:lnTo>
                  <a:lnTo>
                    <a:pt x="0" y="683337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" id="4"/>
            <p:cNvSpPr/>
            <p:nvPr/>
          </p:nvSpPr>
          <p:spPr>
            <a:xfrm flipH="false" flipV="false" rot="0">
              <a:off x="9168331" y="0"/>
              <a:ext cx="9184149" cy="6833376"/>
            </a:xfrm>
            <a:custGeom>
              <a:avLst/>
              <a:gdLst/>
              <a:ahLst/>
              <a:cxnLst/>
              <a:rect r="r" b="b" t="t" l="l"/>
              <a:pathLst>
                <a:path h="6833376" w="9184149">
                  <a:moveTo>
                    <a:pt x="0" y="0"/>
                  </a:moveTo>
                  <a:lnTo>
                    <a:pt x="9184150" y="0"/>
                  </a:lnTo>
                  <a:lnTo>
                    <a:pt x="9184150" y="6833376"/>
                  </a:lnTo>
                  <a:lnTo>
                    <a:pt x="0" y="683337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5" id="5"/>
            <p:cNvSpPr/>
            <p:nvPr/>
          </p:nvSpPr>
          <p:spPr>
            <a:xfrm flipH="false" flipV="false" rot="0">
              <a:off x="18332278" y="0"/>
              <a:ext cx="9184149" cy="6833376"/>
            </a:xfrm>
            <a:custGeom>
              <a:avLst/>
              <a:gdLst/>
              <a:ahLst/>
              <a:cxnLst/>
              <a:rect r="r" b="b" t="t" l="l"/>
              <a:pathLst>
                <a:path h="6833376" w="9184149">
                  <a:moveTo>
                    <a:pt x="0" y="0"/>
                  </a:moveTo>
                  <a:lnTo>
                    <a:pt x="9184149" y="0"/>
                  </a:lnTo>
                  <a:lnTo>
                    <a:pt x="9184149" y="6833376"/>
                  </a:lnTo>
                  <a:lnTo>
                    <a:pt x="0" y="683337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</p:grpSp>
      <p:grpSp>
        <p:nvGrpSpPr>
          <p:cNvPr name="Group 6" id="6"/>
          <p:cNvGrpSpPr/>
          <p:nvPr/>
        </p:nvGrpSpPr>
        <p:grpSpPr>
          <a:xfrm rot="0">
            <a:off x="2562349" y="1532134"/>
            <a:ext cx="13163301" cy="7222731"/>
            <a:chOff x="0" y="0"/>
            <a:chExt cx="17551068" cy="9630309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8783098" cy="6534977"/>
            </a:xfrm>
            <a:custGeom>
              <a:avLst/>
              <a:gdLst/>
              <a:ahLst/>
              <a:cxnLst/>
              <a:rect r="r" b="b" t="t" l="l"/>
              <a:pathLst>
                <a:path h="6534977" w="8783098">
                  <a:moveTo>
                    <a:pt x="0" y="0"/>
                  </a:moveTo>
                  <a:lnTo>
                    <a:pt x="8783098" y="0"/>
                  </a:lnTo>
                  <a:lnTo>
                    <a:pt x="8783098" y="6534977"/>
                  </a:lnTo>
                  <a:lnTo>
                    <a:pt x="0" y="653497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8" id="8"/>
            <p:cNvSpPr/>
            <p:nvPr/>
          </p:nvSpPr>
          <p:spPr>
            <a:xfrm flipH="false" flipV="false" rot="0">
              <a:off x="8767970" y="0"/>
              <a:ext cx="8783098" cy="6534977"/>
            </a:xfrm>
            <a:custGeom>
              <a:avLst/>
              <a:gdLst/>
              <a:ahLst/>
              <a:cxnLst/>
              <a:rect r="r" b="b" t="t" l="l"/>
              <a:pathLst>
                <a:path h="6534977" w="8783098">
                  <a:moveTo>
                    <a:pt x="0" y="0"/>
                  </a:moveTo>
                  <a:lnTo>
                    <a:pt x="8783098" y="0"/>
                  </a:lnTo>
                  <a:lnTo>
                    <a:pt x="8783098" y="6534977"/>
                  </a:lnTo>
                  <a:lnTo>
                    <a:pt x="0" y="653497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9" id="9"/>
            <p:cNvSpPr/>
            <p:nvPr/>
          </p:nvSpPr>
          <p:spPr>
            <a:xfrm flipH="false" flipV="false" rot="-10800000">
              <a:off x="8767970" y="3095331"/>
              <a:ext cx="8783098" cy="6534977"/>
            </a:xfrm>
            <a:custGeom>
              <a:avLst/>
              <a:gdLst/>
              <a:ahLst/>
              <a:cxnLst/>
              <a:rect r="r" b="b" t="t" l="l"/>
              <a:pathLst>
                <a:path h="6534977" w="8783098">
                  <a:moveTo>
                    <a:pt x="0" y="0"/>
                  </a:moveTo>
                  <a:lnTo>
                    <a:pt x="8783098" y="0"/>
                  </a:lnTo>
                  <a:lnTo>
                    <a:pt x="8783098" y="6534978"/>
                  </a:lnTo>
                  <a:lnTo>
                    <a:pt x="0" y="653497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0" id="10"/>
            <p:cNvSpPr/>
            <p:nvPr/>
          </p:nvSpPr>
          <p:spPr>
            <a:xfrm flipH="false" flipV="false" rot="-10800000">
              <a:off x="0" y="3095331"/>
              <a:ext cx="8783098" cy="6534977"/>
            </a:xfrm>
            <a:custGeom>
              <a:avLst/>
              <a:gdLst/>
              <a:ahLst/>
              <a:cxnLst/>
              <a:rect r="r" b="b" t="t" l="l"/>
              <a:pathLst>
                <a:path h="6534977" w="8783098">
                  <a:moveTo>
                    <a:pt x="0" y="0"/>
                  </a:moveTo>
                  <a:lnTo>
                    <a:pt x="8783098" y="0"/>
                  </a:lnTo>
                  <a:lnTo>
                    <a:pt x="8783098" y="6534978"/>
                  </a:lnTo>
                  <a:lnTo>
                    <a:pt x="0" y="653497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0" t="0" r="0" b="0"/>
              </a:stretch>
            </a:blipFill>
          </p:spPr>
        </p:sp>
      </p:grpSp>
      <p:grpSp>
        <p:nvGrpSpPr>
          <p:cNvPr name="Group 11" id="11"/>
          <p:cNvGrpSpPr/>
          <p:nvPr/>
        </p:nvGrpSpPr>
        <p:grpSpPr>
          <a:xfrm rot="0">
            <a:off x="11406255" y="2433126"/>
            <a:ext cx="2897333" cy="4474580"/>
            <a:chOff x="0" y="0"/>
            <a:chExt cx="3863110" cy="5966107"/>
          </a:xfrm>
        </p:grpSpPr>
        <p:grpSp>
          <p:nvGrpSpPr>
            <p:cNvPr name="Group 12" id="12"/>
            <p:cNvGrpSpPr/>
            <p:nvPr/>
          </p:nvGrpSpPr>
          <p:grpSpPr>
            <a:xfrm rot="0">
              <a:off x="353063" y="5457925"/>
              <a:ext cx="2959944" cy="508182"/>
              <a:chOff x="0" y="0"/>
              <a:chExt cx="584680" cy="100382"/>
            </a:xfrm>
          </p:grpSpPr>
          <p:sp>
            <p:nvSpPr>
              <p:cNvPr name="Freeform 13" id="13"/>
              <p:cNvSpPr/>
              <p:nvPr/>
            </p:nvSpPr>
            <p:spPr>
              <a:xfrm flipH="false" flipV="false" rot="0">
                <a:off x="0" y="0"/>
                <a:ext cx="584680" cy="100382"/>
              </a:xfrm>
              <a:custGeom>
                <a:avLst/>
                <a:gdLst/>
                <a:ahLst/>
                <a:cxnLst/>
                <a:rect r="r" b="b" t="t" l="l"/>
                <a:pathLst>
                  <a:path h="100382" w="584680">
                    <a:moveTo>
                      <a:pt x="292340" y="0"/>
                    </a:moveTo>
                    <a:cubicBezTo>
                      <a:pt x="130885" y="0"/>
                      <a:pt x="0" y="22471"/>
                      <a:pt x="0" y="50191"/>
                    </a:cubicBezTo>
                    <a:cubicBezTo>
                      <a:pt x="0" y="77910"/>
                      <a:pt x="130885" y="100382"/>
                      <a:pt x="292340" y="100382"/>
                    </a:cubicBezTo>
                    <a:cubicBezTo>
                      <a:pt x="453795" y="100382"/>
                      <a:pt x="584680" y="77910"/>
                      <a:pt x="584680" y="50191"/>
                    </a:cubicBezTo>
                    <a:cubicBezTo>
                      <a:pt x="584680" y="22471"/>
                      <a:pt x="453795" y="0"/>
                      <a:pt x="292340" y="0"/>
                    </a:cubicBezTo>
                    <a:close/>
                  </a:path>
                </a:pathLst>
              </a:custGeom>
              <a:solidFill>
                <a:srgbClr val="9E968C">
                  <a:alpha val="27843"/>
                </a:srgbClr>
              </a:solidFill>
            </p:spPr>
          </p:sp>
          <p:sp>
            <p:nvSpPr>
              <p:cNvPr name="TextBox 14" id="14"/>
              <p:cNvSpPr txBox="true"/>
              <p:nvPr/>
            </p:nvSpPr>
            <p:spPr>
              <a:xfrm>
                <a:off x="54814" y="-9639"/>
                <a:ext cx="475053" cy="100610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060"/>
                  </a:lnSpc>
                </a:pPr>
              </a:p>
            </p:txBody>
          </p:sp>
        </p:grpSp>
        <p:sp>
          <p:nvSpPr>
            <p:cNvPr name="Freeform 15" id="15"/>
            <p:cNvSpPr/>
            <p:nvPr/>
          </p:nvSpPr>
          <p:spPr>
            <a:xfrm flipH="false" flipV="false" rot="759360">
              <a:off x="440561" y="273799"/>
              <a:ext cx="2981987" cy="4352300"/>
            </a:xfrm>
            <a:custGeom>
              <a:avLst/>
              <a:gdLst/>
              <a:ahLst/>
              <a:cxnLst/>
              <a:rect r="r" b="b" t="t" l="l"/>
              <a:pathLst>
                <a:path h="4352300" w="2981987">
                  <a:moveTo>
                    <a:pt x="0" y="0"/>
                  </a:moveTo>
                  <a:lnTo>
                    <a:pt x="2981988" y="0"/>
                  </a:lnTo>
                  <a:lnTo>
                    <a:pt x="2981988" y="4352300"/>
                  </a:lnTo>
                  <a:lnTo>
                    <a:pt x="0" y="43523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0" t="0" r="0" b="0"/>
              </a:stretch>
            </a:blipFill>
          </p:spPr>
        </p:sp>
      </p:grpSp>
      <p:grpSp>
        <p:nvGrpSpPr>
          <p:cNvPr name="Group 16" id="16"/>
          <p:cNvGrpSpPr/>
          <p:nvPr/>
        </p:nvGrpSpPr>
        <p:grpSpPr>
          <a:xfrm rot="0">
            <a:off x="3291282" y="9032693"/>
            <a:ext cx="11350473" cy="451214"/>
            <a:chOff x="0" y="0"/>
            <a:chExt cx="2989425" cy="118838"/>
          </a:xfrm>
        </p:grpSpPr>
        <p:sp>
          <p:nvSpPr>
            <p:cNvPr name="Freeform 17" id="17"/>
            <p:cNvSpPr/>
            <p:nvPr/>
          </p:nvSpPr>
          <p:spPr>
            <a:xfrm flipH="false" flipV="false" rot="0">
              <a:off x="0" y="0"/>
              <a:ext cx="2989425" cy="118838"/>
            </a:xfrm>
            <a:custGeom>
              <a:avLst/>
              <a:gdLst/>
              <a:ahLst/>
              <a:cxnLst/>
              <a:rect r="r" b="b" t="t" l="l"/>
              <a:pathLst>
                <a:path h="118838" w="2989425">
                  <a:moveTo>
                    <a:pt x="1494712" y="0"/>
                  </a:moveTo>
                  <a:cubicBezTo>
                    <a:pt x="669206" y="0"/>
                    <a:pt x="0" y="26603"/>
                    <a:pt x="0" y="59419"/>
                  </a:cubicBezTo>
                  <a:cubicBezTo>
                    <a:pt x="0" y="92235"/>
                    <a:pt x="669206" y="118838"/>
                    <a:pt x="1494712" y="118838"/>
                  </a:cubicBezTo>
                  <a:cubicBezTo>
                    <a:pt x="2320219" y="118838"/>
                    <a:pt x="2989425" y="92235"/>
                    <a:pt x="2989425" y="59419"/>
                  </a:cubicBezTo>
                  <a:cubicBezTo>
                    <a:pt x="2989425" y="26603"/>
                    <a:pt x="2320219" y="0"/>
                    <a:pt x="1494712" y="0"/>
                  </a:cubicBezTo>
                  <a:close/>
                </a:path>
              </a:pathLst>
            </a:custGeom>
            <a:solidFill>
              <a:srgbClr val="2E2C2B">
                <a:alpha val="19608"/>
              </a:srgbClr>
            </a:solidFill>
          </p:spPr>
        </p:sp>
        <p:sp>
          <p:nvSpPr>
            <p:cNvPr name="TextBox 18" id="18"/>
            <p:cNvSpPr txBox="true"/>
            <p:nvPr/>
          </p:nvSpPr>
          <p:spPr>
            <a:xfrm>
              <a:off x="280259" y="-7909"/>
              <a:ext cx="2428908" cy="11560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060"/>
                </a:lnSpc>
              </a:pPr>
            </a:p>
          </p:txBody>
        </p:sp>
      </p:grpSp>
      <p:grpSp>
        <p:nvGrpSpPr>
          <p:cNvPr name="Group 19" id="19"/>
          <p:cNvGrpSpPr/>
          <p:nvPr/>
        </p:nvGrpSpPr>
        <p:grpSpPr>
          <a:xfrm rot="0">
            <a:off x="10427368" y="4668314"/>
            <a:ext cx="2522202" cy="3022809"/>
            <a:chOff x="0" y="0"/>
            <a:chExt cx="3362936" cy="4030412"/>
          </a:xfrm>
        </p:grpSpPr>
        <p:grpSp>
          <p:nvGrpSpPr>
            <p:cNvPr name="Group 20" id="20"/>
            <p:cNvGrpSpPr/>
            <p:nvPr/>
          </p:nvGrpSpPr>
          <p:grpSpPr>
            <a:xfrm rot="0">
              <a:off x="592621" y="3522729"/>
              <a:ext cx="2330095" cy="507683"/>
              <a:chOff x="0" y="0"/>
              <a:chExt cx="460266" cy="100283"/>
            </a:xfrm>
          </p:grpSpPr>
          <p:sp>
            <p:nvSpPr>
              <p:cNvPr name="Freeform 21" id="21"/>
              <p:cNvSpPr/>
              <p:nvPr/>
            </p:nvSpPr>
            <p:spPr>
              <a:xfrm flipH="false" flipV="false" rot="0">
                <a:off x="0" y="0"/>
                <a:ext cx="460266" cy="100283"/>
              </a:xfrm>
              <a:custGeom>
                <a:avLst/>
                <a:gdLst/>
                <a:ahLst/>
                <a:cxnLst/>
                <a:rect r="r" b="b" t="t" l="l"/>
                <a:pathLst>
                  <a:path h="100283" w="460266">
                    <a:moveTo>
                      <a:pt x="230133" y="0"/>
                    </a:moveTo>
                    <a:cubicBezTo>
                      <a:pt x="103034" y="0"/>
                      <a:pt x="0" y="22449"/>
                      <a:pt x="0" y="50142"/>
                    </a:cubicBezTo>
                    <a:cubicBezTo>
                      <a:pt x="0" y="77834"/>
                      <a:pt x="103034" y="100283"/>
                      <a:pt x="230133" y="100283"/>
                    </a:cubicBezTo>
                    <a:cubicBezTo>
                      <a:pt x="357232" y="100283"/>
                      <a:pt x="460266" y="77834"/>
                      <a:pt x="460266" y="50142"/>
                    </a:cubicBezTo>
                    <a:cubicBezTo>
                      <a:pt x="460266" y="22449"/>
                      <a:pt x="357232" y="0"/>
                      <a:pt x="230133" y="0"/>
                    </a:cubicBezTo>
                    <a:close/>
                  </a:path>
                </a:pathLst>
              </a:custGeom>
              <a:solidFill>
                <a:srgbClr val="9E968C">
                  <a:alpha val="27843"/>
                </a:srgbClr>
              </a:solidFill>
            </p:spPr>
          </p:sp>
          <p:sp>
            <p:nvSpPr>
              <p:cNvPr name="TextBox 22" id="22"/>
              <p:cNvSpPr txBox="true"/>
              <p:nvPr/>
            </p:nvSpPr>
            <p:spPr>
              <a:xfrm>
                <a:off x="43150" y="-9648"/>
                <a:ext cx="373966" cy="100530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060"/>
                  </a:lnSpc>
                </a:pPr>
              </a:p>
            </p:txBody>
          </p:sp>
        </p:grpSp>
        <p:sp>
          <p:nvSpPr>
            <p:cNvPr name="Freeform 23" id="23"/>
            <p:cNvSpPr/>
            <p:nvPr/>
          </p:nvSpPr>
          <p:spPr>
            <a:xfrm flipH="false" flipV="false" rot="-479765">
              <a:off x="192630" y="192630"/>
              <a:ext cx="2977675" cy="2977675"/>
            </a:xfrm>
            <a:custGeom>
              <a:avLst/>
              <a:gdLst/>
              <a:ahLst/>
              <a:cxnLst/>
              <a:rect r="r" b="b" t="t" l="l"/>
              <a:pathLst>
                <a:path h="2977675" w="2977675">
                  <a:moveTo>
                    <a:pt x="0" y="0"/>
                  </a:moveTo>
                  <a:lnTo>
                    <a:pt x="2977676" y="0"/>
                  </a:lnTo>
                  <a:lnTo>
                    <a:pt x="2977676" y="2977676"/>
                  </a:lnTo>
                  <a:lnTo>
                    <a:pt x="0" y="297767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 l="0" t="0" r="0" b="0"/>
              </a:stretch>
            </a:blipFill>
          </p:spPr>
        </p:sp>
      </p:grpSp>
      <p:grpSp>
        <p:nvGrpSpPr>
          <p:cNvPr name="Group 24" id="24"/>
          <p:cNvGrpSpPr/>
          <p:nvPr/>
        </p:nvGrpSpPr>
        <p:grpSpPr>
          <a:xfrm rot="0">
            <a:off x="13136036" y="4879688"/>
            <a:ext cx="1955826" cy="3149940"/>
            <a:chOff x="0" y="0"/>
            <a:chExt cx="2607768" cy="4199921"/>
          </a:xfrm>
        </p:grpSpPr>
        <p:grpSp>
          <p:nvGrpSpPr>
            <p:cNvPr name="Group 25" id="25"/>
            <p:cNvGrpSpPr/>
            <p:nvPr/>
          </p:nvGrpSpPr>
          <p:grpSpPr>
            <a:xfrm rot="0">
              <a:off x="268842" y="3804711"/>
              <a:ext cx="1907868" cy="395210"/>
              <a:chOff x="0" y="0"/>
              <a:chExt cx="376863" cy="78066"/>
            </a:xfrm>
          </p:grpSpPr>
          <p:sp>
            <p:nvSpPr>
              <p:cNvPr name="Freeform 26" id="26"/>
              <p:cNvSpPr/>
              <p:nvPr/>
            </p:nvSpPr>
            <p:spPr>
              <a:xfrm flipH="false" flipV="false" rot="0">
                <a:off x="0" y="0"/>
                <a:ext cx="376863" cy="78066"/>
              </a:xfrm>
              <a:custGeom>
                <a:avLst/>
                <a:gdLst/>
                <a:ahLst/>
                <a:cxnLst/>
                <a:rect r="r" b="b" t="t" l="l"/>
                <a:pathLst>
                  <a:path h="78066" w="376863">
                    <a:moveTo>
                      <a:pt x="188431" y="0"/>
                    </a:moveTo>
                    <a:cubicBezTo>
                      <a:pt x="84364" y="0"/>
                      <a:pt x="0" y="17476"/>
                      <a:pt x="0" y="39033"/>
                    </a:cubicBezTo>
                    <a:cubicBezTo>
                      <a:pt x="0" y="60590"/>
                      <a:pt x="84364" y="78066"/>
                      <a:pt x="188431" y="78066"/>
                    </a:cubicBezTo>
                    <a:cubicBezTo>
                      <a:pt x="292499" y="78066"/>
                      <a:pt x="376863" y="60590"/>
                      <a:pt x="376863" y="39033"/>
                    </a:cubicBezTo>
                    <a:cubicBezTo>
                      <a:pt x="376863" y="17476"/>
                      <a:pt x="292499" y="0"/>
                      <a:pt x="188431" y="0"/>
                    </a:cubicBezTo>
                    <a:close/>
                  </a:path>
                </a:pathLst>
              </a:custGeom>
              <a:solidFill>
                <a:srgbClr val="9E968C">
                  <a:alpha val="27843"/>
                </a:srgbClr>
              </a:solidFill>
            </p:spPr>
          </p:sp>
          <p:sp>
            <p:nvSpPr>
              <p:cNvPr name="TextBox 27" id="27"/>
              <p:cNvSpPr txBox="true"/>
              <p:nvPr/>
            </p:nvSpPr>
            <p:spPr>
              <a:xfrm>
                <a:off x="35331" y="-11731"/>
                <a:ext cx="306201" cy="82479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060"/>
                  </a:lnSpc>
                </a:pPr>
              </a:p>
            </p:txBody>
          </p:sp>
        </p:grpSp>
        <p:sp>
          <p:nvSpPr>
            <p:cNvPr name="Freeform 28" id="28"/>
            <p:cNvSpPr/>
            <p:nvPr/>
          </p:nvSpPr>
          <p:spPr>
            <a:xfrm flipH="false" flipV="false" rot="270293">
              <a:off x="130797" y="86852"/>
              <a:ext cx="2346175" cy="3422802"/>
            </a:xfrm>
            <a:custGeom>
              <a:avLst/>
              <a:gdLst/>
              <a:ahLst/>
              <a:cxnLst/>
              <a:rect r="r" b="b" t="t" l="l"/>
              <a:pathLst>
                <a:path h="3422802" w="2346175">
                  <a:moveTo>
                    <a:pt x="0" y="0"/>
                  </a:moveTo>
                  <a:lnTo>
                    <a:pt x="2346175" y="0"/>
                  </a:lnTo>
                  <a:lnTo>
                    <a:pt x="2346175" y="3422802"/>
                  </a:lnTo>
                  <a:lnTo>
                    <a:pt x="0" y="342280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 l="0" t="0" r="0" b="0"/>
              </a:stretch>
            </a:blipFill>
          </p:spPr>
        </p:sp>
      </p:grpSp>
      <p:sp>
        <p:nvSpPr>
          <p:cNvPr name="TextBox 29" id="29"/>
          <p:cNvSpPr txBox="true"/>
          <p:nvPr/>
        </p:nvSpPr>
        <p:spPr>
          <a:xfrm rot="0">
            <a:off x="2899011" y="2368061"/>
            <a:ext cx="6945586" cy="408659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0286"/>
              </a:lnSpc>
            </a:pPr>
            <a:r>
              <a:rPr lang="en-US" sz="12699">
                <a:solidFill>
                  <a:srgbClr val="000000"/>
                </a:solidFill>
                <a:latin typeface="Marykate"/>
                <a:ea typeface="Marykate"/>
                <a:cs typeface="Marykate"/>
                <a:sym typeface="Marykate"/>
              </a:rPr>
              <a:t>Sampling in Quantitative Research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3626345" y="6710048"/>
            <a:ext cx="5186865" cy="485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900"/>
              </a:lnSpc>
            </a:pPr>
            <a:r>
              <a:rPr lang="en-US" sz="300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Research Methodology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E08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456082" y="8969518"/>
            <a:ext cx="20637320" cy="5125032"/>
            <a:chOff x="0" y="0"/>
            <a:chExt cx="27516427" cy="6833376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9184149" cy="6833376"/>
            </a:xfrm>
            <a:custGeom>
              <a:avLst/>
              <a:gdLst/>
              <a:ahLst/>
              <a:cxnLst/>
              <a:rect r="r" b="b" t="t" l="l"/>
              <a:pathLst>
                <a:path h="6833376" w="9184149">
                  <a:moveTo>
                    <a:pt x="0" y="0"/>
                  </a:moveTo>
                  <a:lnTo>
                    <a:pt x="9184149" y="0"/>
                  </a:lnTo>
                  <a:lnTo>
                    <a:pt x="9184149" y="6833376"/>
                  </a:lnTo>
                  <a:lnTo>
                    <a:pt x="0" y="683337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" id="4"/>
            <p:cNvSpPr/>
            <p:nvPr/>
          </p:nvSpPr>
          <p:spPr>
            <a:xfrm flipH="false" flipV="false" rot="0">
              <a:off x="9168331" y="0"/>
              <a:ext cx="9184149" cy="6833376"/>
            </a:xfrm>
            <a:custGeom>
              <a:avLst/>
              <a:gdLst/>
              <a:ahLst/>
              <a:cxnLst/>
              <a:rect r="r" b="b" t="t" l="l"/>
              <a:pathLst>
                <a:path h="6833376" w="9184149">
                  <a:moveTo>
                    <a:pt x="0" y="0"/>
                  </a:moveTo>
                  <a:lnTo>
                    <a:pt x="9184150" y="0"/>
                  </a:lnTo>
                  <a:lnTo>
                    <a:pt x="9184150" y="6833376"/>
                  </a:lnTo>
                  <a:lnTo>
                    <a:pt x="0" y="683337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5" id="5"/>
            <p:cNvSpPr/>
            <p:nvPr/>
          </p:nvSpPr>
          <p:spPr>
            <a:xfrm flipH="false" flipV="false" rot="0">
              <a:off x="18332278" y="0"/>
              <a:ext cx="9184149" cy="6833376"/>
            </a:xfrm>
            <a:custGeom>
              <a:avLst/>
              <a:gdLst/>
              <a:ahLst/>
              <a:cxnLst/>
              <a:rect r="r" b="b" t="t" l="l"/>
              <a:pathLst>
                <a:path h="6833376" w="9184149">
                  <a:moveTo>
                    <a:pt x="0" y="0"/>
                  </a:moveTo>
                  <a:lnTo>
                    <a:pt x="9184149" y="0"/>
                  </a:lnTo>
                  <a:lnTo>
                    <a:pt x="9184149" y="6833376"/>
                  </a:lnTo>
                  <a:lnTo>
                    <a:pt x="0" y="683337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</p:grpSp>
      <p:sp>
        <p:nvSpPr>
          <p:cNvPr name="AutoShape 6" id="6"/>
          <p:cNvSpPr/>
          <p:nvPr/>
        </p:nvSpPr>
        <p:spPr>
          <a:xfrm flipV="true">
            <a:off x="15684662" y="3035770"/>
            <a:ext cx="0" cy="279628"/>
          </a:xfrm>
          <a:prstGeom prst="line">
            <a:avLst/>
          </a:prstGeom>
          <a:ln cap="flat" w="38100">
            <a:solidFill>
              <a:srgbClr val="000000"/>
            </a:solidFill>
            <a:prstDash val="solid"/>
            <a:headEnd type="none" len="sm" w="sm"/>
            <a:tailEnd type="arrow" len="sm" w="med"/>
          </a:ln>
        </p:spPr>
      </p:sp>
      <p:sp>
        <p:nvSpPr>
          <p:cNvPr name="TextBox 7" id="7"/>
          <p:cNvSpPr txBox="true"/>
          <p:nvPr/>
        </p:nvSpPr>
        <p:spPr>
          <a:xfrm rot="0">
            <a:off x="496605" y="1992593"/>
            <a:ext cx="9747922" cy="7604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 marL="777756" indent="-388878" lvl="1">
              <a:lnSpc>
                <a:spcPts val="5043"/>
              </a:lnSpc>
              <a:buFont typeface="Arial"/>
              <a:buChar char="•"/>
            </a:pPr>
            <a:r>
              <a:rPr lang="en-US" sz="3602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Sampling in quantitative research is the process of selecting representable units or individuals from a large population to represent that population</a:t>
            </a:r>
          </a:p>
          <a:p>
            <a:pPr algn="just" marL="777756" indent="-388878" lvl="1">
              <a:lnSpc>
                <a:spcPts val="5043"/>
              </a:lnSpc>
              <a:buFont typeface="Arial"/>
              <a:buChar char="•"/>
            </a:pPr>
            <a:r>
              <a:rPr lang="en-US" sz="3602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It involves identifying and choosing a sample that accurately reflects the characteristics of the entire population under study.</a:t>
            </a:r>
          </a:p>
          <a:p>
            <a:pPr algn="just" marL="777756" indent="-388878" lvl="1">
              <a:lnSpc>
                <a:spcPts val="5043"/>
              </a:lnSpc>
              <a:buFont typeface="Arial"/>
              <a:buChar char="•"/>
            </a:pPr>
            <a:r>
              <a:rPr lang="en-US" sz="3602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Quantitative research usually takes into account techniques based on probability theory.</a:t>
            </a:r>
          </a:p>
          <a:p>
            <a:pPr algn="just">
              <a:lnSpc>
                <a:spcPts val="5043"/>
              </a:lnSpc>
            </a:pPr>
          </a:p>
        </p:txBody>
      </p:sp>
      <p:sp>
        <p:nvSpPr>
          <p:cNvPr name="Freeform 8" id="8"/>
          <p:cNvSpPr/>
          <p:nvPr/>
        </p:nvSpPr>
        <p:spPr>
          <a:xfrm flipH="false" flipV="false" rot="0">
            <a:off x="10613402" y="2328227"/>
            <a:ext cx="7674598" cy="5630546"/>
          </a:xfrm>
          <a:custGeom>
            <a:avLst/>
            <a:gdLst/>
            <a:ahLst/>
            <a:cxnLst/>
            <a:rect r="r" b="b" t="t" l="l"/>
            <a:pathLst>
              <a:path h="5630546" w="7674598">
                <a:moveTo>
                  <a:pt x="0" y="0"/>
                </a:moveTo>
                <a:lnTo>
                  <a:pt x="7674598" y="0"/>
                </a:lnTo>
                <a:lnTo>
                  <a:pt x="7674598" y="5630546"/>
                </a:lnTo>
                <a:lnTo>
                  <a:pt x="0" y="563054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TextBox 9" id="9"/>
          <p:cNvSpPr txBox="true"/>
          <p:nvPr/>
        </p:nvSpPr>
        <p:spPr>
          <a:xfrm rot="0">
            <a:off x="0" y="657780"/>
            <a:ext cx="18441323" cy="108473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614"/>
              </a:lnSpc>
            </a:pPr>
            <a:r>
              <a:rPr lang="en-US" sz="9400">
                <a:solidFill>
                  <a:srgbClr val="000000"/>
                </a:solidFill>
                <a:latin typeface="Marykate"/>
                <a:ea typeface="Marykate"/>
                <a:cs typeface="Marykate"/>
                <a:sym typeface="Marykate"/>
              </a:rPr>
              <a:t>What is Sampling in Quantitative Research?</a:t>
            </a:r>
          </a:p>
        </p:txBody>
      </p:sp>
    </p:spTree>
  </p:cSld>
  <p:clrMapOvr>
    <a:masterClrMapping/>
  </p:clrMapOvr>
  <p:transition spd="fast">
    <p:fade/>
  </p:transition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B39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0" y="5143500"/>
            <a:ext cx="20637320" cy="5125032"/>
            <a:chOff x="0" y="0"/>
            <a:chExt cx="27516427" cy="6833376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9184149" cy="6833376"/>
            </a:xfrm>
            <a:custGeom>
              <a:avLst/>
              <a:gdLst/>
              <a:ahLst/>
              <a:cxnLst/>
              <a:rect r="r" b="b" t="t" l="l"/>
              <a:pathLst>
                <a:path h="6833376" w="9184149">
                  <a:moveTo>
                    <a:pt x="0" y="0"/>
                  </a:moveTo>
                  <a:lnTo>
                    <a:pt x="9184149" y="0"/>
                  </a:lnTo>
                  <a:lnTo>
                    <a:pt x="9184149" y="6833376"/>
                  </a:lnTo>
                  <a:lnTo>
                    <a:pt x="0" y="683337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" id="4"/>
            <p:cNvSpPr/>
            <p:nvPr/>
          </p:nvSpPr>
          <p:spPr>
            <a:xfrm flipH="false" flipV="false" rot="0">
              <a:off x="9168331" y="0"/>
              <a:ext cx="9184149" cy="6833376"/>
            </a:xfrm>
            <a:custGeom>
              <a:avLst/>
              <a:gdLst/>
              <a:ahLst/>
              <a:cxnLst/>
              <a:rect r="r" b="b" t="t" l="l"/>
              <a:pathLst>
                <a:path h="6833376" w="9184149">
                  <a:moveTo>
                    <a:pt x="0" y="0"/>
                  </a:moveTo>
                  <a:lnTo>
                    <a:pt x="9184150" y="0"/>
                  </a:lnTo>
                  <a:lnTo>
                    <a:pt x="9184150" y="6833376"/>
                  </a:lnTo>
                  <a:lnTo>
                    <a:pt x="0" y="683337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5" id="5"/>
            <p:cNvSpPr/>
            <p:nvPr/>
          </p:nvSpPr>
          <p:spPr>
            <a:xfrm flipH="false" flipV="false" rot="0">
              <a:off x="18332278" y="0"/>
              <a:ext cx="9184149" cy="6833376"/>
            </a:xfrm>
            <a:custGeom>
              <a:avLst/>
              <a:gdLst/>
              <a:ahLst/>
              <a:cxnLst/>
              <a:rect r="r" b="b" t="t" l="l"/>
              <a:pathLst>
                <a:path h="6833376" w="9184149">
                  <a:moveTo>
                    <a:pt x="0" y="0"/>
                  </a:moveTo>
                  <a:lnTo>
                    <a:pt x="9184149" y="0"/>
                  </a:lnTo>
                  <a:lnTo>
                    <a:pt x="9184149" y="6833376"/>
                  </a:lnTo>
                  <a:lnTo>
                    <a:pt x="0" y="683337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</p:grpSp>
      <p:grpSp>
        <p:nvGrpSpPr>
          <p:cNvPr name="Group 6" id="6"/>
          <p:cNvGrpSpPr/>
          <p:nvPr/>
        </p:nvGrpSpPr>
        <p:grpSpPr>
          <a:xfrm rot="0">
            <a:off x="-8070841" y="321508"/>
            <a:ext cx="26358841" cy="9643983"/>
            <a:chOff x="0" y="0"/>
            <a:chExt cx="35145122" cy="12858644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11727426" cy="8725676"/>
            </a:xfrm>
            <a:custGeom>
              <a:avLst/>
              <a:gdLst/>
              <a:ahLst/>
              <a:cxnLst/>
              <a:rect r="r" b="b" t="t" l="l"/>
              <a:pathLst>
                <a:path h="8725676" w="11727426">
                  <a:moveTo>
                    <a:pt x="0" y="0"/>
                  </a:moveTo>
                  <a:lnTo>
                    <a:pt x="11727426" y="0"/>
                  </a:lnTo>
                  <a:lnTo>
                    <a:pt x="11727426" y="8725676"/>
                  </a:lnTo>
                  <a:lnTo>
                    <a:pt x="0" y="872567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8" id="8"/>
            <p:cNvSpPr/>
            <p:nvPr/>
          </p:nvSpPr>
          <p:spPr>
            <a:xfrm flipH="false" flipV="false" rot="0">
              <a:off x="11707228" y="0"/>
              <a:ext cx="11727426" cy="8725676"/>
            </a:xfrm>
            <a:custGeom>
              <a:avLst/>
              <a:gdLst/>
              <a:ahLst/>
              <a:cxnLst/>
              <a:rect r="r" b="b" t="t" l="l"/>
              <a:pathLst>
                <a:path h="8725676" w="11727426">
                  <a:moveTo>
                    <a:pt x="0" y="0"/>
                  </a:moveTo>
                  <a:lnTo>
                    <a:pt x="11727425" y="0"/>
                  </a:lnTo>
                  <a:lnTo>
                    <a:pt x="11727425" y="8725676"/>
                  </a:lnTo>
                  <a:lnTo>
                    <a:pt x="0" y="872567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9" id="9"/>
            <p:cNvSpPr/>
            <p:nvPr/>
          </p:nvSpPr>
          <p:spPr>
            <a:xfrm flipH="false" flipV="false" rot="0">
              <a:off x="23417696" y="0"/>
              <a:ext cx="11727426" cy="8725676"/>
            </a:xfrm>
            <a:custGeom>
              <a:avLst/>
              <a:gdLst/>
              <a:ahLst/>
              <a:cxnLst/>
              <a:rect r="r" b="b" t="t" l="l"/>
              <a:pathLst>
                <a:path h="8725676" w="11727426">
                  <a:moveTo>
                    <a:pt x="0" y="0"/>
                  </a:moveTo>
                  <a:lnTo>
                    <a:pt x="11727426" y="0"/>
                  </a:lnTo>
                  <a:lnTo>
                    <a:pt x="11727426" y="8725676"/>
                  </a:lnTo>
                  <a:lnTo>
                    <a:pt x="0" y="872567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0" id="10"/>
            <p:cNvSpPr/>
            <p:nvPr/>
          </p:nvSpPr>
          <p:spPr>
            <a:xfrm flipH="false" flipV="false" rot="-10800000">
              <a:off x="11707228" y="4132969"/>
              <a:ext cx="11727426" cy="8725676"/>
            </a:xfrm>
            <a:custGeom>
              <a:avLst/>
              <a:gdLst/>
              <a:ahLst/>
              <a:cxnLst/>
              <a:rect r="r" b="b" t="t" l="l"/>
              <a:pathLst>
                <a:path h="8725676" w="11727426">
                  <a:moveTo>
                    <a:pt x="0" y="0"/>
                  </a:moveTo>
                  <a:lnTo>
                    <a:pt x="11727425" y="0"/>
                  </a:lnTo>
                  <a:lnTo>
                    <a:pt x="11727425" y="8725675"/>
                  </a:lnTo>
                  <a:lnTo>
                    <a:pt x="0" y="872567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1" id="11"/>
            <p:cNvSpPr/>
            <p:nvPr/>
          </p:nvSpPr>
          <p:spPr>
            <a:xfrm flipH="false" flipV="false" rot="-10800000">
              <a:off x="0" y="4132969"/>
              <a:ext cx="11727426" cy="8725676"/>
            </a:xfrm>
            <a:custGeom>
              <a:avLst/>
              <a:gdLst/>
              <a:ahLst/>
              <a:cxnLst/>
              <a:rect r="r" b="b" t="t" l="l"/>
              <a:pathLst>
                <a:path h="8725676" w="11727426">
                  <a:moveTo>
                    <a:pt x="0" y="0"/>
                  </a:moveTo>
                  <a:lnTo>
                    <a:pt x="11727426" y="0"/>
                  </a:lnTo>
                  <a:lnTo>
                    <a:pt x="11727426" y="8725675"/>
                  </a:lnTo>
                  <a:lnTo>
                    <a:pt x="0" y="872567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0" t="0" r="0" b="0"/>
              </a:stretch>
            </a:blipFill>
          </p:spPr>
        </p:sp>
      </p:grpSp>
      <p:grpSp>
        <p:nvGrpSpPr>
          <p:cNvPr name="Group 12" id="12"/>
          <p:cNvGrpSpPr/>
          <p:nvPr/>
        </p:nvGrpSpPr>
        <p:grpSpPr>
          <a:xfrm rot="0">
            <a:off x="15471266" y="8909041"/>
            <a:ext cx="744669" cy="198156"/>
            <a:chOff x="0" y="0"/>
            <a:chExt cx="376863" cy="100283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376863" cy="100283"/>
            </a:xfrm>
            <a:custGeom>
              <a:avLst/>
              <a:gdLst/>
              <a:ahLst/>
              <a:cxnLst/>
              <a:rect r="r" b="b" t="t" l="l"/>
              <a:pathLst>
                <a:path h="100283" w="376863">
                  <a:moveTo>
                    <a:pt x="188431" y="0"/>
                  </a:moveTo>
                  <a:cubicBezTo>
                    <a:pt x="84364" y="0"/>
                    <a:pt x="0" y="22449"/>
                    <a:pt x="0" y="50142"/>
                  </a:cubicBezTo>
                  <a:cubicBezTo>
                    <a:pt x="0" y="77834"/>
                    <a:pt x="84364" y="100283"/>
                    <a:pt x="188431" y="100283"/>
                  </a:cubicBezTo>
                  <a:cubicBezTo>
                    <a:pt x="292499" y="100283"/>
                    <a:pt x="376863" y="77834"/>
                    <a:pt x="376863" y="50142"/>
                  </a:cubicBezTo>
                  <a:cubicBezTo>
                    <a:pt x="376863" y="22449"/>
                    <a:pt x="292499" y="0"/>
                    <a:pt x="188431" y="0"/>
                  </a:cubicBezTo>
                  <a:close/>
                </a:path>
              </a:pathLst>
            </a:custGeom>
            <a:solidFill>
              <a:srgbClr val="9E968C">
                <a:alpha val="27843"/>
              </a:srgbClr>
            </a:solidFill>
          </p:spPr>
        </p:sp>
        <p:sp>
          <p:nvSpPr>
            <p:cNvPr name="TextBox 14" id="14"/>
            <p:cNvSpPr txBox="true"/>
            <p:nvPr/>
          </p:nvSpPr>
          <p:spPr>
            <a:xfrm>
              <a:off x="35331" y="-9648"/>
              <a:ext cx="306201" cy="10053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060"/>
                </a:lnSpc>
              </a:pPr>
            </a:p>
          </p:txBody>
        </p:sp>
      </p:grpSp>
      <p:grpSp>
        <p:nvGrpSpPr>
          <p:cNvPr name="Group 15" id="15"/>
          <p:cNvGrpSpPr/>
          <p:nvPr/>
        </p:nvGrpSpPr>
        <p:grpSpPr>
          <a:xfrm rot="0">
            <a:off x="13405824" y="6936187"/>
            <a:ext cx="1800547" cy="479125"/>
            <a:chOff x="0" y="0"/>
            <a:chExt cx="376863" cy="100283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0"/>
              <a:ext cx="376863" cy="100283"/>
            </a:xfrm>
            <a:custGeom>
              <a:avLst/>
              <a:gdLst/>
              <a:ahLst/>
              <a:cxnLst/>
              <a:rect r="r" b="b" t="t" l="l"/>
              <a:pathLst>
                <a:path h="100283" w="376863">
                  <a:moveTo>
                    <a:pt x="188431" y="0"/>
                  </a:moveTo>
                  <a:cubicBezTo>
                    <a:pt x="84364" y="0"/>
                    <a:pt x="0" y="22449"/>
                    <a:pt x="0" y="50142"/>
                  </a:cubicBezTo>
                  <a:cubicBezTo>
                    <a:pt x="0" y="77834"/>
                    <a:pt x="84364" y="100283"/>
                    <a:pt x="188431" y="100283"/>
                  </a:cubicBezTo>
                  <a:cubicBezTo>
                    <a:pt x="292499" y="100283"/>
                    <a:pt x="376863" y="77834"/>
                    <a:pt x="376863" y="50142"/>
                  </a:cubicBezTo>
                  <a:cubicBezTo>
                    <a:pt x="376863" y="22449"/>
                    <a:pt x="292499" y="0"/>
                    <a:pt x="188431" y="0"/>
                  </a:cubicBezTo>
                  <a:close/>
                </a:path>
              </a:pathLst>
            </a:custGeom>
            <a:solidFill>
              <a:srgbClr val="9E968C">
                <a:alpha val="27843"/>
              </a:srgbClr>
            </a:solidFill>
          </p:spPr>
        </p:sp>
        <p:sp>
          <p:nvSpPr>
            <p:cNvPr name="TextBox 17" id="17"/>
            <p:cNvSpPr txBox="true"/>
            <p:nvPr/>
          </p:nvSpPr>
          <p:spPr>
            <a:xfrm>
              <a:off x="35331" y="-9648"/>
              <a:ext cx="306201" cy="10053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060"/>
                </a:lnSpc>
              </a:pPr>
            </a:p>
          </p:txBody>
        </p:sp>
      </p:grpSp>
      <p:sp>
        <p:nvSpPr>
          <p:cNvPr name="Freeform 18" id="18"/>
          <p:cNvSpPr/>
          <p:nvPr/>
        </p:nvSpPr>
        <p:spPr>
          <a:xfrm flipH="false" flipV="false" rot="0">
            <a:off x="0" y="-1401466"/>
            <a:ext cx="18288000" cy="12000405"/>
          </a:xfrm>
          <a:custGeom>
            <a:avLst/>
            <a:gdLst/>
            <a:ahLst/>
            <a:cxnLst/>
            <a:rect r="r" b="b" t="t" l="l"/>
            <a:pathLst>
              <a:path h="12000405" w="18288000">
                <a:moveTo>
                  <a:pt x="0" y="0"/>
                </a:moveTo>
                <a:lnTo>
                  <a:pt x="18288000" y="0"/>
                </a:lnTo>
                <a:lnTo>
                  <a:pt x="18288000" y="12000404"/>
                </a:lnTo>
                <a:lnTo>
                  <a:pt x="0" y="12000404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-8537" t="-3179" r="-4532" b="0"/>
            </a:stretch>
          </a:blipFill>
        </p:spPr>
      </p:sp>
    </p:spTree>
  </p:cSld>
  <p:clrMapOvr>
    <a:masterClrMapping/>
  </p:clrMapOvr>
  <p:transition spd="fast">
    <p:fade/>
  </p:transition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EC9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0" y="-139079"/>
            <a:ext cx="18025646" cy="10426079"/>
            <a:chOff x="0" y="0"/>
            <a:chExt cx="4747495" cy="2745963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747495" cy="2745963"/>
            </a:xfrm>
            <a:custGeom>
              <a:avLst/>
              <a:gdLst/>
              <a:ahLst/>
              <a:cxnLst/>
              <a:rect r="r" b="b" t="t" l="l"/>
              <a:pathLst>
                <a:path h="2745963" w="4747495">
                  <a:moveTo>
                    <a:pt x="0" y="0"/>
                  </a:moveTo>
                  <a:lnTo>
                    <a:pt x="4747495" y="0"/>
                  </a:lnTo>
                  <a:lnTo>
                    <a:pt x="4747495" y="2745963"/>
                  </a:lnTo>
                  <a:lnTo>
                    <a:pt x="0" y="2745963"/>
                  </a:lnTo>
                  <a:close/>
                </a:path>
              </a:pathLst>
            </a:custGeom>
            <a:solidFill>
              <a:srgbClr val="FFF4D3"/>
            </a:solidFill>
            <a:ln w="762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4747495" cy="278406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5" id="5"/>
          <p:cNvSpPr/>
          <p:nvPr/>
        </p:nvSpPr>
        <p:spPr>
          <a:xfrm flipH="false" flipV="false" rot="0">
            <a:off x="15937213" y="1129715"/>
            <a:ext cx="1322087" cy="1322087"/>
          </a:xfrm>
          <a:custGeom>
            <a:avLst/>
            <a:gdLst/>
            <a:ahLst/>
            <a:cxnLst/>
            <a:rect r="r" b="b" t="t" l="l"/>
            <a:pathLst>
              <a:path h="1322087" w="1322087">
                <a:moveTo>
                  <a:pt x="0" y="0"/>
                </a:moveTo>
                <a:lnTo>
                  <a:pt x="1322087" y="0"/>
                </a:lnTo>
                <a:lnTo>
                  <a:pt x="1322087" y="1322087"/>
                </a:lnTo>
                <a:lnTo>
                  <a:pt x="0" y="132208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6" id="6"/>
          <p:cNvSpPr txBox="true"/>
          <p:nvPr/>
        </p:nvSpPr>
        <p:spPr>
          <a:xfrm rot="0">
            <a:off x="472210" y="2375602"/>
            <a:ext cx="16504858" cy="50220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883886" indent="-441943" lvl="1">
              <a:lnSpc>
                <a:spcPts val="5731"/>
              </a:lnSpc>
              <a:buAutoNum type="arabicPeriod" startAt="1"/>
            </a:pPr>
            <a:r>
              <a:rPr lang="en-US" sz="4093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Probability Sampling in quantitative research is a sampling method that involves randomly selecting a sample, or a method where every member of the population has a known chances of being selected for inclusion in the sample</a:t>
            </a:r>
          </a:p>
          <a:p>
            <a:pPr algn="l" marL="883886" indent="-441943" lvl="1">
              <a:lnSpc>
                <a:spcPts val="5731"/>
              </a:lnSpc>
              <a:buAutoNum type="arabicPeriod" startAt="1"/>
            </a:pPr>
            <a:r>
              <a:rPr lang="en-US" sz="4093">
                <a:solidFill>
                  <a:srgbClr val="000000"/>
                </a:solidFill>
                <a:latin typeface="Sniglet"/>
                <a:ea typeface="Sniglet"/>
                <a:cs typeface="Sniglet"/>
                <a:sym typeface="Sniglet"/>
              </a:rPr>
              <a:t>This approach ensures that the samplle is representative of the population and allows for the calculation of statistical measures of precision and accuracy.</a:t>
            </a:r>
          </a:p>
        </p:txBody>
      </p:sp>
      <p:sp>
        <p:nvSpPr>
          <p:cNvPr name="Freeform 7" id="7"/>
          <p:cNvSpPr/>
          <p:nvPr/>
        </p:nvSpPr>
        <p:spPr>
          <a:xfrm flipH="false" flipV="false" rot="0">
            <a:off x="15682892" y="1943159"/>
            <a:ext cx="508643" cy="508643"/>
          </a:xfrm>
          <a:custGeom>
            <a:avLst/>
            <a:gdLst/>
            <a:ahLst/>
            <a:cxnLst/>
            <a:rect r="r" b="b" t="t" l="l"/>
            <a:pathLst>
              <a:path h="508643" w="508643">
                <a:moveTo>
                  <a:pt x="0" y="0"/>
                </a:moveTo>
                <a:lnTo>
                  <a:pt x="508643" y="0"/>
                </a:lnTo>
                <a:lnTo>
                  <a:pt x="508643" y="508643"/>
                </a:lnTo>
                <a:lnTo>
                  <a:pt x="0" y="50864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15937213" y="1028700"/>
            <a:ext cx="508643" cy="508643"/>
          </a:xfrm>
          <a:custGeom>
            <a:avLst/>
            <a:gdLst/>
            <a:ahLst/>
            <a:cxnLst/>
            <a:rect r="r" b="b" t="t" l="l"/>
            <a:pathLst>
              <a:path h="508643" w="508643">
                <a:moveTo>
                  <a:pt x="0" y="0"/>
                </a:moveTo>
                <a:lnTo>
                  <a:pt x="508644" y="0"/>
                </a:lnTo>
                <a:lnTo>
                  <a:pt x="508644" y="508643"/>
                </a:lnTo>
                <a:lnTo>
                  <a:pt x="0" y="50864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9" id="9"/>
          <p:cNvSpPr txBox="true"/>
          <p:nvPr/>
        </p:nvSpPr>
        <p:spPr>
          <a:xfrm rot="0">
            <a:off x="774378" y="714"/>
            <a:ext cx="15417157" cy="121283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9800"/>
              </a:lnSpc>
              <a:spcBef>
                <a:spcPct val="0"/>
              </a:spcBef>
            </a:pPr>
            <a:r>
              <a:rPr lang="en-US" sz="7000">
                <a:solidFill>
                  <a:srgbClr val="000000"/>
                </a:solidFill>
                <a:latin typeface="Bobby Jones"/>
                <a:ea typeface="Bobby Jones"/>
                <a:cs typeface="Bobby Jones"/>
                <a:sym typeface="Bobby Jones"/>
              </a:rPr>
              <a:t>what is probability sampling method?</a:t>
            </a:r>
          </a:p>
        </p:txBody>
      </p:sp>
    </p:spTree>
  </p:cSld>
  <p:clrMapOvr>
    <a:masterClrMapping/>
  </p:clrMapOvr>
  <p:transition spd="fast">
    <p:fade/>
  </p:transition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A7CCE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0" y="5143500"/>
            <a:ext cx="20637320" cy="5125032"/>
            <a:chOff x="0" y="0"/>
            <a:chExt cx="27516427" cy="6833376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9184149" cy="6833376"/>
            </a:xfrm>
            <a:custGeom>
              <a:avLst/>
              <a:gdLst/>
              <a:ahLst/>
              <a:cxnLst/>
              <a:rect r="r" b="b" t="t" l="l"/>
              <a:pathLst>
                <a:path h="6833376" w="9184149">
                  <a:moveTo>
                    <a:pt x="0" y="0"/>
                  </a:moveTo>
                  <a:lnTo>
                    <a:pt x="9184149" y="0"/>
                  </a:lnTo>
                  <a:lnTo>
                    <a:pt x="9184149" y="6833376"/>
                  </a:lnTo>
                  <a:lnTo>
                    <a:pt x="0" y="683337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4" id="4"/>
            <p:cNvSpPr/>
            <p:nvPr/>
          </p:nvSpPr>
          <p:spPr>
            <a:xfrm flipH="false" flipV="false" rot="0">
              <a:off x="9168331" y="0"/>
              <a:ext cx="9184149" cy="6833376"/>
            </a:xfrm>
            <a:custGeom>
              <a:avLst/>
              <a:gdLst/>
              <a:ahLst/>
              <a:cxnLst/>
              <a:rect r="r" b="b" t="t" l="l"/>
              <a:pathLst>
                <a:path h="6833376" w="9184149">
                  <a:moveTo>
                    <a:pt x="0" y="0"/>
                  </a:moveTo>
                  <a:lnTo>
                    <a:pt x="9184150" y="0"/>
                  </a:lnTo>
                  <a:lnTo>
                    <a:pt x="9184150" y="6833376"/>
                  </a:lnTo>
                  <a:lnTo>
                    <a:pt x="0" y="683337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5" id="5"/>
            <p:cNvSpPr/>
            <p:nvPr/>
          </p:nvSpPr>
          <p:spPr>
            <a:xfrm flipH="false" flipV="false" rot="0">
              <a:off x="18332278" y="0"/>
              <a:ext cx="9184149" cy="6833376"/>
            </a:xfrm>
            <a:custGeom>
              <a:avLst/>
              <a:gdLst/>
              <a:ahLst/>
              <a:cxnLst/>
              <a:rect r="r" b="b" t="t" l="l"/>
              <a:pathLst>
                <a:path h="6833376" w="9184149">
                  <a:moveTo>
                    <a:pt x="0" y="0"/>
                  </a:moveTo>
                  <a:lnTo>
                    <a:pt x="9184149" y="0"/>
                  </a:lnTo>
                  <a:lnTo>
                    <a:pt x="9184149" y="6833376"/>
                  </a:lnTo>
                  <a:lnTo>
                    <a:pt x="0" y="683337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</p:grpSp>
      <p:grpSp>
        <p:nvGrpSpPr>
          <p:cNvPr name="Group 6" id="6"/>
          <p:cNvGrpSpPr/>
          <p:nvPr/>
        </p:nvGrpSpPr>
        <p:grpSpPr>
          <a:xfrm rot="0">
            <a:off x="0" y="-596255"/>
            <a:ext cx="18258839" cy="11479510"/>
            <a:chOff x="0" y="0"/>
            <a:chExt cx="24345118" cy="15306013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12183051" cy="9064679"/>
            </a:xfrm>
            <a:custGeom>
              <a:avLst/>
              <a:gdLst/>
              <a:ahLst/>
              <a:cxnLst/>
              <a:rect r="r" b="b" t="t" l="l"/>
              <a:pathLst>
                <a:path h="9064679" w="12183051">
                  <a:moveTo>
                    <a:pt x="0" y="0"/>
                  </a:moveTo>
                  <a:lnTo>
                    <a:pt x="12183051" y="0"/>
                  </a:lnTo>
                  <a:lnTo>
                    <a:pt x="12183051" y="9064679"/>
                  </a:lnTo>
                  <a:lnTo>
                    <a:pt x="0" y="906467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8" id="8"/>
            <p:cNvSpPr/>
            <p:nvPr/>
          </p:nvSpPr>
          <p:spPr>
            <a:xfrm flipH="false" flipV="false" rot="0">
              <a:off x="12162068" y="0"/>
              <a:ext cx="12183051" cy="9064679"/>
            </a:xfrm>
            <a:custGeom>
              <a:avLst/>
              <a:gdLst/>
              <a:ahLst/>
              <a:cxnLst/>
              <a:rect r="r" b="b" t="t" l="l"/>
              <a:pathLst>
                <a:path h="9064679" w="12183051">
                  <a:moveTo>
                    <a:pt x="0" y="0"/>
                  </a:moveTo>
                  <a:lnTo>
                    <a:pt x="12183050" y="0"/>
                  </a:lnTo>
                  <a:lnTo>
                    <a:pt x="12183050" y="9064679"/>
                  </a:lnTo>
                  <a:lnTo>
                    <a:pt x="0" y="906467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9" id="9"/>
            <p:cNvSpPr/>
            <p:nvPr/>
          </p:nvSpPr>
          <p:spPr>
            <a:xfrm flipH="false" flipV="false" rot="-10800000">
              <a:off x="12162068" y="6241335"/>
              <a:ext cx="12183051" cy="9064679"/>
            </a:xfrm>
            <a:custGeom>
              <a:avLst/>
              <a:gdLst/>
              <a:ahLst/>
              <a:cxnLst/>
              <a:rect r="r" b="b" t="t" l="l"/>
              <a:pathLst>
                <a:path h="9064679" w="12183051">
                  <a:moveTo>
                    <a:pt x="0" y="0"/>
                  </a:moveTo>
                  <a:lnTo>
                    <a:pt x="12183050" y="0"/>
                  </a:lnTo>
                  <a:lnTo>
                    <a:pt x="12183050" y="9064678"/>
                  </a:lnTo>
                  <a:lnTo>
                    <a:pt x="0" y="906467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0" t="0" r="0" b="0"/>
              </a:stretch>
            </a:blipFill>
          </p:spPr>
        </p:sp>
        <p:sp>
          <p:nvSpPr>
            <p:cNvPr name="Freeform 10" id="10"/>
            <p:cNvSpPr/>
            <p:nvPr/>
          </p:nvSpPr>
          <p:spPr>
            <a:xfrm flipH="false" flipV="false" rot="-10800000">
              <a:off x="0" y="6241335"/>
              <a:ext cx="12183051" cy="9064679"/>
            </a:xfrm>
            <a:custGeom>
              <a:avLst/>
              <a:gdLst/>
              <a:ahLst/>
              <a:cxnLst/>
              <a:rect r="r" b="b" t="t" l="l"/>
              <a:pathLst>
                <a:path h="9064679" w="12183051">
                  <a:moveTo>
                    <a:pt x="0" y="0"/>
                  </a:moveTo>
                  <a:lnTo>
                    <a:pt x="12183051" y="0"/>
                  </a:lnTo>
                  <a:lnTo>
                    <a:pt x="12183051" y="9064678"/>
                  </a:lnTo>
                  <a:lnTo>
                    <a:pt x="0" y="906467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0" t="0" r="0" b="0"/>
              </a:stretch>
            </a:blipFill>
          </p:spPr>
        </p:sp>
      </p:grpSp>
      <p:grpSp>
        <p:nvGrpSpPr>
          <p:cNvPr name="Group 11" id="11"/>
          <p:cNvGrpSpPr/>
          <p:nvPr/>
        </p:nvGrpSpPr>
        <p:grpSpPr>
          <a:xfrm rot="0">
            <a:off x="15630642" y="9075905"/>
            <a:ext cx="727315" cy="182395"/>
            <a:chOff x="0" y="0"/>
            <a:chExt cx="293453" cy="73592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293453" cy="73592"/>
            </a:xfrm>
            <a:custGeom>
              <a:avLst/>
              <a:gdLst/>
              <a:ahLst/>
              <a:cxnLst/>
              <a:rect r="r" b="b" t="t" l="l"/>
              <a:pathLst>
                <a:path h="73592" w="293453">
                  <a:moveTo>
                    <a:pt x="146726" y="0"/>
                  </a:moveTo>
                  <a:cubicBezTo>
                    <a:pt x="65692" y="0"/>
                    <a:pt x="0" y="16474"/>
                    <a:pt x="0" y="36796"/>
                  </a:cubicBezTo>
                  <a:cubicBezTo>
                    <a:pt x="0" y="57118"/>
                    <a:pt x="65692" y="73592"/>
                    <a:pt x="146726" y="73592"/>
                  </a:cubicBezTo>
                  <a:cubicBezTo>
                    <a:pt x="227761" y="73592"/>
                    <a:pt x="293453" y="57118"/>
                    <a:pt x="293453" y="36796"/>
                  </a:cubicBezTo>
                  <a:cubicBezTo>
                    <a:pt x="293453" y="16474"/>
                    <a:pt x="227761" y="0"/>
                    <a:pt x="146726" y="0"/>
                  </a:cubicBezTo>
                  <a:close/>
                </a:path>
              </a:pathLst>
            </a:custGeom>
            <a:solidFill>
              <a:srgbClr val="9E968C">
                <a:alpha val="27843"/>
              </a:srgbClr>
            </a:solidFill>
          </p:spPr>
        </p:sp>
        <p:sp>
          <p:nvSpPr>
            <p:cNvPr name="TextBox 13" id="13"/>
            <p:cNvSpPr txBox="true"/>
            <p:nvPr/>
          </p:nvSpPr>
          <p:spPr>
            <a:xfrm>
              <a:off x="27511" y="-12151"/>
              <a:ext cx="238430" cy="7884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060"/>
                </a:lnSpc>
              </a:pPr>
            </a:p>
          </p:txBody>
        </p:sp>
      </p:grpSp>
      <p:grpSp>
        <p:nvGrpSpPr>
          <p:cNvPr name="Group 14" id="14"/>
          <p:cNvGrpSpPr/>
          <p:nvPr/>
        </p:nvGrpSpPr>
        <p:grpSpPr>
          <a:xfrm rot="0">
            <a:off x="15239733" y="7738421"/>
            <a:ext cx="500484" cy="155741"/>
            <a:chOff x="0" y="0"/>
            <a:chExt cx="322267" cy="100283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322267" cy="100283"/>
            </a:xfrm>
            <a:custGeom>
              <a:avLst/>
              <a:gdLst/>
              <a:ahLst/>
              <a:cxnLst/>
              <a:rect r="r" b="b" t="t" l="l"/>
              <a:pathLst>
                <a:path h="100283" w="322267">
                  <a:moveTo>
                    <a:pt x="161134" y="0"/>
                  </a:moveTo>
                  <a:cubicBezTo>
                    <a:pt x="72142" y="0"/>
                    <a:pt x="0" y="22449"/>
                    <a:pt x="0" y="50142"/>
                  </a:cubicBezTo>
                  <a:cubicBezTo>
                    <a:pt x="0" y="77834"/>
                    <a:pt x="72142" y="100283"/>
                    <a:pt x="161134" y="100283"/>
                  </a:cubicBezTo>
                  <a:cubicBezTo>
                    <a:pt x="250125" y="100283"/>
                    <a:pt x="322267" y="77834"/>
                    <a:pt x="322267" y="50142"/>
                  </a:cubicBezTo>
                  <a:cubicBezTo>
                    <a:pt x="322267" y="22449"/>
                    <a:pt x="250125" y="0"/>
                    <a:pt x="161134" y="0"/>
                  </a:cubicBezTo>
                  <a:close/>
                </a:path>
              </a:pathLst>
            </a:custGeom>
            <a:solidFill>
              <a:srgbClr val="9E968C">
                <a:alpha val="27843"/>
              </a:srgbClr>
            </a:solidFill>
          </p:spPr>
        </p:sp>
        <p:sp>
          <p:nvSpPr>
            <p:cNvPr name="TextBox 16" id="16"/>
            <p:cNvSpPr txBox="true"/>
            <p:nvPr/>
          </p:nvSpPr>
          <p:spPr>
            <a:xfrm>
              <a:off x="30213" y="-9648"/>
              <a:ext cx="261842" cy="10053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060"/>
                </a:lnSpc>
              </a:pPr>
            </a:p>
          </p:txBody>
        </p:sp>
      </p:grpSp>
      <p:sp>
        <p:nvSpPr>
          <p:cNvPr name="TextBox 17" id="17"/>
          <p:cNvSpPr txBox="true"/>
          <p:nvPr/>
        </p:nvSpPr>
        <p:spPr>
          <a:xfrm rot="0">
            <a:off x="0" y="1858216"/>
            <a:ext cx="10159512" cy="66560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582933" indent="-291467" lvl="1">
              <a:lnSpc>
                <a:spcPts val="3780"/>
              </a:lnSpc>
              <a:buFont typeface="Arial"/>
              <a:buChar char="•"/>
            </a:pPr>
            <a:r>
              <a:rPr lang="en-US" b="true" sz="270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Simple Random</a:t>
            </a:r>
            <a:r>
              <a:rPr lang="en-US" sz="27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Sampling is the method in which each member of the population has an equal chance of being chosen for the study.</a:t>
            </a:r>
          </a:p>
          <a:p>
            <a:pPr algn="l" marL="582933" indent="-291467" lvl="1">
              <a:lnSpc>
                <a:spcPts val="3780"/>
              </a:lnSpc>
              <a:buFont typeface="Arial"/>
              <a:buChar char="•"/>
            </a:pPr>
            <a:r>
              <a:rPr lang="en-US" b="true" sz="270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Systematic Sampling </a:t>
            </a:r>
            <a:r>
              <a:rPr lang="en-US" sz="27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is a type of probability sampling method in which sample members from a largerpopulation are selected according to a random starting point but with a fixed, periodic interval.</a:t>
            </a:r>
          </a:p>
          <a:p>
            <a:pPr algn="l" marL="582933" indent="-291467" lvl="1">
              <a:lnSpc>
                <a:spcPts val="3780"/>
              </a:lnSpc>
              <a:buFont typeface="Arial"/>
              <a:buChar char="•"/>
            </a:pPr>
            <a:r>
              <a:rPr lang="en-US" b="true" sz="270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Stratified sampling</a:t>
            </a:r>
            <a:r>
              <a:rPr lang="en-US" sz="27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is a method of obtaining a representative sample from a population that researchers have devided into relatively similar sub populations.</a:t>
            </a:r>
          </a:p>
          <a:p>
            <a:pPr algn="l" marL="582933" indent="-291467" lvl="1">
              <a:lnSpc>
                <a:spcPts val="3780"/>
              </a:lnSpc>
              <a:buFont typeface="Arial"/>
              <a:buChar char="•"/>
            </a:pPr>
            <a:r>
              <a:rPr lang="en-US" sz="27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In </a:t>
            </a:r>
            <a:r>
              <a:rPr lang="en-US" b="true" sz="2700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Cluster Sampling</a:t>
            </a:r>
            <a:r>
              <a:rPr lang="en-US" sz="27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, the population is devided into groups, or clusters, based on some criterion, such as geographic location and a random sample of clusters is selected.</a:t>
            </a:r>
          </a:p>
        </p:txBody>
      </p:sp>
      <p:sp>
        <p:nvSpPr>
          <p:cNvPr name="Freeform 18" id="18"/>
          <p:cNvSpPr/>
          <p:nvPr/>
        </p:nvSpPr>
        <p:spPr>
          <a:xfrm flipH="false" flipV="false" rot="0">
            <a:off x="10159512" y="2737450"/>
            <a:ext cx="7405032" cy="5907252"/>
          </a:xfrm>
          <a:custGeom>
            <a:avLst/>
            <a:gdLst/>
            <a:ahLst/>
            <a:cxnLst/>
            <a:rect r="r" b="b" t="t" l="l"/>
            <a:pathLst>
              <a:path h="5907252" w="7405032">
                <a:moveTo>
                  <a:pt x="0" y="0"/>
                </a:moveTo>
                <a:lnTo>
                  <a:pt x="7405032" y="0"/>
                </a:lnTo>
                <a:lnTo>
                  <a:pt x="7405032" y="5907252"/>
                </a:lnTo>
                <a:lnTo>
                  <a:pt x="0" y="5907252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0" t="0" r="0" b="-1286"/>
            </a:stretch>
          </a:blipFill>
        </p:spPr>
      </p:sp>
      <p:sp>
        <p:nvSpPr>
          <p:cNvPr name="TextBox 19" id="19"/>
          <p:cNvSpPr txBox="true"/>
          <p:nvPr/>
        </p:nvSpPr>
        <p:spPr>
          <a:xfrm rot="0">
            <a:off x="684122" y="217394"/>
            <a:ext cx="17259300" cy="11025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053"/>
              </a:lnSpc>
            </a:pPr>
            <a:r>
              <a:rPr lang="en-US" sz="6466" b="true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Types of Probability Sampling Method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A7CCE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3291282" y="9032693"/>
            <a:ext cx="11350473" cy="451214"/>
            <a:chOff x="0" y="0"/>
            <a:chExt cx="2989425" cy="118838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2989425" cy="118838"/>
            </a:xfrm>
            <a:custGeom>
              <a:avLst/>
              <a:gdLst/>
              <a:ahLst/>
              <a:cxnLst/>
              <a:rect r="r" b="b" t="t" l="l"/>
              <a:pathLst>
                <a:path h="118838" w="2989425">
                  <a:moveTo>
                    <a:pt x="1494712" y="0"/>
                  </a:moveTo>
                  <a:cubicBezTo>
                    <a:pt x="669206" y="0"/>
                    <a:pt x="0" y="26603"/>
                    <a:pt x="0" y="59419"/>
                  </a:cubicBezTo>
                  <a:cubicBezTo>
                    <a:pt x="0" y="92235"/>
                    <a:pt x="669206" y="118838"/>
                    <a:pt x="1494712" y="118838"/>
                  </a:cubicBezTo>
                  <a:cubicBezTo>
                    <a:pt x="2320219" y="118838"/>
                    <a:pt x="2989425" y="92235"/>
                    <a:pt x="2989425" y="59419"/>
                  </a:cubicBezTo>
                  <a:cubicBezTo>
                    <a:pt x="2989425" y="26603"/>
                    <a:pt x="2320219" y="0"/>
                    <a:pt x="1494712" y="0"/>
                  </a:cubicBezTo>
                  <a:close/>
                </a:path>
              </a:pathLst>
            </a:custGeom>
            <a:solidFill>
              <a:srgbClr val="2E2C2B">
                <a:alpha val="19608"/>
              </a:srgbClr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280259" y="-7909"/>
              <a:ext cx="2428908" cy="11560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060"/>
                </a:lnSpc>
              </a:pPr>
            </a:p>
          </p:txBody>
        </p:sp>
      </p:grpSp>
      <p:sp>
        <p:nvSpPr>
          <p:cNvPr name="Freeform 5" id="5"/>
          <p:cNvSpPr/>
          <p:nvPr/>
        </p:nvSpPr>
        <p:spPr>
          <a:xfrm flipH="false" flipV="false" rot="0">
            <a:off x="7093775" y="896471"/>
            <a:ext cx="10840323" cy="5583913"/>
          </a:xfrm>
          <a:custGeom>
            <a:avLst/>
            <a:gdLst/>
            <a:ahLst/>
            <a:cxnLst/>
            <a:rect r="r" b="b" t="t" l="l"/>
            <a:pathLst>
              <a:path h="5583913" w="10840323">
                <a:moveTo>
                  <a:pt x="0" y="0"/>
                </a:moveTo>
                <a:lnTo>
                  <a:pt x="10840322" y="0"/>
                </a:lnTo>
                <a:lnTo>
                  <a:pt x="10840322" y="5583913"/>
                </a:lnTo>
                <a:lnTo>
                  <a:pt x="0" y="558391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TextBox 6" id="6"/>
          <p:cNvSpPr txBox="true"/>
          <p:nvPr/>
        </p:nvSpPr>
        <p:spPr>
          <a:xfrm rot="0">
            <a:off x="620661" y="664558"/>
            <a:ext cx="6151163" cy="59810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759"/>
              </a:lnSpc>
            </a:pPr>
            <a:r>
              <a:rPr lang="en-US" sz="33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5. In multistage sampling or multi stage cluster sampling the researcher draw a sample from a population using smaller and smaller groups( units) at each stage. It’s often used to collect data from a large, geographically spread group of people in national surveys.</a:t>
            </a:r>
          </a:p>
        </p:txBody>
      </p:sp>
    </p:spTree>
  </p:cSld>
  <p:clrMapOvr>
    <a:masterClrMapping/>
  </p:clrMapOvr>
  <p:transition spd="fast">
    <p:fade/>
  </p:transition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DD7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515733" y="428479"/>
            <a:ext cx="17256534" cy="9430041"/>
            <a:chOff x="0" y="0"/>
            <a:chExt cx="4544931" cy="2483632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544931" cy="2483632"/>
            </a:xfrm>
            <a:custGeom>
              <a:avLst/>
              <a:gdLst/>
              <a:ahLst/>
              <a:cxnLst/>
              <a:rect r="r" b="b" t="t" l="l"/>
              <a:pathLst>
                <a:path h="2483632" w="4544931">
                  <a:moveTo>
                    <a:pt x="0" y="0"/>
                  </a:moveTo>
                  <a:lnTo>
                    <a:pt x="4544931" y="0"/>
                  </a:lnTo>
                  <a:lnTo>
                    <a:pt x="4544931" y="2483632"/>
                  </a:lnTo>
                  <a:lnTo>
                    <a:pt x="0" y="2483632"/>
                  </a:lnTo>
                  <a:close/>
                </a:path>
              </a:pathLst>
            </a:custGeom>
            <a:solidFill>
              <a:srgbClr val="FFF4D3"/>
            </a:solidFill>
            <a:ln w="762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4544931" cy="252173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5" id="5"/>
          <p:cNvSpPr/>
          <p:nvPr/>
        </p:nvSpPr>
        <p:spPr>
          <a:xfrm flipH="false" flipV="false" rot="0">
            <a:off x="15937213" y="1129715"/>
            <a:ext cx="1322087" cy="1322087"/>
          </a:xfrm>
          <a:custGeom>
            <a:avLst/>
            <a:gdLst/>
            <a:ahLst/>
            <a:cxnLst/>
            <a:rect r="r" b="b" t="t" l="l"/>
            <a:pathLst>
              <a:path h="1322087" w="1322087">
                <a:moveTo>
                  <a:pt x="0" y="0"/>
                </a:moveTo>
                <a:lnTo>
                  <a:pt x="1322087" y="0"/>
                </a:lnTo>
                <a:lnTo>
                  <a:pt x="1322087" y="1322087"/>
                </a:lnTo>
                <a:lnTo>
                  <a:pt x="0" y="132208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15682892" y="1943159"/>
            <a:ext cx="508643" cy="508643"/>
          </a:xfrm>
          <a:custGeom>
            <a:avLst/>
            <a:gdLst/>
            <a:ahLst/>
            <a:cxnLst/>
            <a:rect r="r" b="b" t="t" l="l"/>
            <a:pathLst>
              <a:path h="508643" w="508643">
                <a:moveTo>
                  <a:pt x="0" y="0"/>
                </a:moveTo>
                <a:lnTo>
                  <a:pt x="508643" y="0"/>
                </a:lnTo>
                <a:lnTo>
                  <a:pt x="508643" y="508643"/>
                </a:lnTo>
                <a:lnTo>
                  <a:pt x="0" y="50864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5937213" y="1028700"/>
            <a:ext cx="508643" cy="508643"/>
          </a:xfrm>
          <a:custGeom>
            <a:avLst/>
            <a:gdLst/>
            <a:ahLst/>
            <a:cxnLst/>
            <a:rect r="r" b="b" t="t" l="l"/>
            <a:pathLst>
              <a:path h="508643" w="508643">
                <a:moveTo>
                  <a:pt x="0" y="0"/>
                </a:moveTo>
                <a:lnTo>
                  <a:pt x="508644" y="0"/>
                </a:lnTo>
                <a:lnTo>
                  <a:pt x="508644" y="508643"/>
                </a:lnTo>
                <a:lnTo>
                  <a:pt x="0" y="50864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8" id="8"/>
          <p:cNvSpPr txBox="true"/>
          <p:nvPr/>
        </p:nvSpPr>
        <p:spPr>
          <a:xfrm rot="0">
            <a:off x="9139238" y="4819967"/>
            <a:ext cx="9525" cy="5803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759"/>
              </a:lnSpc>
            </a:pPr>
          </a:p>
        </p:txBody>
      </p:sp>
      <p:sp>
        <p:nvSpPr>
          <p:cNvPr name="TextBox 9" id="9"/>
          <p:cNvSpPr txBox="true"/>
          <p:nvPr/>
        </p:nvSpPr>
        <p:spPr>
          <a:xfrm rot="0">
            <a:off x="1207889" y="1412934"/>
            <a:ext cx="6799957" cy="6464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320"/>
              </a:lnSpc>
            </a:pPr>
            <a:r>
              <a:rPr lang="en-US" sz="3800" b="true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Pros of Probability Sampling 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9774785" y="1429444"/>
            <a:ext cx="6823472" cy="6464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320"/>
              </a:lnSpc>
            </a:pPr>
            <a:r>
              <a:rPr lang="en-US" sz="3800" b="true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Cons of Probability Sampling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1516591" y="2637420"/>
            <a:ext cx="4888557" cy="411612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731062" indent="-365531" lvl="1">
              <a:lnSpc>
                <a:spcPts val="6602"/>
              </a:lnSpc>
              <a:buAutoNum type="arabicPeriod" startAt="1"/>
            </a:pPr>
            <a:r>
              <a:rPr lang="en-US" sz="3386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Representativeness</a:t>
            </a:r>
          </a:p>
          <a:p>
            <a:pPr algn="l" marL="731062" indent="-365531" lvl="1">
              <a:lnSpc>
                <a:spcPts val="6602"/>
              </a:lnSpc>
              <a:buAutoNum type="arabicPeriod" startAt="1"/>
            </a:pPr>
            <a:r>
              <a:rPr lang="en-US" sz="3386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Generalization</a:t>
            </a:r>
          </a:p>
          <a:p>
            <a:pPr algn="ctr" marL="731062" indent="-365531" lvl="1">
              <a:lnSpc>
                <a:spcPts val="6602"/>
              </a:lnSpc>
              <a:buAutoNum type="arabicPeriod" startAt="1"/>
            </a:pPr>
            <a:r>
              <a:rPr lang="en-US" sz="3386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Statistical Inference</a:t>
            </a:r>
          </a:p>
          <a:p>
            <a:pPr algn="l" marL="731062" indent="-365531" lvl="1">
              <a:lnSpc>
                <a:spcPts val="6602"/>
              </a:lnSpc>
              <a:buAutoNum type="arabicPeriod" startAt="1"/>
            </a:pPr>
            <a:r>
              <a:rPr lang="en-US" sz="3386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Reduce Bias</a:t>
            </a:r>
          </a:p>
          <a:p>
            <a:pPr algn="l" marL="731062" indent="-365531" lvl="1">
              <a:lnSpc>
                <a:spcPts val="6602"/>
              </a:lnSpc>
              <a:buAutoNum type="arabicPeriod" startAt="1"/>
            </a:pPr>
            <a:r>
              <a:rPr lang="en-US" sz="3386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Precision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9769971" y="2781617"/>
            <a:ext cx="7489329" cy="39719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712470" indent="-356235" lvl="1">
              <a:lnSpc>
                <a:spcPts val="6434"/>
              </a:lnSpc>
              <a:buAutoNum type="arabicPeriod" startAt="1"/>
            </a:pPr>
            <a:r>
              <a:rPr lang="en-US" sz="33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Resource Intensive</a:t>
            </a:r>
          </a:p>
          <a:p>
            <a:pPr algn="l" marL="712470" indent="-356235" lvl="1">
              <a:lnSpc>
                <a:spcPts val="6434"/>
              </a:lnSpc>
              <a:buAutoNum type="arabicPeriod" startAt="1"/>
            </a:pPr>
            <a:r>
              <a:rPr lang="en-US" sz="33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Complexity</a:t>
            </a:r>
          </a:p>
          <a:p>
            <a:pPr algn="l" marL="712470" indent="-356235" lvl="1">
              <a:lnSpc>
                <a:spcPts val="6434"/>
              </a:lnSpc>
              <a:buAutoNum type="arabicPeriod" startAt="1"/>
            </a:pPr>
            <a:r>
              <a:rPr lang="en-US" sz="33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Sampling Frame Issues</a:t>
            </a:r>
          </a:p>
          <a:p>
            <a:pPr algn="l" marL="712470" indent="-356235" lvl="1">
              <a:lnSpc>
                <a:spcPts val="6434"/>
              </a:lnSpc>
              <a:buAutoNum type="arabicPeriod" startAt="1"/>
            </a:pPr>
            <a:r>
              <a:rPr lang="en-US" sz="33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Limited Applicability</a:t>
            </a:r>
          </a:p>
          <a:p>
            <a:pPr algn="l" marL="712470" indent="-356235" lvl="1">
              <a:lnSpc>
                <a:spcPts val="6434"/>
              </a:lnSpc>
              <a:buAutoNum type="arabicPeriod" startAt="1"/>
            </a:pPr>
            <a:r>
              <a:rPr lang="en-US" sz="33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Difficulty in Accessing Population</a:t>
            </a:r>
          </a:p>
        </p:txBody>
      </p:sp>
    </p:spTree>
  </p:cSld>
  <p:clrMapOvr>
    <a:masterClrMapping/>
  </p:clrMapOvr>
  <p:transition spd="fast">
    <p:fade/>
  </p:transition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78D8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028700" y="856959"/>
            <a:ext cx="17256534" cy="9430041"/>
            <a:chOff x="0" y="0"/>
            <a:chExt cx="4544931" cy="2483632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544931" cy="2483632"/>
            </a:xfrm>
            <a:custGeom>
              <a:avLst/>
              <a:gdLst/>
              <a:ahLst/>
              <a:cxnLst/>
              <a:rect r="r" b="b" t="t" l="l"/>
              <a:pathLst>
                <a:path h="2483632" w="4544931">
                  <a:moveTo>
                    <a:pt x="0" y="0"/>
                  </a:moveTo>
                  <a:lnTo>
                    <a:pt x="4544931" y="0"/>
                  </a:lnTo>
                  <a:lnTo>
                    <a:pt x="4544931" y="2483632"/>
                  </a:lnTo>
                  <a:lnTo>
                    <a:pt x="0" y="2483632"/>
                  </a:lnTo>
                  <a:close/>
                </a:path>
              </a:pathLst>
            </a:custGeom>
            <a:solidFill>
              <a:srgbClr val="FFF4D3"/>
            </a:solidFill>
            <a:ln w="762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0" y="-38100"/>
              <a:ext cx="4544931" cy="252173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5" id="5"/>
          <p:cNvSpPr/>
          <p:nvPr/>
        </p:nvSpPr>
        <p:spPr>
          <a:xfrm flipH="false" flipV="false" rot="0">
            <a:off x="15937213" y="1129715"/>
            <a:ext cx="1322087" cy="1322087"/>
          </a:xfrm>
          <a:custGeom>
            <a:avLst/>
            <a:gdLst/>
            <a:ahLst/>
            <a:cxnLst/>
            <a:rect r="r" b="b" t="t" l="l"/>
            <a:pathLst>
              <a:path h="1322087" w="1322087">
                <a:moveTo>
                  <a:pt x="0" y="0"/>
                </a:moveTo>
                <a:lnTo>
                  <a:pt x="1322087" y="0"/>
                </a:lnTo>
                <a:lnTo>
                  <a:pt x="1322087" y="1322087"/>
                </a:lnTo>
                <a:lnTo>
                  <a:pt x="0" y="132208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15682892" y="1943159"/>
            <a:ext cx="508643" cy="508643"/>
          </a:xfrm>
          <a:custGeom>
            <a:avLst/>
            <a:gdLst/>
            <a:ahLst/>
            <a:cxnLst/>
            <a:rect r="r" b="b" t="t" l="l"/>
            <a:pathLst>
              <a:path h="508643" w="508643">
                <a:moveTo>
                  <a:pt x="0" y="0"/>
                </a:moveTo>
                <a:lnTo>
                  <a:pt x="508643" y="0"/>
                </a:lnTo>
                <a:lnTo>
                  <a:pt x="508643" y="508643"/>
                </a:lnTo>
                <a:lnTo>
                  <a:pt x="0" y="50864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5937213" y="1028700"/>
            <a:ext cx="508643" cy="508643"/>
          </a:xfrm>
          <a:custGeom>
            <a:avLst/>
            <a:gdLst/>
            <a:ahLst/>
            <a:cxnLst/>
            <a:rect r="r" b="b" t="t" l="l"/>
            <a:pathLst>
              <a:path h="508643" w="508643">
                <a:moveTo>
                  <a:pt x="0" y="0"/>
                </a:moveTo>
                <a:lnTo>
                  <a:pt x="508644" y="0"/>
                </a:lnTo>
                <a:lnTo>
                  <a:pt x="508644" y="508643"/>
                </a:lnTo>
                <a:lnTo>
                  <a:pt x="0" y="50864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-1631254">
            <a:off x="1154397" y="1103204"/>
            <a:ext cx="3264299" cy="2697196"/>
          </a:xfrm>
          <a:custGeom>
            <a:avLst/>
            <a:gdLst/>
            <a:ahLst/>
            <a:cxnLst/>
            <a:rect r="r" b="b" t="t" l="l"/>
            <a:pathLst>
              <a:path h="2697196" w="3264299">
                <a:moveTo>
                  <a:pt x="0" y="0"/>
                </a:moveTo>
                <a:lnTo>
                  <a:pt x="3264299" y="0"/>
                </a:lnTo>
                <a:lnTo>
                  <a:pt x="3264299" y="2697196"/>
                </a:lnTo>
                <a:lnTo>
                  <a:pt x="0" y="269719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9" id="9"/>
          <p:cNvSpPr txBox="true"/>
          <p:nvPr/>
        </p:nvSpPr>
        <p:spPr>
          <a:xfrm rot="0">
            <a:off x="1578393" y="4049395"/>
            <a:ext cx="16157149" cy="214058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339"/>
              </a:lnSpc>
            </a:pPr>
            <a:r>
              <a:rPr lang="en-US" sz="30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Source:</a:t>
            </a:r>
          </a:p>
          <a:p>
            <a:pPr algn="l" marL="669286" indent="-334643" lvl="1">
              <a:lnSpc>
                <a:spcPts val="4339"/>
              </a:lnSpc>
              <a:buFont typeface="Arial"/>
              <a:buChar char="•"/>
            </a:pPr>
            <a:r>
              <a:rPr lang="en-US" sz="3099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Kumar R.(2011). Research Methodology: A step- by-Step Guide for Beginners. SAGE Publications.</a:t>
            </a:r>
          </a:p>
          <a:p>
            <a:pPr algn="l" marL="669286" indent="-334643" lvl="1">
              <a:lnSpc>
                <a:spcPts val="4339"/>
              </a:lnSpc>
              <a:buFont typeface="Arial"/>
              <a:buChar char="•"/>
            </a:pPr>
            <a:r>
              <a:rPr lang="en-US" sz="3099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Social Research Methodology by Alan Bryman(2016)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DAGmkGaT2I8</dc:identifier>
  <dcterms:modified xsi:type="dcterms:W3CDTF">2011-08-01T06:04:30Z</dcterms:modified>
  <cp:revision>1</cp:revision>
  <dc:title>Sampling in Quantitative Research</dc:title>
</cp:coreProperties>
</file>