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4A5E-8CC7-4AF3-9269-E6B5EF33D21B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7F13-1E3E-456F-8998-370E0B074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814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4A5E-8CC7-4AF3-9269-E6B5EF33D21B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7F13-1E3E-456F-8998-370E0B074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85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4A5E-8CC7-4AF3-9269-E6B5EF33D21B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7F13-1E3E-456F-8998-370E0B074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6085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4A5E-8CC7-4AF3-9269-E6B5EF33D21B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7F13-1E3E-456F-8998-370E0B0747DF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8254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4A5E-8CC7-4AF3-9269-E6B5EF33D21B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7F13-1E3E-456F-8998-370E0B074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4765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4A5E-8CC7-4AF3-9269-E6B5EF33D21B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7F13-1E3E-456F-8998-370E0B074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413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4A5E-8CC7-4AF3-9269-E6B5EF33D21B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7F13-1E3E-456F-8998-370E0B074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62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4A5E-8CC7-4AF3-9269-E6B5EF33D21B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7F13-1E3E-456F-8998-370E0B074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8604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4A5E-8CC7-4AF3-9269-E6B5EF33D21B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7F13-1E3E-456F-8998-370E0B074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051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0F71-D128-B6D2-ECA4-DF14CE704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B1AE7-0BC7-B117-4E19-0621DCE89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5A362-BC5F-BCE1-3A04-28EBA898A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4A5E-8CC7-4AF3-9269-E6B5EF33D21B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E9065-EE03-49FB-3CDF-20216493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FD029-778F-3209-0283-FE5CDD66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7F13-1E3E-456F-8998-370E0B074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117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4A5E-8CC7-4AF3-9269-E6B5EF33D21B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7F13-1E3E-456F-8998-370E0B074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946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4A5E-8CC7-4AF3-9269-E6B5EF33D21B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7F13-1E3E-456F-8998-370E0B074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47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4A5E-8CC7-4AF3-9269-E6B5EF33D21B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7F13-1E3E-456F-8998-370E0B074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980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4A5E-8CC7-4AF3-9269-E6B5EF33D21B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7F13-1E3E-456F-8998-370E0B074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266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4A5E-8CC7-4AF3-9269-E6B5EF33D21B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7F13-1E3E-456F-8998-370E0B074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725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4A5E-8CC7-4AF3-9269-E6B5EF33D21B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7F13-1E3E-456F-8998-370E0B074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571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4A5E-8CC7-4AF3-9269-E6B5EF33D21B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7F13-1E3E-456F-8998-370E0B074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664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4A5E-8CC7-4AF3-9269-E6B5EF33D21B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7F13-1E3E-456F-8998-370E0B074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276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B894A5E-8CC7-4AF3-9269-E6B5EF33D21B}" type="datetimeFigureOut">
              <a:rPr lang="en-IN" smtClean="0"/>
              <a:t>18-08-2025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7977F13-1E3E-456F-8998-370E0B074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056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7180B-C171-3B62-E9AB-23BBF97EC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16268"/>
            <a:ext cx="9144000" cy="2387600"/>
          </a:xfrm>
        </p:spPr>
        <p:txBody>
          <a:bodyPr/>
          <a:lstStyle/>
          <a:p>
            <a:r>
              <a:rPr lang="en-IN" b="1" dirty="0"/>
              <a:t>Political Theory II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10736-C304-FC76-0AB5-AA08DD68A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28877"/>
            <a:ext cx="9144000" cy="1655762"/>
          </a:xfrm>
        </p:spPr>
        <p:txBody>
          <a:bodyPr/>
          <a:lstStyle/>
          <a:p>
            <a:r>
              <a:rPr lang="en-IN" dirty="0"/>
              <a:t>Department of political science</a:t>
            </a:r>
          </a:p>
          <a:p>
            <a:r>
              <a:rPr lang="en-IN" dirty="0"/>
              <a:t>Unit : Amartya Sen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2C51E6-FE93-1460-916F-BAB9E51FA312}"/>
              </a:ext>
            </a:extLst>
          </p:cNvPr>
          <p:cNvSpPr txBox="1"/>
          <p:nvPr/>
        </p:nvSpPr>
        <p:spPr>
          <a:xfrm>
            <a:off x="4630993" y="3499973"/>
            <a:ext cx="603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Presented  by Parlina Kalita</a:t>
            </a:r>
          </a:p>
        </p:txBody>
      </p:sp>
    </p:spTree>
    <p:extLst>
      <p:ext uri="{BB962C8B-B14F-4D97-AF65-F5344CB8AC3E}">
        <p14:creationId xmlns:p14="http://schemas.microsoft.com/office/powerpoint/2010/main" val="3312523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0989-E085-375F-7A96-4144C313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76" y="-242423"/>
            <a:ext cx="11130741" cy="1544579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5 sample UGC-NET-style questions</a:t>
            </a:r>
            <a:r>
              <a:rPr lang="en-US" sz="2000" dirty="0"/>
              <a:t> based on </a:t>
            </a:r>
            <a:r>
              <a:rPr lang="en-US" sz="2000" b="1" dirty="0"/>
              <a:t>Amartya Sen’s Capability Approach</a:t>
            </a:r>
            <a:r>
              <a:rPr lang="en-US" sz="2000" dirty="0"/>
              <a:t> and his </a:t>
            </a:r>
            <a:r>
              <a:rPr lang="en-US" sz="2000" b="1" dirty="0"/>
              <a:t>Perspective on Justice</a:t>
            </a:r>
            <a:r>
              <a:rPr lang="en-US" sz="2000" dirty="0"/>
              <a:t>:</a:t>
            </a:r>
            <a:endParaRPr lang="en-IN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845B0-25BD-02DF-1A71-8811608C6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346" y="7981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1.</a:t>
            </a:r>
          </a:p>
          <a:p>
            <a:pPr marL="0" indent="0">
              <a:buNone/>
            </a:pPr>
            <a:r>
              <a:rPr lang="en-US" sz="1800" b="1" dirty="0"/>
              <a:t>Which of the following best describes Amartya Sen’s Capability Approach?</a:t>
            </a:r>
            <a:br>
              <a:rPr lang="en-US" sz="1800" dirty="0"/>
            </a:br>
            <a:r>
              <a:rPr lang="en-US" sz="1800" dirty="0"/>
              <a:t>A) Focus on income and wealth as indicators of well-being</a:t>
            </a:r>
            <a:br>
              <a:rPr lang="en-US" sz="1800" dirty="0"/>
            </a:br>
            <a:r>
              <a:rPr lang="en-US" sz="1800" dirty="0"/>
              <a:t>B) Focus on people’s freedoms and real opportunities to achieve valued </a:t>
            </a:r>
            <a:r>
              <a:rPr lang="en-US" sz="1800" dirty="0" err="1"/>
              <a:t>functionings</a:t>
            </a:r>
            <a:br>
              <a:rPr lang="en-US" sz="1800" dirty="0"/>
            </a:br>
            <a:r>
              <a:rPr lang="en-US" sz="1800" dirty="0"/>
              <a:t>C) Emphasis on economic growth as the sole goal of development</a:t>
            </a:r>
            <a:br>
              <a:rPr lang="en-US" sz="1800" dirty="0"/>
            </a:br>
            <a:r>
              <a:rPr lang="en-US" sz="1800" dirty="0"/>
              <a:t>D) Prioritization of industrialization over social welfare</a:t>
            </a: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34B2A-5050-EC45-FFC9-2C13416631DF}"/>
              </a:ext>
            </a:extLst>
          </p:cNvPr>
          <p:cNvSpPr txBox="1"/>
          <p:nvPr/>
        </p:nvSpPr>
        <p:spPr>
          <a:xfrm>
            <a:off x="624346" y="2875743"/>
            <a:ext cx="97437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2.</a:t>
            </a:r>
          </a:p>
          <a:p>
            <a:pPr>
              <a:buNone/>
            </a:pPr>
            <a:r>
              <a:rPr lang="en-US" sz="2000" b="1" dirty="0"/>
              <a:t>In Sen’s view, what is the central measure of development?</a:t>
            </a:r>
            <a:br>
              <a:rPr lang="en-US" sz="2000" dirty="0"/>
            </a:br>
            <a:r>
              <a:rPr lang="en-US" sz="2000" dirty="0"/>
              <a:t>A) National income</a:t>
            </a:r>
            <a:br>
              <a:rPr lang="en-US" sz="2000" dirty="0"/>
            </a:br>
            <a:r>
              <a:rPr lang="en-US" sz="2000" dirty="0"/>
              <a:t>B) Access to technology</a:t>
            </a:r>
            <a:br>
              <a:rPr lang="en-US" sz="2000" dirty="0"/>
            </a:br>
            <a:r>
              <a:rPr lang="en-US" sz="2000" dirty="0"/>
              <a:t>C) Expansion of individual capabilities and freedoms</a:t>
            </a:r>
            <a:br>
              <a:rPr lang="en-US" sz="2000" dirty="0"/>
            </a:br>
            <a:r>
              <a:rPr lang="en-US" sz="2000" dirty="0"/>
              <a:t>D) Level of industrial 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FE9B7-6831-6EA5-E68C-8D148DD97F12}"/>
              </a:ext>
            </a:extLst>
          </p:cNvPr>
          <p:cNvSpPr txBox="1"/>
          <p:nvPr/>
        </p:nvSpPr>
        <p:spPr>
          <a:xfrm>
            <a:off x="624346" y="4814735"/>
            <a:ext cx="100018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3.</a:t>
            </a:r>
          </a:p>
          <a:p>
            <a:pPr>
              <a:buNone/>
            </a:pPr>
            <a:r>
              <a:rPr lang="en-US" sz="2000" b="1" dirty="0"/>
              <a:t>Amartya Sen criticizes which aspect of Rawls' theory of justice?</a:t>
            </a:r>
            <a:br>
              <a:rPr lang="en-US" sz="2000" dirty="0"/>
            </a:br>
            <a:r>
              <a:rPr lang="en-US" sz="2000" dirty="0"/>
              <a:t>A) Emphasis on liberty</a:t>
            </a:r>
            <a:br>
              <a:rPr lang="en-US" sz="2000" dirty="0"/>
            </a:br>
            <a:r>
              <a:rPr lang="en-US" sz="2000" dirty="0"/>
              <a:t>B) Use of the original position</a:t>
            </a:r>
            <a:br>
              <a:rPr lang="en-US" sz="2000" dirty="0"/>
            </a:br>
            <a:r>
              <a:rPr lang="en-US" sz="2000" dirty="0"/>
              <a:t>C) Ideal, transcendental approach to justice</a:t>
            </a:r>
            <a:br>
              <a:rPr lang="en-US" sz="2000" dirty="0"/>
            </a:br>
            <a:r>
              <a:rPr lang="en-US" sz="2000" dirty="0"/>
              <a:t>D) Focus on education as a human right</a:t>
            </a:r>
          </a:p>
        </p:txBody>
      </p:sp>
    </p:spTree>
    <p:extLst>
      <p:ext uri="{BB962C8B-B14F-4D97-AF65-F5344CB8AC3E}">
        <p14:creationId xmlns:p14="http://schemas.microsoft.com/office/powerpoint/2010/main" val="1685440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5FAA27-769D-7359-4752-FDE216FBFB04}"/>
              </a:ext>
            </a:extLst>
          </p:cNvPr>
          <p:cNvSpPr txBox="1"/>
          <p:nvPr/>
        </p:nvSpPr>
        <p:spPr>
          <a:xfrm>
            <a:off x="481781" y="1037303"/>
            <a:ext cx="106876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4.</a:t>
            </a:r>
          </a:p>
          <a:p>
            <a:pPr>
              <a:buNone/>
            </a:pPr>
            <a:r>
              <a:rPr lang="en-US" b="1" dirty="0"/>
              <a:t>Which of the following is </a:t>
            </a:r>
            <a:r>
              <a:rPr lang="en-US" b="1" i="1" dirty="0"/>
              <a:t>not</a:t>
            </a:r>
            <a:r>
              <a:rPr lang="en-US" b="1" dirty="0"/>
              <a:t> a key concept in Sen’s Capability Approach?</a:t>
            </a:r>
            <a:br>
              <a:rPr lang="en-US" dirty="0"/>
            </a:br>
            <a:r>
              <a:rPr lang="en-US" dirty="0"/>
              <a:t>A) </a:t>
            </a:r>
            <a:r>
              <a:rPr lang="en-US" dirty="0" err="1"/>
              <a:t>Functionings</a:t>
            </a:r>
            <a:br>
              <a:rPr lang="en-US" dirty="0"/>
            </a:br>
            <a:r>
              <a:rPr lang="en-US" dirty="0"/>
              <a:t>B) Utility maximization</a:t>
            </a:r>
            <a:br>
              <a:rPr lang="en-US" dirty="0"/>
            </a:br>
            <a:r>
              <a:rPr lang="en-US" dirty="0"/>
              <a:t>C) Capabilities</a:t>
            </a:r>
            <a:br>
              <a:rPr lang="en-US" dirty="0"/>
            </a:br>
            <a:r>
              <a:rPr lang="en-US" dirty="0"/>
              <a:t>D) Freedom to achieve well-being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FD2597-B17C-F916-5FC1-A3A7AE39BA91}"/>
              </a:ext>
            </a:extLst>
          </p:cNvPr>
          <p:cNvSpPr txBox="1"/>
          <p:nvPr/>
        </p:nvSpPr>
        <p:spPr>
          <a:xfrm>
            <a:off x="481781" y="3065206"/>
            <a:ext cx="86622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5.</a:t>
            </a:r>
          </a:p>
          <a:p>
            <a:pPr>
              <a:buNone/>
            </a:pPr>
            <a:r>
              <a:rPr lang="en-US" b="1" dirty="0"/>
              <a:t>According to Amartya Sen, how should justice be pursued?</a:t>
            </a:r>
            <a:br>
              <a:rPr lang="en-US" dirty="0"/>
            </a:br>
            <a:r>
              <a:rPr lang="en-US" dirty="0"/>
              <a:t>A) By designing a perfectly just society in theory</a:t>
            </a:r>
            <a:br>
              <a:rPr lang="en-US" dirty="0"/>
            </a:br>
            <a:r>
              <a:rPr lang="en-US" dirty="0"/>
              <a:t>B) Through market-based mechanisms</a:t>
            </a:r>
            <a:br>
              <a:rPr lang="en-US" dirty="0"/>
            </a:br>
            <a:r>
              <a:rPr lang="en-US" dirty="0"/>
              <a:t>C) By comparing real-world situations and reducing evident injustices</a:t>
            </a:r>
            <a:br>
              <a:rPr lang="en-US" dirty="0"/>
            </a:br>
            <a:r>
              <a:rPr lang="en-US" dirty="0"/>
              <a:t>D) By enforcing religious laws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B35EE0-C9EF-0F5F-C0D9-3799EAE90471}"/>
              </a:ext>
            </a:extLst>
          </p:cNvPr>
          <p:cNvSpPr txBox="1"/>
          <p:nvPr/>
        </p:nvSpPr>
        <p:spPr>
          <a:xfrm>
            <a:off x="865239" y="5820697"/>
            <a:ext cx="669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Answers : 1) b   2) c    3) c    4) b    5) c</a:t>
            </a:r>
          </a:p>
        </p:txBody>
      </p:sp>
    </p:spTree>
    <p:extLst>
      <p:ext uri="{BB962C8B-B14F-4D97-AF65-F5344CB8AC3E}">
        <p14:creationId xmlns:p14="http://schemas.microsoft.com/office/powerpoint/2010/main" val="1361260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A293-9F83-018A-6891-25F05255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129" y="2184093"/>
            <a:ext cx="5680588" cy="1896294"/>
          </a:xfrm>
        </p:spPr>
        <p:txBody>
          <a:bodyPr/>
          <a:lstStyle/>
          <a:p>
            <a:r>
              <a:rPr lang="en-IN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7221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BBA0-B84B-1B29-3C43-6EBE9C69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17641"/>
            <a:ext cx="10515600" cy="1325563"/>
          </a:xfrm>
        </p:spPr>
        <p:txBody>
          <a:bodyPr/>
          <a:lstStyle/>
          <a:p>
            <a:r>
              <a:rPr lang="en-IN" b="1" dirty="0">
                <a:latin typeface="Arial Black" panose="020B0A04020102020204" pitchFamily="34" charset="0"/>
              </a:rPr>
              <a:t>Philosophy of Amartya Sen</a:t>
            </a:r>
          </a:p>
        </p:txBody>
      </p:sp>
      <p:pic>
        <p:nvPicPr>
          <p:cNvPr id="1026" name="Picture 2" descr="Amartya Sen">
            <a:extLst>
              <a:ext uri="{FF2B5EF4-FFF2-40B4-BE49-F238E27FC236}">
                <a16:creationId xmlns:a16="http://schemas.microsoft.com/office/drawing/2014/main" id="{DC8F092C-AD79-FA64-0C54-5525819BCE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558" y="1779639"/>
            <a:ext cx="4684304" cy="402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45372C-284B-CECD-822F-7047F7030067}"/>
              </a:ext>
            </a:extLst>
          </p:cNvPr>
          <p:cNvSpPr txBox="1"/>
          <p:nvPr/>
        </p:nvSpPr>
        <p:spPr>
          <a:xfrm>
            <a:off x="678426" y="1502688"/>
            <a:ext cx="5486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Amartya Sen</a:t>
            </a:r>
            <a:r>
              <a:rPr lang="en-US" dirty="0"/>
              <a:t> (born 1933) is an Indian economist, philosopher, and Nobel Laureate whose work has profoundly influenced fields such as </a:t>
            </a:r>
            <a:r>
              <a:rPr lang="en-US" b="1" dirty="0"/>
              <a:t>welfare economics</a:t>
            </a:r>
            <a:r>
              <a:rPr lang="en-US" dirty="0"/>
              <a:t>, </a:t>
            </a:r>
            <a:r>
              <a:rPr lang="en-US" b="1" dirty="0"/>
              <a:t>development studies</a:t>
            </a:r>
            <a:r>
              <a:rPr lang="en-US" dirty="0"/>
              <a:t>, </a:t>
            </a:r>
            <a:r>
              <a:rPr lang="en-US" b="1" dirty="0"/>
              <a:t>ethics</a:t>
            </a:r>
            <a:r>
              <a:rPr lang="en-US" dirty="0"/>
              <a:t>, and </a:t>
            </a:r>
            <a:r>
              <a:rPr lang="en-US" b="1" dirty="0"/>
              <a:t>political philosophy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His contributions go beyond traditional economics, focusing on </a:t>
            </a:r>
            <a:r>
              <a:rPr lang="en-US" b="1" dirty="0"/>
              <a:t>freedom, justice, human capabilities, and social choice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Educated at Presidency College (Calcutta) and Trinity College (Cambridge), Sen became one of the most respected global intellectuals.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He is best known for his role in developing the </a:t>
            </a:r>
            <a:r>
              <a:rPr lang="en-US" b="1" dirty="0"/>
              <a:t>Capability Approach</a:t>
            </a:r>
            <a:r>
              <a:rPr lang="en-US" dirty="0"/>
              <a:t>, which shifted the focus of development from mere economic growth to what people are actually able to do and be — their </a:t>
            </a:r>
            <a:r>
              <a:rPr lang="en-US" b="1" dirty="0"/>
              <a:t>real freedoms and opportunities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57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E93BB4-F74C-2E13-155A-9F72C3653490}"/>
              </a:ext>
            </a:extLst>
          </p:cNvPr>
          <p:cNvSpPr txBox="1"/>
          <p:nvPr/>
        </p:nvSpPr>
        <p:spPr>
          <a:xfrm>
            <a:off x="648929" y="380999"/>
            <a:ext cx="10028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 has also contributed significantly to discussions on </a:t>
            </a:r>
            <a:r>
              <a:rPr lang="en-US" b="1" dirty="0"/>
              <a:t>democracy</a:t>
            </a:r>
            <a:r>
              <a:rPr lang="en-US" dirty="0"/>
              <a:t>, </a:t>
            </a:r>
            <a:r>
              <a:rPr lang="en-US" b="1" dirty="0"/>
              <a:t>justice</a:t>
            </a:r>
            <a:r>
              <a:rPr lang="en-US" dirty="0"/>
              <a:t>, </a:t>
            </a:r>
            <a:r>
              <a:rPr lang="en-US" b="1" dirty="0"/>
              <a:t>inequality</a:t>
            </a:r>
            <a:r>
              <a:rPr lang="en-US" dirty="0"/>
              <a:t>, and </a:t>
            </a:r>
            <a:r>
              <a:rPr lang="en-US" b="1" dirty="0"/>
              <a:t>famine</a:t>
            </a:r>
            <a:r>
              <a:rPr lang="en-US" dirty="0"/>
              <a:t>, often blending rigorous economic analysis with deep moral and philosophical insights.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His interdisciplinary approach makes him a unique thinker who bridges economics with ethics and public policy.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of his most influential books include </a:t>
            </a:r>
            <a:r>
              <a:rPr lang="en-US" b="1" i="1" dirty="0"/>
              <a:t>Poverty and Famines</a:t>
            </a:r>
            <a:r>
              <a:rPr lang="en-US" b="1" dirty="0"/>
              <a:t>, </a:t>
            </a:r>
            <a:r>
              <a:rPr lang="en-US" b="1" i="1" dirty="0"/>
              <a:t>Development as Freedom</a:t>
            </a:r>
            <a:r>
              <a:rPr lang="en-US" b="1" dirty="0"/>
              <a:t>, </a:t>
            </a:r>
            <a:r>
              <a:rPr lang="en-US" b="1" i="1" dirty="0"/>
              <a:t>The Idea of Justice</a:t>
            </a:r>
            <a:r>
              <a:rPr lang="en-US" b="1" dirty="0"/>
              <a:t>, and </a:t>
            </a:r>
            <a:r>
              <a:rPr lang="en-US" b="1" i="1" dirty="0"/>
              <a:t>Identity and Violence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25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7D026-4752-F615-4E4D-FFE0F532E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21" y="429445"/>
            <a:ext cx="11304639" cy="38672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Amartya Sen’s Capability Approach</a:t>
            </a:r>
          </a:p>
          <a:p>
            <a:r>
              <a:rPr lang="en-US" sz="2000" dirty="0"/>
              <a:t>The </a:t>
            </a:r>
            <a:r>
              <a:rPr lang="en-US" sz="2000" b="1" dirty="0"/>
              <a:t>Capability Approach</a:t>
            </a:r>
            <a:r>
              <a:rPr lang="en-US" sz="2000" dirty="0"/>
              <a:t> is Amartya Sen’s most influential contribution to philosophy and development economics. It offers an alternative way of evaluating well-being, poverty, and development — focusing not just on income or resources, but on what people are </a:t>
            </a:r>
            <a:r>
              <a:rPr lang="en-US" sz="2000" b="1" dirty="0"/>
              <a:t>actually able to do and be</a:t>
            </a:r>
            <a:r>
              <a:rPr lang="en-US" sz="2000" dirty="0"/>
              <a:t> in their lives.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b="1" dirty="0"/>
              <a:t>Core Concepts of the Capability Approach</a:t>
            </a:r>
          </a:p>
          <a:p>
            <a:pPr marL="0" indent="0">
              <a:buNone/>
            </a:pPr>
            <a:r>
              <a:rPr lang="en-US" sz="2400" b="1" dirty="0"/>
              <a:t>1. </a:t>
            </a:r>
            <a:r>
              <a:rPr lang="en-US" sz="2200" b="1" dirty="0"/>
              <a:t>Capabilities vs. </a:t>
            </a:r>
            <a:r>
              <a:rPr lang="en-US" sz="2200" b="1" dirty="0" err="1"/>
              <a:t>Functionings</a:t>
            </a:r>
            <a:endParaRPr lang="en-US" sz="2200" dirty="0"/>
          </a:p>
          <a:p>
            <a:r>
              <a:rPr lang="en-US" sz="2200" b="1" dirty="0" err="1"/>
              <a:t>Functionings</a:t>
            </a:r>
            <a:r>
              <a:rPr lang="en-US" sz="2200" dirty="0"/>
              <a:t> are the things a person achieves — like being healthy, educated, or having a job.</a:t>
            </a:r>
          </a:p>
          <a:p>
            <a:r>
              <a:rPr lang="en-US" sz="2200" b="1" dirty="0"/>
              <a:t>Capabilities</a:t>
            </a:r>
            <a:r>
              <a:rPr lang="en-US" sz="2200" dirty="0"/>
              <a:t> are a person’s real opportunities or freedoms to achieve those </a:t>
            </a:r>
            <a:r>
              <a:rPr lang="en-US" sz="2200" dirty="0" err="1"/>
              <a:t>functionings</a:t>
            </a:r>
            <a:r>
              <a:rPr lang="en-US" sz="2200" dirty="0"/>
              <a:t>.</a:t>
            </a:r>
          </a:p>
          <a:p>
            <a:r>
              <a:rPr lang="en-US" sz="2200" dirty="0"/>
              <a:t>👉 </a:t>
            </a:r>
            <a:r>
              <a:rPr lang="en-US" sz="2200" i="1" dirty="0"/>
              <a:t>Example:</a:t>
            </a:r>
            <a:br>
              <a:rPr lang="en-US" sz="2200" dirty="0"/>
            </a:br>
            <a:r>
              <a:rPr lang="en-US" sz="2200" dirty="0"/>
              <a:t>Being well-nourished is a functioning; having access to food and being free from hunger is part of your</a:t>
            </a:r>
          </a:p>
          <a:p>
            <a:pPr marL="0" indent="0">
              <a:buNone/>
            </a:pPr>
            <a:r>
              <a:rPr lang="en-US" sz="2200" dirty="0"/>
              <a:t>capability to be well-nourished.</a:t>
            </a:r>
          </a:p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DA521D-0139-6122-2934-14C40F9BC3F2}"/>
              </a:ext>
            </a:extLst>
          </p:cNvPr>
          <p:cNvSpPr txBox="1"/>
          <p:nvPr/>
        </p:nvSpPr>
        <p:spPr>
          <a:xfrm>
            <a:off x="631721" y="4296697"/>
            <a:ext cx="109285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2. Freedom as Development</a:t>
            </a:r>
            <a:br>
              <a:rPr lang="en-US" dirty="0"/>
            </a:br>
            <a:r>
              <a:rPr lang="en-US" dirty="0"/>
              <a:t>Sen defines </a:t>
            </a:r>
            <a:r>
              <a:rPr lang="en-US" b="1" dirty="0"/>
              <a:t>development</a:t>
            </a:r>
            <a:r>
              <a:rPr lang="en-US" dirty="0"/>
              <a:t> as the </a:t>
            </a:r>
            <a:r>
              <a:rPr lang="en-US" b="1" dirty="0"/>
              <a:t>expansion of people’s capabilities</a:t>
            </a:r>
            <a:r>
              <a:rPr lang="en-US" dirty="0"/>
              <a:t> — their real freedom to live the kind of life they value. Economic growth matters only if it leads to greater </a:t>
            </a:r>
            <a:r>
              <a:rPr lang="en-US" b="1" dirty="0"/>
              <a:t>freedom and opportunity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0C627-B503-9258-4E05-83D395BA6E31}"/>
              </a:ext>
            </a:extLst>
          </p:cNvPr>
          <p:cNvSpPr txBox="1"/>
          <p:nvPr/>
        </p:nvSpPr>
        <p:spPr>
          <a:xfrm>
            <a:off x="631721" y="5380672"/>
            <a:ext cx="108326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3. Critique of Traditional Metrics</a:t>
            </a:r>
            <a:br>
              <a:rPr lang="en-US" dirty="0"/>
            </a:br>
            <a:r>
              <a:rPr lang="en-US" dirty="0"/>
              <a:t>Sen criticizes measures like </a:t>
            </a:r>
            <a:r>
              <a:rPr lang="en-US" b="1" dirty="0"/>
              <a:t>GDP</a:t>
            </a:r>
            <a:r>
              <a:rPr lang="en-US" dirty="0"/>
              <a:t> or </a:t>
            </a:r>
            <a:r>
              <a:rPr lang="en-US" b="1" dirty="0"/>
              <a:t>income levels</a:t>
            </a:r>
            <a:r>
              <a:rPr lang="en-US" dirty="0"/>
              <a:t> for being too narrow. A country may have high GDP, but if people lack access to education, healthcare, or civil rights, they are not truly "developed."</a:t>
            </a:r>
          </a:p>
        </p:txBody>
      </p:sp>
    </p:spTree>
    <p:extLst>
      <p:ext uri="{BB962C8B-B14F-4D97-AF65-F5344CB8AC3E}">
        <p14:creationId xmlns:p14="http://schemas.microsoft.com/office/powerpoint/2010/main" val="307352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453A078F-14F2-A0F2-2A6C-8DCCFCACD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97" y="386278"/>
            <a:ext cx="95961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 Focus on Individual Differences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Different people need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different resources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achieve the same capabilities due to factors like age, gender, health, or social context. So, equal income doesn’t always mean equal opportunity.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D05D5E-DF13-ADF2-38C9-140575C33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97" y="1810288"/>
            <a:ext cx="113955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5. Importance of Agency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 emphasizes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agency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the ability to pursue goals one values and has reason to value. It’s not just about well-being but also about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empowerment and participation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shaping one’s own life.</a:t>
            </a:r>
          </a:p>
        </p:txBody>
      </p:sp>
    </p:spTree>
    <p:extLst>
      <p:ext uri="{BB962C8B-B14F-4D97-AF65-F5344CB8AC3E}">
        <p14:creationId xmlns:p14="http://schemas.microsoft.com/office/powerpoint/2010/main" val="21270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DEEE4-9397-35B9-970C-0B541F29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35" y="235685"/>
            <a:ext cx="11088329" cy="192046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Amartya Sen’s Perspective on Justice</a:t>
            </a:r>
          </a:p>
          <a:p>
            <a:pPr marL="0" indent="0">
              <a:buNone/>
            </a:pPr>
            <a:r>
              <a:rPr lang="en-US" sz="1800" dirty="0"/>
              <a:t>Amartya Sen presents a distinctive and practical approach to justice in his influential book </a:t>
            </a:r>
            <a:r>
              <a:rPr lang="en-US" sz="1800" b="1" i="1" dirty="0"/>
              <a:t>The Idea of Justice</a:t>
            </a:r>
            <a:r>
              <a:rPr lang="en-US" sz="1800" b="1" dirty="0"/>
              <a:t> (2009)</a:t>
            </a:r>
            <a:r>
              <a:rPr lang="en-US" sz="1800" dirty="0"/>
              <a:t>. He moves away from traditional theories that focus on creating a perfectly just society and instead emphasizes </a:t>
            </a:r>
            <a:r>
              <a:rPr lang="en-US" sz="1800" b="1" dirty="0"/>
              <a:t>reducing injustice in the real world</a:t>
            </a:r>
            <a:r>
              <a:rPr lang="en-US" sz="1800" dirty="0"/>
              <a:t>.</a:t>
            </a:r>
          </a:p>
          <a:p>
            <a:endParaRPr lang="en-IN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03D9E0E-B153-E360-FCA1-C3C5753F6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35" y="1877791"/>
            <a:ext cx="1121676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Elements of Sen’s Perspective on Justice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Critique of Transcendental Theories of Justice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 criticizes philosophers like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John Rawls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who focus on ideal or "perfect" models of a just society.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Instead of asking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“What is a perfectly just society?”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Sen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asks:</a:t>
            </a:r>
            <a:r>
              <a:rPr lang="en-US" altLang="en-US" b="1" dirty="0" err="1">
                <a:latin typeface="Arial" panose="020B0604020202020204" pitchFamily="34" charset="0"/>
              </a:rPr>
              <a:t>“How</a:t>
            </a:r>
            <a:r>
              <a:rPr lang="en-US" altLang="en-US" b="1" dirty="0">
                <a:latin typeface="Arial" panose="020B0604020202020204" pitchFamily="34" charset="0"/>
              </a:rPr>
              <a:t> can we reduce injustice here and now?”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His approach is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comparative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not ideal — focused on making society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less unjust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even if perfect justice is unreachable.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BBE67-7D31-3732-F3EE-3AFCDABAFA7A}"/>
              </a:ext>
            </a:extLst>
          </p:cNvPr>
          <p:cNvSpPr txBox="1"/>
          <p:nvPr/>
        </p:nvSpPr>
        <p:spPr>
          <a:xfrm>
            <a:off x="679653" y="5132042"/>
            <a:ext cx="108326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2. Realization-Focused Approach</a:t>
            </a:r>
            <a:br>
              <a:rPr lang="en-US" dirty="0"/>
            </a:br>
            <a:r>
              <a:rPr lang="en-US" dirty="0"/>
              <a:t>Sen prioritizes actual outcomes and improvements in people’s lives over abstract principles. Justice is about what </a:t>
            </a:r>
            <a:r>
              <a:rPr lang="en-US" b="1" dirty="0"/>
              <a:t>actually happens</a:t>
            </a:r>
            <a:r>
              <a:rPr lang="en-US" dirty="0"/>
              <a:t>, not what </a:t>
            </a:r>
            <a:r>
              <a:rPr lang="en-US" b="1" dirty="0"/>
              <a:t>should ideally exist</a:t>
            </a:r>
            <a:r>
              <a:rPr lang="en-US" dirty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113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F47D925-0ADE-E572-71BE-DF77E9C3CA7B}"/>
              </a:ext>
            </a:extLst>
          </p:cNvPr>
          <p:cNvSpPr txBox="1"/>
          <p:nvPr/>
        </p:nvSpPr>
        <p:spPr>
          <a:xfrm>
            <a:off x="304800" y="226144"/>
            <a:ext cx="115037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3. Importance of Capabilities</a:t>
            </a:r>
            <a:br>
              <a:rPr lang="en-US" sz="2000" dirty="0"/>
            </a:br>
            <a:r>
              <a:rPr lang="en-US" sz="2000" dirty="0"/>
              <a:t>Justice, for Sen, should be assessed in terms of people’s </a:t>
            </a:r>
            <a:r>
              <a:rPr lang="en-US" sz="2000" b="1" dirty="0"/>
              <a:t>capabilities</a:t>
            </a:r>
            <a:r>
              <a:rPr lang="en-US" sz="2000" dirty="0"/>
              <a:t> — their real freedoms to lead lives they value. A just society enables all individuals to access basic capabilities like: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Education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Political participation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Economic opportunity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FB0DFF-CBAC-E099-C209-F952D46BD04D}"/>
              </a:ext>
            </a:extLst>
          </p:cNvPr>
          <p:cNvSpPr txBox="1"/>
          <p:nvPr/>
        </p:nvSpPr>
        <p:spPr>
          <a:xfrm>
            <a:off x="403122" y="2661431"/>
            <a:ext cx="11503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4. Plurality and Public Reasoning</a:t>
            </a:r>
            <a:br>
              <a:rPr lang="en-US" sz="2000" dirty="0"/>
            </a:br>
            <a:r>
              <a:rPr lang="en-US" sz="2000" dirty="0"/>
              <a:t>Sen argues that justice has </a:t>
            </a:r>
            <a:r>
              <a:rPr lang="en-US" sz="2000" b="1" dirty="0"/>
              <a:t>no single model</a:t>
            </a:r>
            <a:r>
              <a:rPr lang="en-US" sz="2000" dirty="0"/>
              <a:t> — different societies may value different things. Therefore, justice must be approached through </a:t>
            </a:r>
            <a:r>
              <a:rPr lang="en-US" sz="2000" b="1" dirty="0"/>
              <a:t>public reasoning</a:t>
            </a:r>
            <a:r>
              <a:rPr lang="en-US" sz="2000" dirty="0"/>
              <a:t>, dialogue, and democratic debate.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684CFA-BE11-670B-A0B4-7FA11CD7990E}"/>
              </a:ext>
            </a:extLst>
          </p:cNvPr>
          <p:cNvSpPr txBox="1"/>
          <p:nvPr/>
        </p:nvSpPr>
        <p:spPr>
          <a:xfrm>
            <a:off x="403122" y="4214025"/>
            <a:ext cx="111891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5</a:t>
            </a:r>
            <a:r>
              <a:rPr lang="en-US" sz="2000" b="1" dirty="0"/>
              <a:t>. Focus on Agency and Participation</a:t>
            </a:r>
            <a:br>
              <a:rPr lang="en-US" sz="2000" dirty="0"/>
            </a:br>
            <a:r>
              <a:rPr lang="en-US" sz="2000" dirty="0"/>
              <a:t>A just society must enable people to be </a:t>
            </a:r>
            <a:r>
              <a:rPr lang="en-US" sz="2000" b="1" dirty="0"/>
              <a:t>agents of change</a:t>
            </a:r>
            <a:r>
              <a:rPr lang="en-US" sz="2000" dirty="0"/>
              <a:t>, not just passive recipients of welfare. </a:t>
            </a:r>
            <a:r>
              <a:rPr lang="en-US" sz="2000" b="1" dirty="0"/>
              <a:t>Participation, voice, and empowerment</a:t>
            </a:r>
            <a:r>
              <a:rPr lang="en-US" sz="2000" dirty="0"/>
              <a:t> are central to Sen’s view of justice.</a:t>
            </a:r>
          </a:p>
        </p:txBody>
      </p:sp>
    </p:spTree>
    <p:extLst>
      <p:ext uri="{BB962C8B-B14F-4D97-AF65-F5344CB8AC3E}">
        <p14:creationId xmlns:p14="http://schemas.microsoft.com/office/powerpoint/2010/main" val="2042704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D414CB-0EC5-206A-1814-D55CE2E86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580083"/>
              </p:ext>
            </p:extLst>
          </p:nvPr>
        </p:nvGraphicFramePr>
        <p:xfrm>
          <a:off x="798871" y="1278684"/>
          <a:ext cx="10380408" cy="4974631"/>
        </p:xfrm>
        <a:graphic>
          <a:graphicData uri="http://schemas.openxmlformats.org/drawingml/2006/table">
            <a:tbl>
              <a:tblPr/>
              <a:tblGrid>
                <a:gridCol w="3460136">
                  <a:extLst>
                    <a:ext uri="{9D8B030D-6E8A-4147-A177-3AD203B41FA5}">
                      <a16:colId xmlns:a16="http://schemas.microsoft.com/office/drawing/2014/main" val="3016924742"/>
                    </a:ext>
                  </a:extLst>
                </a:gridCol>
                <a:gridCol w="3460136">
                  <a:extLst>
                    <a:ext uri="{9D8B030D-6E8A-4147-A177-3AD203B41FA5}">
                      <a16:colId xmlns:a16="http://schemas.microsoft.com/office/drawing/2014/main" val="741642548"/>
                    </a:ext>
                  </a:extLst>
                </a:gridCol>
                <a:gridCol w="3460136">
                  <a:extLst>
                    <a:ext uri="{9D8B030D-6E8A-4147-A177-3AD203B41FA5}">
                      <a16:colId xmlns:a16="http://schemas.microsoft.com/office/drawing/2014/main" val="636850941"/>
                    </a:ext>
                  </a:extLst>
                </a:gridCol>
              </a:tblGrid>
              <a:tr h="6861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Aspect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John Rawls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Amartya Sen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232358"/>
                  </a:ext>
                </a:extLst>
              </a:tr>
              <a:tr h="12007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Focus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Ideal theory (perfect justice)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Comparative justice (reducing injustice)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145626"/>
                  </a:ext>
                </a:extLst>
              </a:tr>
              <a:tr h="12007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Method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Original position, veil of ignorance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Real-world capabilities and outcomes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67196"/>
                  </a:ext>
                </a:extLst>
              </a:tr>
              <a:tr h="6861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Justice Concept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"Justice as fairness"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"Justice as capability expansion"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145229"/>
                  </a:ext>
                </a:extLst>
              </a:tr>
              <a:tr h="12007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Key Concern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Distribution of goods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Expansion of real freedoms and opportunities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70502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622D711-1A13-BF4A-E30D-5F6C21E26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64" y="540030"/>
            <a:ext cx="1203525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📘 Key Differences from Rawls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B2ACA6-C8D4-BA71-3396-80A9251AA039}"/>
              </a:ext>
            </a:extLst>
          </p:cNvPr>
          <p:cNvSpPr/>
          <p:nvPr/>
        </p:nvSpPr>
        <p:spPr>
          <a:xfrm>
            <a:off x="471948" y="1340249"/>
            <a:ext cx="2674375" cy="476558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752773-EE13-05F1-4267-F57BD2AB58EC}"/>
              </a:ext>
            </a:extLst>
          </p:cNvPr>
          <p:cNvSpPr/>
          <p:nvPr/>
        </p:nvSpPr>
        <p:spPr>
          <a:xfrm>
            <a:off x="3151238" y="1335332"/>
            <a:ext cx="4458930" cy="476558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36A2BC-0C84-9B85-D3A0-75D60CAE8E4F}"/>
              </a:ext>
            </a:extLst>
          </p:cNvPr>
          <p:cNvSpPr/>
          <p:nvPr/>
        </p:nvSpPr>
        <p:spPr>
          <a:xfrm>
            <a:off x="7610168" y="1330415"/>
            <a:ext cx="3500284" cy="476558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4B510-83D5-793D-9447-891E7D48C89D}"/>
              </a:ext>
            </a:extLst>
          </p:cNvPr>
          <p:cNvCxnSpPr/>
          <p:nvPr/>
        </p:nvCxnSpPr>
        <p:spPr>
          <a:xfrm>
            <a:off x="471948" y="1986116"/>
            <a:ext cx="1063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08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DF0A4F-2D6C-28F5-8653-F938EDC3796F}"/>
              </a:ext>
            </a:extLst>
          </p:cNvPr>
          <p:cNvSpPr txBox="1"/>
          <p:nvPr/>
        </p:nvSpPr>
        <p:spPr>
          <a:xfrm>
            <a:off x="403122" y="1720646"/>
            <a:ext cx="111792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Amartya Sen’s philosophy offers a transformative view of development, justice, and human well-being. Through his </a:t>
            </a:r>
            <a:r>
              <a:rPr lang="en-US" sz="2000" b="1" dirty="0"/>
              <a:t>Capability Approach</a:t>
            </a:r>
            <a:r>
              <a:rPr lang="en-US" sz="2000" dirty="0"/>
              <a:t>, he shifts the focus from economic growth and resource distribution to what individuals are truly able to </a:t>
            </a:r>
            <a:r>
              <a:rPr lang="en-US" sz="2000" b="1" dirty="0"/>
              <a:t>be and do</a:t>
            </a:r>
            <a:r>
              <a:rPr lang="en-US" sz="2000" dirty="0"/>
              <a:t> — highlighting </a:t>
            </a:r>
            <a:r>
              <a:rPr lang="en-US" sz="2000" b="1" dirty="0"/>
              <a:t>freedom, opportunity, and human dignity</a:t>
            </a:r>
            <a:r>
              <a:rPr lang="en-US" sz="2000" dirty="0"/>
              <a:t> as the true measures of progress. His perspective on </a:t>
            </a:r>
            <a:r>
              <a:rPr lang="en-US" sz="2000" b="1" dirty="0"/>
              <a:t>justice</a:t>
            </a:r>
            <a:r>
              <a:rPr lang="en-US" sz="2000" dirty="0"/>
              <a:t> challenges idealized theories, emphasizing the need for </a:t>
            </a:r>
            <a:r>
              <a:rPr lang="en-US" sz="2000" b="1" dirty="0"/>
              <a:t>practical, real-world solutions</a:t>
            </a:r>
            <a:r>
              <a:rPr lang="en-US" sz="2000" dirty="0"/>
              <a:t> that reduce injustice through public reasoning and democratic participation. By integrating economics with ethics and social choice, Sen presents a deeply human-centered framework that continues to shape global thinking on </a:t>
            </a:r>
            <a:r>
              <a:rPr lang="en-US" sz="2000" b="1" dirty="0"/>
              <a:t>development, equality, and rights</a:t>
            </a:r>
            <a:r>
              <a:rPr lang="en-US" sz="2000" dirty="0"/>
              <a:t>.</a:t>
            </a:r>
            <a:endParaRPr lang="en-IN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BBC0A-033F-4667-F46D-4C93780DC104}"/>
              </a:ext>
            </a:extLst>
          </p:cNvPr>
          <p:cNvSpPr txBox="1"/>
          <p:nvPr/>
        </p:nvSpPr>
        <p:spPr>
          <a:xfrm>
            <a:off x="2261419" y="157317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7408496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61</TotalTime>
  <Words>1237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Tw Cen MT</vt:lpstr>
      <vt:lpstr>Droplet</vt:lpstr>
      <vt:lpstr>Political Theory II </vt:lpstr>
      <vt:lpstr>Philosophy of Amartya Sen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sample UGC-NET-style questions based on Amartya Sen’s Capability Approach and his Perspective on Justice: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parlinakalita@outlook.com</dc:creator>
  <cp:lastModifiedBy>parlinakalita@outlook.com</cp:lastModifiedBy>
  <cp:revision>24</cp:revision>
  <dcterms:created xsi:type="dcterms:W3CDTF">2025-08-15T18:33:29Z</dcterms:created>
  <dcterms:modified xsi:type="dcterms:W3CDTF">2025-08-18T17:30:25Z</dcterms:modified>
</cp:coreProperties>
</file>