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9" r:id="rId2"/>
    <p:sldId id="256" r:id="rId3"/>
    <p:sldId id="257" r:id="rId4"/>
    <p:sldId id="258" r:id="rId5"/>
    <p:sldId id="259" r:id="rId6"/>
    <p:sldId id="260" r:id="rId7"/>
    <p:sldId id="264" r:id="rId8"/>
    <p:sldId id="265" r:id="rId9"/>
    <p:sldId id="261" r:id="rId10"/>
    <p:sldId id="262"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CF05B-1BC1-4841-8D4A-1CC4BC52473E}" type="datetimeFigureOut">
              <a:rPr lang="en-IN" smtClean="0"/>
              <a:t>21-08-2025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F4086-1AE2-486E-ABC9-45DF20D9586B}" type="slidenum">
              <a:rPr lang="en-IN" smtClean="0"/>
              <a:t>‹#›</a:t>
            </a:fld>
            <a:endParaRPr lang="en-IN"/>
          </a:p>
        </p:txBody>
      </p:sp>
    </p:spTree>
    <p:extLst>
      <p:ext uri="{BB962C8B-B14F-4D97-AF65-F5344CB8AC3E}">
        <p14:creationId xmlns:p14="http://schemas.microsoft.com/office/powerpoint/2010/main" val="302115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E4F4086-1AE2-486E-ABC9-45DF20D9586B}" type="slidenum">
              <a:rPr lang="en-IN" smtClean="0"/>
              <a:t>8</a:t>
            </a:fld>
            <a:endParaRPr lang="en-IN"/>
          </a:p>
        </p:txBody>
      </p:sp>
    </p:spTree>
    <p:extLst>
      <p:ext uri="{BB962C8B-B14F-4D97-AF65-F5344CB8AC3E}">
        <p14:creationId xmlns:p14="http://schemas.microsoft.com/office/powerpoint/2010/main" val="54178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266211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EEA79-8B28-4E3A-A5DC-6700536047FE}" type="datetimeFigureOut">
              <a:rPr lang="en-IN" smtClean="0"/>
              <a:t>21-08-2025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28338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403457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4845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238726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815775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77487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56911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38086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404651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29665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0EEA79-8B28-4E3A-A5DC-6700536047FE}" type="datetimeFigureOut">
              <a:rPr lang="en-IN" smtClean="0"/>
              <a:t>21-08-2025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276609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0EEA79-8B28-4E3A-A5DC-6700536047FE}" type="datetimeFigureOut">
              <a:rPr lang="en-IN" smtClean="0"/>
              <a:t>21-08-2025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328709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1099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135323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10EEA79-8B28-4E3A-A5DC-6700536047FE}" type="datetimeFigureOut">
              <a:rPr lang="en-IN" smtClean="0"/>
              <a:t>21-08-2025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300740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EEA79-8B28-4E3A-A5DC-6700536047FE}" type="datetimeFigureOut">
              <a:rPr lang="en-IN" smtClean="0"/>
              <a:t>21-08-2025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7CAE6A-0D86-4010-A7B1-8BEA459A019A}" type="slidenum">
              <a:rPr lang="en-IN" smtClean="0"/>
              <a:t>‹#›</a:t>
            </a:fld>
            <a:endParaRPr lang="en-IN"/>
          </a:p>
        </p:txBody>
      </p:sp>
    </p:spTree>
    <p:extLst>
      <p:ext uri="{BB962C8B-B14F-4D97-AF65-F5344CB8AC3E}">
        <p14:creationId xmlns:p14="http://schemas.microsoft.com/office/powerpoint/2010/main" val="152091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10EEA79-8B28-4E3A-A5DC-6700536047FE}" type="datetimeFigureOut">
              <a:rPr lang="en-IN" smtClean="0"/>
              <a:t>21-08-2025</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B7CAE6A-0D86-4010-A7B1-8BEA459A019A}" type="slidenum">
              <a:rPr lang="en-IN" smtClean="0"/>
              <a:t>‹#›</a:t>
            </a:fld>
            <a:endParaRPr lang="en-IN"/>
          </a:p>
        </p:txBody>
      </p:sp>
    </p:spTree>
    <p:extLst>
      <p:ext uri="{BB962C8B-B14F-4D97-AF65-F5344CB8AC3E}">
        <p14:creationId xmlns:p14="http://schemas.microsoft.com/office/powerpoint/2010/main" val="12353267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D2F393-55D1-AF97-E6D4-9D20634F42B6}"/>
              </a:ext>
            </a:extLst>
          </p:cNvPr>
          <p:cNvSpPr txBox="1"/>
          <p:nvPr/>
        </p:nvSpPr>
        <p:spPr>
          <a:xfrm>
            <a:off x="3731342" y="1028094"/>
            <a:ext cx="6243484" cy="707886"/>
          </a:xfrm>
          <a:prstGeom prst="rect">
            <a:avLst/>
          </a:prstGeom>
          <a:noFill/>
        </p:spPr>
        <p:txBody>
          <a:bodyPr wrap="square" rtlCol="0">
            <a:spAutoFit/>
          </a:bodyPr>
          <a:lstStyle/>
          <a:p>
            <a:r>
              <a:rPr lang="en-IN" sz="4000" b="1" dirty="0"/>
              <a:t>Political Theory II</a:t>
            </a:r>
          </a:p>
        </p:txBody>
      </p:sp>
      <p:sp>
        <p:nvSpPr>
          <p:cNvPr id="5" name="TextBox 4">
            <a:extLst>
              <a:ext uri="{FF2B5EF4-FFF2-40B4-BE49-F238E27FC236}">
                <a16:creationId xmlns:a16="http://schemas.microsoft.com/office/drawing/2014/main" id="{7A9D5201-4D4B-A770-EDC1-8B943486F840}"/>
              </a:ext>
            </a:extLst>
          </p:cNvPr>
          <p:cNvSpPr txBox="1"/>
          <p:nvPr/>
        </p:nvSpPr>
        <p:spPr>
          <a:xfrm>
            <a:off x="1533832" y="2536723"/>
            <a:ext cx="5987845" cy="830997"/>
          </a:xfrm>
          <a:prstGeom prst="rect">
            <a:avLst/>
          </a:prstGeom>
          <a:noFill/>
        </p:spPr>
        <p:txBody>
          <a:bodyPr wrap="square" rtlCol="0">
            <a:spAutoFit/>
          </a:bodyPr>
          <a:lstStyle/>
          <a:p>
            <a:r>
              <a:rPr lang="en-IN" sz="2400" b="1" dirty="0"/>
              <a:t>Department of Political Science</a:t>
            </a:r>
          </a:p>
          <a:p>
            <a:r>
              <a:rPr lang="en-IN" sz="2400" b="1" dirty="0"/>
              <a:t>Unit : Liberty and Toleration</a:t>
            </a:r>
          </a:p>
        </p:txBody>
      </p:sp>
      <p:sp>
        <p:nvSpPr>
          <p:cNvPr id="7" name="TextBox 6">
            <a:extLst>
              <a:ext uri="{FF2B5EF4-FFF2-40B4-BE49-F238E27FC236}">
                <a16:creationId xmlns:a16="http://schemas.microsoft.com/office/drawing/2014/main" id="{2DAC6FD0-4E2E-4DE9-8800-6544EFFB7327}"/>
              </a:ext>
            </a:extLst>
          </p:cNvPr>
          <p:cNvSpPr txBox="1"/>
          <p:nvPr/>
        </p:nvSpPr>
        <p:spPr>
          <a:xfrm>
            <a:off x="3913238" y="4676538"/>
            <a:ext cx="5250426" cy="461665"/>
          </a:xfrm>
          <a:prstGeom prst="rect">
            <a:avLst/>
          </a:prstGeom>
          <a:noFill/>
        </p:spPr>
        <p:txBody>
          <a:bodyPr wrap="square" rtlCol="0">
            <a:spAutoFit/>
          </a:bodyPr>
          <a:lstStyle/>
          <a:p>
            <a:r>
              <a:rPr lang="en-IN" sz="2400" i="1" dirty="0"/>
              <a:t>Presented by Parlina Kalita</a:t>
            </a:r>
          </a:p>
        </p:txBody>
      </p:sp>
    </p:spTree>
    <p:extLst>
      <p:ext uri="{BB962C8B-B14F-4D97-AF65-F5344CB8AC3E}">
        <p14:creationId xmlns:p14="http://schemas.microsoft.com/office/powerpoint/2010/main" val="1381139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06C36D-9BD3-A414-1D3A-F453E9E8788F}"/>
              </a:ext>
            </a:extLst>
          </p:cNvPr>
          <p:cNvSpPr txBox="1"/>
          <p:nvPr/>
        </p:nvSpPr>
        <p:spPr>
          <a:xfrm>
            <a:off x="363794" y="334297"/>
            <a:ext cx="11592232" cy="648929"/>
          </a:xfrm>
          <a:prstGeom prst="rect">
            <a:avLst/>
          </a:prstGeom>
          <a:noFill/>
        </p:spPr>
        <p:txBody>
          <a:bodyPr wrap="square">
            <a:spAutoFit/>
          </a:bodyPr>
          <a:lstStyle/>
          <a:p>
            <a:r>
              <a:rPr lang="en-IN" b="1" dirty="0"/>
              <a:t>5 objective-type questions (multiple choice) that are representative of what could be asked about Isaiah Berlin in the UGC NET exam</a:t>
            </a:r>
          </a:p>
        </p:txBody>
      </p:sp>
      <p:sp>
        <p:nvSpPr>
          <p:cNvPr id="7" name="TextBox 6">
            <a:extLst>
              <a:ext uri="{FF2B5EF4-FFF2-40B4-BE49-F238E27FC236}">
                <a16:creationId xmlns:a16="http://schemas.microsoft.com/office/drawing/2014/main" id="{B00E8F76-C215-4015-93A5-310BCBBDEADB}"/>
              </a:ext>
            </a:extLst>
          </p:cNvPr>
          <p:cNvSpPr txBox="1"/>
          <p:nvPr/>
        </p:nvSpPr>
        <p:spPr>
          <a:xfrm>
            <a:off x="491613" y="1229032"/>
            <a:ext cx="11356258" cy="3416320"/>
          </a:xfrm>
          <a:prstGeom prst="rect">
            <a:avLst/>
          </a:prstGeom>
          <a:noFill/>
        </p:spPr>
        <p:txBody>
          <a:bodyPr wrap="square">
            <a:spAutoFit/>
          </a:bodyPr>
          <a:lstStyle/>
          <a:p>
            <a:pPr marL="342900" indent="-342900">
              <a:buAutoNum type="arabicPeriod"/>
            </a:pPr>
            <a:r>
              <a:rPr lang="en-IN" dirty="0"/>
              <a:t>Isaiah Berlin is best known for his distinction between:</a:t>
            </a:r>
          </a:p>
          <a:p>
            <a:endParaRPr lang="en-IN" dirty="0"/>
          </a:p>
          <a:p>
            <a:pPr marL="342900" indent="-342900">
              <a:buAutoNum type="alphaUcParenR"/>
            </a:pPr>
            <a:r>
              <a:rPr lang="en-IN" dirty="0"/>
              <a:t>Liberalism and Conservatism  B) Negative and Positive Liberty   C) Natural Rights and Legal Rights </a:t>
            </a:r>
          </a:p>
          <a:p>
            <a:r>
              <a:rPr lang="en-IN" dirty="0"/>
              <a:t>D) Capitalism and Socialism</a:t>
            </a:r>
          </a:p>
          <a:p>
            <a:endParaRPr lang="en-IN" dirty="0"/>
          </a:p>
          <a:p>
            <a:r>
              <a:rPr lang="en-IN" dirty="0"/>
              <a:t>2. Which one of the following books is written by Isaiah Berlin?</a:t>
            </a:r>
          </a:p>
          <a:p>
            <a:endParaRPr lang="en-IN" dirty="0"/>
          </a:p>
          <a:p>
            <a:pPr marL="342900" indent="-342900">
              <a:buAutoNum type="alphaUcParenR"/>
            </a:pPr>
            <a:r>
              <a:rPr lang="en-IN" dirty="0"/>
              <a:t>The Open Society and Its Enemies B) Two Concepts of Liberty  C) The Road to Serfdom  D) Anarchy, State and Utopia</a:t>
            </a:r>
          </a:p>
          <a:p>
            <a:endParaRPr lang="en-IN" dirty="0"/>
          </a:p>
          <a:p>
            <a:r>
              <a:rPr lang="en-IN" dirty="0"/>
              <a:t>3. Isaiah Berlin was a proponent of which of the following ideologies?</a:t>
            </a:r>
          </a:p>
          <a:p>
            <a:endParaRPr lang="en-IN" dirty="0"/>
          </a:p>
          <a:p>
            <a:r>
              <a:rPr lang="en-IN" dirty="0"/>
              <a:t>A) Marxism  B) Libertarianism  C) Value Pluralism  D) Utilitarianism</a:t>
            </a:r>
          </a:p>
        </p:txBody>
      </p:sp>
    </p:spTree>
    <p:extLst>
      <p:ext uri="{BB962C8B-B14F-4D97-AF65-F5344CB8AC3E}">
        <p14:creationId xmlns:p14="http://schemas.microsoft.com/office/powerpoint/2010/main" val="336529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3BACE5-580B-C55D-AAEB-364CB422B6CA}"/>
              </a:ext>
            </a:extLst>
          </p:cNvPr>
          <p:cNvSpPr txBox="1"/>
          <p:nvPr/>
        </p:nvSpPr>
        <p:spPr>
          <a:xfrm>
            <a:off x="363794" y="698090"/>
            <a:ext cx="11297264" cy="1754326"/>
          </a:xfrm>
          <a:prstGeom prst="rect">
            <a:avLst/>
          </a:prstGeom>
          <a:noFill/>
        </p:spPr>
        <p:txBody>
          <a:bodyPr wrap="square">
            <a:spAutoFit/>
          </a:bodyPr>
          <a:lstStyle/>
          <a:p>
            <a:r>
              <a:rPr lang="en-IN" dirty="0"/>
              <a:t>4. According to Isaiah Berlin, positive liberty can lead to:</a:t>
            </a:r>
          </a:p>
          <a:p>
            <a:pPr marL="342900" indent="-342900">
              <a:buAutoNum type="alphaUcParenR"/>
            </a:pPr>
            <a:r>
              <a:rPr lang="en-IN" dirty="0"/>
              <a:t>Anarchism  B) Tyranny   C) Capitalism  D) Equality</a:t>
            </a:r>
          </a:p>
          <a:p>
            <a:endParaRPr lang="en-IN" dirty="0"/>
          </a:p>
          <a:p>
            <a:endParaRPr lang="en-IN" dirty="0"/>
          </a:p>
          <a:p>
            <a:r>
              <a:rPr lang="en-IN" dirty="0"/>
              <a:t>5. Which of the following thinkers was critically examined by Isaiah Berlin in his essays? </a:t>
            </a:r>
          </a:p>
          <a:p>
            <a:r>
              <a:rPr lang="en-IN" dirty="0"/>
              <a:t>A) Karl Marx   B) G.W.F. Hegel   C) Jean-Jacques Rousseau   D) John Rawls</a:t>
            </a:r>
          </a:p>
        </p:txBody>
      </p:sp>
      <p:sp>
        <p:nvSpPr>
          <p:cNvPr id="7" name="TextBox 6">
            <a:extLst>
              <a:ext uri="{FF2B5EF4-FFF2-40B4-BE49-F238E27FC236}">
                <a16:creationId xmlns:a16="http://schemas.microsoft.com/office/drawing/2014/main" id="{BC14E9AF-561C-3642-BA1B-3590E15E1CA5}"/>
              </a:ext>
            </a:extLst>
          </p:cNvPr>
          <p:cNvSpPr txBox="1"/>
          <p:nvPr/>
        </p:nvSpPr>
        <p:spPr>
          <a:xfrm>
            <a:off x="363794" y="2971489"/>
            <a:ext cx="6096000" cy="369332"/>
          </a:xfrm>
          <a:prstGeom prst="rect">
            <a:avLst/>
          </a:prstGeom>
          <a:noFill/>
        </p:spPr>
        <p:txBody>
          <a:bodyPr wrap="square">
            <a:spAutoFit/>
          </a:bodyPr>
          <a:lstStyle/>
          <a:p>
            <a:r>
              <a:rPr lang="en-IN" dirty="0"/>
              <a:t>Answers - 1) B , 2) B , 3)C , 4) B , 5)C</a:t>
            </a:r>
          </a:p>
        </p:txBody>
      </p:sp>
    </p:spTree>
    <p:extLst>
      <p:ext uri="{BB962C8B-B14F-4D97-AF65-F5344CB8AC3E}">
        <p14:creationId xmlns:p14="http://schemas.microsoft.com/office/powerpoint/2010/main" val="36770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957F-2DAC-9FAA-6C48-953AEC0368E8}"/>
              </a:ext>
            </a:extLst>
          </p:cNvPr>
          <p:cNvSpPr>
            <a:spLocks noGrp="1"/>
          </p:cNvSpPr>
          <p:nvPr>
            <p:ph type="title"/>
          </p:nvPr>
        </p:nvSpPr>
        <p:spPr/>
        <p:txBody>
          <a:bodyPr/>
          <a:lstStyle/>
          <a:p>
            <a:pPr algn="ctr"/>
            <a:r>
              <a:rPr lang="en-IN" b="1" dirty="0">
                <a:latin typeface="Arial Black" panose="020B0A04020102020204" pitchFamily="34" charset="0"/>
              </a:rPr>
              <a:t>Philosophy of Quentin Skinner</a:t>
            </a:r>
            <a:endParaRPr lang="en-IN" dirty="0"/>
          </a:p>
        </p:txBody>
      </p:sp>
      <p:sp>
        <p:nvSpPr>
          <p:cNvPr id="3" name="Content Placeholder 2">
            <a:extLst>
              <a:ext uri="{FF2B5EF4-FFF2-40B4-BE49-F238E27FC236}">
                <a16:creationId xmlns:a16="http://schemas.microsoft.com/office/drawing/2014/main" id="{F9D13945-0E82-F253-7937-9DBD9EA6B8DA}"/>
              </a:ext>
            </a:extLst>
          </p:cNvPr>
          <p:cNvSpPr>
            <a:spLocks noGrp="1"/>
          </p:cNvSpPr>
          <p:nvPr>
            <p:ph idx="1"/>
          </p:nvPr>
        </p:nvSpPr>
        <p:spPr>
          <a:xfrm>
            <a:off x="658761" y="1589651"/>
            <a:ext cx="7184923" cy="4260543"/>
          </a:xfrm>
        </p:spPr>
        <p:txBody>
          <a:bodyPr>
            <a:normAutofit fontScale="85000" lnSpcReduction="10000"/>
          </a:bodyPr>
          <a:lstStyle/>
          <a:p>
            <a:pPr marL="0" indent="0">
              <a:lnSpc>
                <a:spcPct val="150000"/>
              </a:lnSpc>
              <a:buNone/>
            </a:pPr>
            <a:r>
              <a:rPr lang="en-US" sz="2000" dirty="0"/>
              <a:t>Quentin Skinner is a prominent British intellectual historian and political theorist, widely regarded as one of the leading figures in the field of the history of political thought. Born in 1940, Skinner is best known for his influential work on the interpretation of classical political texts and the development of the methodological approach called the “Cambridge School” of intellectual history. Skinner’s approach emphasizes understanding political ideas by situating them within their historical context, focusing on the intentions of the authors and the specific language and concepts they used. This contextualist method challenged more ahistorical or purely theoretical readings of political philosophy.</a:t>
            </a:r>
            <a:endParaRPr lang="en-IN" sz="2000" dirty="0"/>
          </a:p>
        </p:txBody>
      </p:sp>
      <p:pic>
        <p:nvPicPr>
          <p:cNvPr id="1030" name="Picture 6" descr="Quentin Skinner (London), The Leviathan Frontispiece: Meaning and ...">
            <a:extLst>
              <a:ext uri="{FF2B5EF4-FFF2-40B4-BE49-F238E27FC236}">
                <a16:creationId xmlns:a16="http://schemas.microsoft.com/office/drawing/2014/main" id="{6C766A23-9F22-05E9-310A-2977B17D3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688" y="1425495"/>
            <a:ext cx="3111551" cy="475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74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D37980-00DF-530B-1F90-9C797B242EC9}"/>
              </a:ext>
            </a:extLst>
          </p:cNvPr>
          <p:cNvSpPr txBox="1"/>
          <p:nvPr/>
        </p:nvSpPr>
        <p:spPr>
          <a:xfrm>
            <a:off x="540774" y="1101214"/>
            <a:ext cx="11110451" cy="2542363"/>
          </a:xfrm>
          <a:prstGeom prst="rect">
            <a:avLst/>
          </a:prstGeom>
          <a:noFill/>
        </p:spPr>
        <p:txBody>
          <a:bodyPr wrap="square">
            <a:spAutoFit/>
          </a:bodyPr>
          <a:lstStyle/>
          <a:p>
            <a:pPr>
              <a:lnSpc>
                <a:spcPct val="150000"/>
              </a:lnSpc>
            </a:pPr>
            <a:r>
              <a:rPr lang="en-IN" dirty="0"/>
              <a:t>Some of his key works include The Foundations of Modern Political Thought (co-authored with other scholars) and Visions of Politics, a multi-volume series that explores the history and methodology of political theory. Skinner’s scholarship has profoundly shaped modern interpretations of figures like Machiavelli, Hobbes, and Locke.</a:t>
            </a:r>
          </a:p>
          <a:p>
            <a:pPr>
              <a:lnSpc>
                <a:spcPct val="150000"/>
              </a:lnSpc>
            </a:pPr>
            <a:endParaRPr lang="en-IN" dirty="0"/>
          </a:p>
          <a:p>
            <a:pPr>
              <a:lnSpc>
                <a:spcPct val="150000"/>
              </a:lnSpc>
            </a:pPr>
            <a:r>
              <a:rPr lang="en-IN" dirty="0"/>
              <a:t>He has held prestigious academic positions, notably at the University of Cambridge, and has received numerous </a:t>
            </a:r>
            <a:r>
              <a:rPr lang="en-IN" dirty="0" err="1"/>
              <a:t>honors</a:t>
            </a:r>
            <a:r>
              <a:rPr lang="en-IN" dirty="0"/>
              <a:t> for his contributions to political thought and intellectual history.</a:t>
            </a:r>
          </a:p>
        </p:txBody>
      </p:sp>
    </p:spTree>
    <p:extLst>
      <p:ext uri="{BB962C8B-B14F-4D97-AF65-F5344CB8AC3E}">
        <p14:creationId xmlns:p14="http://schemas.microsoft.com/office/powerpoint/2010/main" val="158238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3F04-CB68-FFB0-4BE5-784EDD7F99CE}"/>
              </a:ext>
            </a:extLst>
          </p:cNvPr>
          <p:cNvSpPr>
            <a:spLocks noGrp="1"/>
          </p:cNvSpPr>
          <p:nvPr>
            <p:ph type="title"/>
          </p:nvPr>
        </p:nvSpPr>
        <p:spPr>
          <a:xfrm>
            <a:off x="848032" y="276999"/>
            <a:ext cx="9072716" cy="1325563"/>
          </a:xfrm>
        </p:spPr>
        <p:txBody>
          <a:bodyPr>
            <a:normAutofit/>
          </a:bodyPr>
          <a:lstStyle/>
          <a:p>
            <a:r>
              <a:rPr lang="en-US" sz="3600" b="1" dirty="0">
                <a:latin typeface="Arial Black" panose="020B0A04020102020204" pitchFamily="34" charset="0"/>
              </a:rPr>
              <a:t>Quentin Skinner on Third concept of Liberty</a:t>
            </a:r>
            <a:endParaRPr lang="en-IN" sz="3600" b="1" dirty="0">
              <a:latin typeface="Arial Black" panose="020B0A04020102020204" pitchFamily="34" charset="0"/>
            </a:endParaRPr>
          </a:p>
        </p:txBody>
      </p:sp>
      <p:sp>
        <p:nvSpPr>
          <p:cNvPr id="5" name="TextBox 4">
            <a:extLst>
              <a:ext uri="{FF2B5EF4-FFF2-40B4-BE49-F238E27FC236}">
                <a16:creationId xmlns:a16="http://schemas.microsoft.com/office/drawing/2014/main" id="{DFE9DC9F-BA0D-8E7C-6540-3A2FCF3C9490}"/>
              </a:ext>
            </a:extLst>
          </p:cNvPr>
          <p:cNvSpPr txBox="1"/>
          <p:nvPr/>
        </p:nvSpPr>
        <p:spPr>
          <a:xfrm>
            <a:off x="934063" y="1599559"/>
            <a:ext cx="10628671" cy="1295868"/>
          </a:xfrm>
          <a:prstGeom prst="rect">
            <a:avLst/>
          </a:prstGeom>
          <a:noFill/>
        </p:spPr>
        <p:txBody>
          <a:bodyPr wrap="square">
            <a:spAutoFit/>
          </a:bodyPr>
          <a:lstStyle/>
          <a:p>
            <a:pPr>
              <a:lnSpc>
                <a:spcPct val="150000"/>
              </a:lnSpc>
            </a:pPr>
            <a:r>
              <a:rPr lang="en-IN" dirty="0"/>
              <a:t>Quentin Skinner, a prominent intellectual historian and one of the founders of the Cambridge School of the history of political thought, is well known for identifying and reviving interest in what he calls the "third concept of liberty"—often referred to as "republican liberty" or "neo-Roman liberty."</a:t>
            </a:r>
          </a:p>
        </p:txBody>
      </p:sp>
      <p:sp>
        <p:nvSpPr>
          <p:cNvPr id="9" name="TextBox 8">
            <a:extLst>
              <a:ext uri="{FF2B5EF4-FFF2-40B4-BE49-F238E27FC236}">
                <a16:creationId xmlns:a16="http://schemas.microsoft.com/office/drawing/2014/main" id="{5B9340B4-2716-6B73-4916-2AD57986CC3E}"/>
              </a:ext>
            </a:extLst>
          </p:cNvPr>
          <p:cNvSpPr txBox="1"/>
          <p:nvPr/>
        </p:nvSpPr>
        <p:spPr>
          <a:xfrm>
            <a:off x="934063" y="3346295"/>
            <a:ext cx="8209936" cy="646331"/>
          </a:xfrm>
          <a:prstGeom prst="rect">
            <a:avLst/>
          </a:prstGeom>
          <a:noFill/>
        </p:spPr>
        <p:txBody>
          <a:bodyPr wrap="square">
            <a:spAutoFit/>
          </a:bodyPr>
          <a:lstStyle/>
          <a:p>
            <a:r>
              <a:rPr lang="en-IN" dirty="0"/>
              <a:t>The Three Concepts of Liberty Skinner contrasts three main concepts of liberty in Western political thought:</a:t>
            </a:r>
          </a:p>
        </p:txBody>
      </p:sp>
      <p:sp>
        <p:nvSpPr>
          <p:cNvPr id="11" name="TextBox 10">
            <a:extLst>
              <a:ext uri="{FF2B5EF4-FFF2-40B4-BE49-F238E27FC236}">
                <a16:creationId xmlns:a16="http://schemas.microsoft.com/office/drawing/2014/main" id="{EC2CBF2C-4474-DB8E-A1E7-9C4A8E3F2C8D}"/>
              </a:ext>
            </a:extLst>
          </p:cNvPr>
          <p:cNvSpPr txBox="1"/>
          <p:nvPr/>
        </p:nvSpPr>
        <p:spPr>
          <a:xfrm>
            <a:off x="1002890" y="4175435"/>
            <a:ext cx="10363200" cy="923330"/>
          </a:xfrm>
          <a:prstGeom prst="rect">
            <a:avLst/>
          </a:prstGeom>
          <a:noFill/>
        </p:spPr>
        <p:txBody>
          <a:bodyPr wrap="square">
            <a:spAutoFit/>
          </a:bodyPr>
          <a:lstStyle/>
          <a:p>
            <a:r>
              <a:rPr lang="en-IN" dirty="0"/>
              <a:t>1</a:t>
            </a:r>
            <a:r>
              <a:rPr lang="en-IN" b="1" dirty="0"/>
              <a:t>.Negative Liberty </a:t>
            </a:r>
            <a:r>
              <a:rPr lang="en-IN" dirty="0"/>
              <a:t>(associated with Thomas Hobbes and later Isaiah Berlin):Defined as non- interference. You are free if no one actively prevents you from doing what you want. Freedom is the absence of external obstacles or constraints</a:t>
            </a:r>
          </a:p>
        </p:txBody>
      </p:sp>
      <p:sp>
        <p:nvSpPr>
          <p:cNvPr id="13" name="TextBox 12">
            <a:extLst>
              <a:ext uri="{FF2B5EF4-FFF2-40B4-BE49-F238E27FC236}">
                <a16:creationId xmlns:a16="http://schemas.microsoft.com/office/drawing/2014/main" id="{A3E673AF-934C-F05D-445D-62A162CB793B}"/>
              </a:ext>
            </a:extLst>
          </p:cNvPr>
          <p:cNvSpPr txBox="1"/>
          <p:nvPr/>
        </p:nvSpPr>
        <p:spPr>
          <a:xfrm>
            <a:off x="1002890" y="5193552"/>
            <a:ext cx="10363200" cy="646331"/>
          </a:xfrm>
          <a:prstGeom prst="rect">
            <a:avLst/>
          </a:prstGeom>
          <a:noFill/>
        </p:spPr>
        <p:txBody>
          <a:bodyPr wrap="square">
            <a:spAutoFit/>
          </a:bodyPr>
          <a:lstStyle/>
          <a:p>
            <a:r>
              <a:rPr lang="en-IN" dirty="0"/>
              <a:t>2.</a:t>
            </a:r>
            <a:r>
              <a:rPr lang="en-IN" b="1" dirty="0"/>
              <a:t>Positive Liberty </a:t>
            </a:r>
            <a:r>
              <a:rPr lang="en-IN" dirty="0"/>
              <a:t>(associated with Jean-Jacques Rousseau and G.W.F. Hegel):Defined as self-mastery or self-realization.</a:t>
            </a:r>
          </a:p>
        </p:txBody>
      </p:sp>
      <p:sp>
        <p:nvSpPr>
          <p:cNvPr id="15" name="TextBox 14">
            <a:extLst>
              <a:ext uri="{FF2B5EF4-FFF2-40B4-BE49-F238E27FC236}">
                <a16:creationId xmlns:a16="http://schemas.microsoft.com/office/drawing/2014/main" id="{4E2A5255-E81E-63A5-47FD-8C11341E317C}"/>
              </a:ext>
            </a:extLst>
          </p:cNvPr>
          <p:cNvSpPr txBox="1"/>
          <p:nvPr/>
        </p:nvSpPr>
        <p:spPr>
          <a:xfrm>
            <a:off x="1002890" y="5839883"/>
            <a:ext cx="10559845" cy="646331"/>
          </a:xfrm>
          <a:prstGeom prst="rect">
            <a:avLst/>
          </a:prstGeom>
          <a:noFill/>
        </p:spPr>
        <p:txBody>
          <a:bodyPr wrap="square">
            <a:spAutoFit/>
          </a:bodyPr>
          <a:lstStyle/>
          <a:p>
            <a:r>
              <a:rPr lang="en-IN" dirty="0"/>
              <a:t>You are free when your actions are determined by your rational will, not your base desires or external influences. Freedom here can justify intervention to help people become their "true" selves.</a:t>
            </a:r>
          </a:p>
        </p:txBody>
      </p:sp>
    </p:spTree>
    <p:extLst>
      <p:ext uri="{BB962C8B-B14F-4D97-AF65-F5344CB8AC3E}">
        <p14:creationId xmlns:p14="http://schemas.microsoft.com/office/powerpoint/2010/main" val="164723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286DBA-5BD2-D6C7-A164-6ED39BF92BF6}"/>
              </a:ext>
            </a:extLst>
          </p:cNvPr>
          <p:cNvSpPr txBox="1"/>
          <p:nvPr/>
        </p:nvSpPr>
        <p:spPr>
          <a:xfrm>
            <a:off x="491613" y="334297"/>
            <a:ext cx="11130116" cy="2126864"/>
          </a:xfrm>
          <a:prstGeom prst="rect">
            <a:avLst/>
          </a:prstGeom>
          <a:noFill/>
        </p:spPr>
        <p:txBody>
          <a:bodyPr wrap="square">
            <a:spAutoFit/>
          </a:bodyPr>
          <a:lstStyle/>
          <a:p>
            <a:pPr>
              <a:lnSpc>
                <a:spcPct val="150000"/>
              </a:lnSpc>
            </a:pPr>
            <a:r>
              <a:rPr lang="en-IN" dirty="0"/>
              <a:t>3</a:t>
            </a:r>
            <a:r>
              <a:rPr lang="en-IN" b="1" dirty="0"/>
              <a:t>.Republican Liberty </a:t>
            </a:r>
            <a:r>
              <a:rPr lang="en-IN" dirty="0"/>
              <a:t>(the "Third Concept" Skinner emphasizes):</a:t>
            </a:r>
          </a:p>
          <a:p>
            <a:pPr>
              <a:lnSpc>
                <a:spcPct val="150000"/>
              </a:lnSpc>
            </a:pPr>
            <a:r>
              <a:rPr lang="en-IN" dirty="0"/>
              <a:t>Defined as freedom from domination, not just interference. Rooted in the civic humanist and neo-Roman tradition, especially thinkers like Cicero, Machiavelli, and English republicans like James Harrington and Algernon Sidney. You are unfree if you are subject to arbitrary power, even if that power is not actively interfering with you. A hallmark of freedom is independence from the will of others, especially from unchecked rulers or institutions.</a:t>
            </a:r>
          </a:p>
        </p:txBody>
      </p:sp>
      <p:sp>
        <p:nvSpPr>
          <p:cNvPr id="7" name="TextBox 6">
            <a:extLst>
              <a:ext uri="{FF2B5EF4-FFF2-40B4-BE49-F238E27FC236}">
                <a16:creationId xmlns:a16="http://schemas.microsoft.com/office/drawing/2014/main" id="{E3B051B4-476C-203F-C461-AE468EC4FDE0}"/>
              </a:ext>
            </a:extLst>
          </p:cNvPr>
          <p:cNvSpPr txBox="1"/>
          <p:nvPr/>
        </p:nvSpPr>
        <p:spPr>
          <a:xfrm>
            <a:off x="580103" y="2922328"/>
            <a:ext cx="6096000" cy="369332"/>
          </a:xfrm>
          <a:prstGeom prst="rect">
            <a:avLst/>
          </a:prstGeom>
          <a:noFill/>
        </p:spPr>
        <p:txBody>
          <a:bodyPr wrap="square">
            <a:spAutoFit/>
          </a:bodyPr>
          <a:lstStyle/>
          <a:p>
            <a:r>
              <a:rPr lang="en-IN" b="1" dirty="0"/>
              <a:t>Key Elements of Skinner’s Argument</a:t>
            </a:r>
          </a:p>
        </p:txBody>
      </p:sp>
      <p:sp>
        <p:nvSpPr>
          <p:cNvPr id="9" name="TextBox 8">
            <a:extLst>
              <a:ext uri="{FF2B5EF4-FFF2-40B4-BE49-F238E27FC236}">
                <a16:creationId xmlns:a16="http://schemas.microsoft.com/office/drawing/2014/main" id="{5E1B9CDB-5E1D-D7F7-1845-43E855279037}"/>
              </a:ext>
            </a:extLst>
          </p:cNvPr>
          <p:cNvSpPr txBox="1"/>
          <p:nvPr/>
        </p:nvSpPr>
        <p:spPr>
          <a:xfrm>
            <a:off x="668592" y="3441680"/>
            <a:ext cx="11228439" cy="3139321"/>
          </a:xfrm>
          <a:prstGeom prst="rect">
            <a:avLst/>
          </a:prstGeom>
          <a:noFill/>
        </p:spPr>
        <p:txBody>
          <a:bodyPr wrap="square">
            <a:spAutoFit/>
          </a:bodyPr>
          <a:lstStyle/>
          <a:p>
            <a:pPr marL="285750" indent="-285750">
              <a:buFont typeface="Arial" panose="020B0604020202020204" pitchFamily="34" charset="0"/>
              <a:buChar char="•"/>
            </a:pPr>
            <a:r>
              <a:rPr lang="en-IN" dirty="0"/>
              <a:t>Domination without interference: A slave with a benevolent master may not be interfered with, but still lacks liberty, because the master could interfere at any time. This illustrates why liberty is not just about non-interference.</a:t>
            </a:r>
          </a:p>
          <a:p>
            <a:endParaRPr lang="en-IN" dirty="0"/>
          </a:p>
          <a:p>
            <a:pPr marL="285750" indent="-285750">
              <a:buFont typeface="Arial" panose="020B0604020202020204" pitchFamily="34" charset="0"/>
              <a:buChar char="•"/>
            </a:pPr>
            <a:r>
              <a:rPr lang="en-IN" dirty="0"/>
              <a:t>The role of law: In this tradition, laws made by and for free citizens are not viewed as restrictions on liberty, but as guarantees of it. Being governed by laws we give ourselves (or by a republic) is different from being subject to arbitrary power.</a:t>
            </a:r>
          </a:p>
          <a:p>
            <a:endParaRPr lang="en-IN" dirty="0"/>
          </a:p>
          <a:p>
            <a:pPr marL="285750" indent="-285750">
              <a:buFont typeface="Arial" panose="020B0604020202020204" pitchFamily="34" charset="0"/>
              <a:buChar char="•"/>
            </a:pPr>
            <a:r>
              <a:rPr lang="en-IN" dirty="0"/>
              <a:t>Historical retrieval: Skinner argues that the modern liberal focus on negative liberty (especially in post-Enlightenment political thought) eclipsed this older tradition. He aims to recover it to inform debates on liberty today.</a:t>
            </a:r>
          </a:p>
        </p:txBody>
      </p:sp>
    </p:spTree>
    <p:extLst>
      <p:ext uri="{BB962C8B-B14F-4D97-AF65-F5344CB8AC3E}">
        <p14:creationId xmlns:p14="http://schemas.microsoft.com/office/powerpoint/2010/main" val="280564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9D8D-154E-D1B7-EC97-81DA8FB790ED}"/>
              </a:ext>
            </a:extLst>
          </p:cNvPr>
          <p:cNvSpPr>
            <a:spLocks noGrp="1"/>
          </p:cNvSpPr>
          <p:nvPr>
            <p:ph type="title"/>
          </p:nvPr>
        </p:nvSpPr>
        <p:spPr>
          <a:xfrm>
            <a:off x="838200" y="365125"/>
            <a:ext cx="9102213" cy="1325563"/>
          </a:xfrm>
        </p:spPr>
        <p:txBody>
          <a:bodyPr/>
          <a:lstStyle/>
          <a:p>
            <a:r>
              <a:rPr lang="en-US" b="1" dirty="0"/>
              <a:t>Criticisms of Skinner’s Third Concept of Liberty</a:t>
            </a:r>
            <a:endParaRPr lang="en-IN" b="1" dirty="0"/>
          </a:p>
        </p:txBody>
      </p:sp>
      <p:sp>
        <p:nvSpPr>
          <p:cNvPr id="5" name="TextBox 4">
            <a:extLst>
              <a:ext uri="{FF2B5EF4-FFF2-40B4-BE49-F238E27FC236}">
                <a16:creationId xmlns:a16="http://schemas.microsoft.com/office/drawing/2014/main" id="{48CAB292-B5BF-330D-836B-A873E86FADBD}"/>
              </a:ext>
            </a:extLst>
          </p:cNvPr>
          <p:cNvSpPr txBox="1"/>
          <p:nvPr/>
        </p:nvSpPr>
        <p:spPr>
          <a:xfrm>
            <a:off x="983225" y="1848465"/>
            <a:ext cx="10933471" cy="646331"/>
          </a:xfrm>
          <a:prstGeom prst="rect">
            <a:avLst/>
          </a:prstGeom>
          <a:noFill/>
        </p:spPr>
        <p:txBody>
          <a:bodyPr wrap="square">
            <a:spAutoFit/>
          </a:bodyPr>
          <a:lstStyle/>
          <a:p>
            <a:r>
              <a:rPr lang="en-IN" dirty="0"/>
              <a:t>While Skinner’s recovery of the republican tradition has been influential, it has also faced several criticisms. These can be grouped into conceptual, practical, and historical critiques:</a:t>
            </a:r>
          </a:p>
        </p:txBody>
      </p:sp>
      <p:sp>
        <p:nvSpPr>
          <p:cNvPr id="7" name="TextBox 6">
            <a:extLst>
              <a:ext uri="{FF2B5EF4-FFF2-40B4-BE49-F238E27FC236}">
                <a16:creationId xmlns:a16="http://schemas.microsoft.com/office/drawing/2014/main" id="{10837CB7-673A-3975-5877-8A2DEF261129}"/>
              </a:ext>
            </a:extLst>
          </p:cNvPr>
          <p:cNvSpPr txBox="1"/>
          <p:nvPr/>
        </p:nvSpPr>
        <p:spPr>
          <a:xfrm>
            <a:off x="983225" y="2652573"/>
            <a:ext cx="10736827" cy="1754326"/>
          </a:xfrm>
          <a:prstGeom prst="rect">
            <a:avLst/>
          </a:prstGeom>
          <a:noFill/>
        </p:spPr>
        <p:txBody>
          <a:bodyPr wrap="square">
            <a:spAutoFit/>
          </a:bodyPr>
          <a:lstStyle/>
          <a:p>
            <a:pPr marL="342900" indent="-342900">
              <a:buAutoNum type="arabicPeriod"/>
            </a:pPr>
            <a:r>
              <a:rPr lang="en-IN" b="1" dirty="0"/>
              <a:t>Conceptual Ambiguity</a:t>
            </a:r>
          </a:p>
          <a:p>
            <a:r>
              <a:rPr lang="en-IN" dirty="0"/>
              <a:t> Critics argue that “domination” can be vague or overly broad. How do we measure domination if it does not involve interference? The distinction between non-domination and non-interference is often less clear in practice than it is in theory .</a:t>
            </a:r>
          </a:p>
          <a:p>
            <a:r>
              <a:rPr lang="en-IN" dirty="0"/>
              <a:t>Example: Is a benevolent employer who could fire you at any time a source of unfreedom, even if they never interfere?</a:t>
            </a:r>
          </a:p>
        </p:txBody>
      </p:sp>
      <p:sp>
        <p:nvSpPr>
          <p:cNvPr id="11" name="TextBox 10">
            <a:extLst>
              <a:ext uri="{FF2B5EF4-FFF2-40B4-BE49-F238E27FC236}">
                <a16:creationId xmlns:a16="http://schemas.microsoft.com/office/drawing/2014/main" id="{C4DADD9F-4C55-64FC-76B1-098966BC4152}"/>
              </a:ext>
            </a:extLst>
          </p:cNvPr>
          <p:cNvSpPr txBox="1"/>
          <p:nvPr/>
        </p:nvSpPr>
        <p:spPr>
          <a:xfrm>
            <a:off x="983225" y="4406899"/>
            <a:ext cx="10933470" cy="2031325"/>
          </a:xfrm>
          <a:prstGeom prst="rect">
            <a:avLst/>
          </a:prstGeom>
          <a:noFill/>
        </p:spPr>
        <p:txBody>
          <a:bodyPr wrap="square">
            <a:spAutoFit/>
          </a:bodyPr>
          <a:lstStyle/>
          <a:p>
            <a:r>
              <a:rPr lang="en-IN" dirty="0"/>
              <a:t>2. </a:t>
            </a:r>
            <a:r>
              <a:rPr lang="en-IN" b="1" dirty="0"/>
              <a:t>Dependency on Institutional Frameworks</a:t>
            </a:r>
          </a:p>
          <a:p>
            <a:r>
              <a:rPr lang="en-IN" dirty="0"/>
              <a:t>Skinner emphasizes that freedom requires republican institutions to prevent domination (e.g., checks and balances, civic virtue).</a:t>
            </a:r>
          </a:p>
          <a:p>
            <a:endParaRPr lang="en-IN" dirty="0"/>
          </a:p>
          <a:p>
            <a:r>
              <a:rPr lang="en-IN" dirty="0"/>
              <a:t>Critics say this makes liberty contingent on political arrangements, rather than being a natural or moral right.</a:t>
            </a:r>
          </a:p>
          <a:p>
            <a:r>
              <a:rPr lang="en-IN" dirty="0"/>
              <a:t>Some also question whether these institutions actually succeed in preventing domination, especially in complex modern states.</a:t>
            </a:r>
          </a:p>
        </p:txBody>
      </p:sp>
    </p:spTree>
    <p:extLst>
      <p:ext uri="{BB962C8B-B14F-4D97-AF65-F5344CB8AC3E}">
        <p14:creationId xmlns:p14="http://schemas.microsoft.com/office/powerpoint/2010/main" val="147517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2889C0-4C69-8A7F-E074-F5A1D4123DF7}"/>
              </a:ext>
            </a:extLst>
          </p:cNvPr>
          <p:cNvSpPr txBox="1"/>
          <p:nvPr/>
        </p:nvSpPr>
        <p:spPr>
          <a:xfrm>
            <a:off x="353961" y="412956"/>
            <a:ext cx="11395587" cy="1295868"/>
          </a:xfrm>
          <a:prstGeom prst="rect">
            <a:avLst/>
          </a:prstGeom>
          <a:noFill/>
        </p:spPr>
        <p:txBody>
          <a:bodyPr wrap="square">
            <a:spAutoFit/>
          </a:bodyPr>
          <a:lstStyle/>
          <a:p>
            <a:pPr>
              <a:lnSpc>
                <a:spcPct val="150000"/>
              </a:lnSpc>
            </a:pPr>
            <a:r>
              <a:rPr lang="en-IN" dirty="0"/>
              <a:t>3.</a:t>
            </a:r>
            <a:r>
              <a:rPr lang="en-IN" b="1" dirty="0"/>
              <a:t>Overlap with Positive Liberty</a:t>
            </a:r>
          </a:p>
          <a:p>
            <a:pPr>
              <a:lnSpc>
                <a:spcPct val="150000"/>
              </a:lnSpc>
            </a:pPr>
            <a:r>
              <a:rPr lang="en-IN" dirty="0"/>
              <a:t>Some argue that republican liberty resembles positive liberty in that it emphasizes self-rule and civic participation.</a:t>
            </a:r>
          </a:p>
          <a:p>
            <a:pPr>
              <a:lnSpc>
                <a:spcPct val="150000"/>
              </a:lnSpc>
            </a:pPr>
            <a:r>
              <a:rPr lang="en-IN" dirty="0"/>
              <a:t>This can risk reintroducing the problems of positive liberty (e.g., paternalism or coerced participation).</a:t>
            </a:r>
          </a:p>
        </p:txBody>
      </p:sp>
      <p:sp>
        <p:nvSpPr>
          <p:cNvPr id="6" name="TextBox 5">
            <a:extLst>
              <a:ext uri="{FF2B5EF4-FFF2-40B4-BE49-F238E27FC236}">
                <a16:creationId xmlns:a16="http://schemas.microsoft.com/office/drawing/2014/main" id="{89C7BF53-2C2E-6FB9-948D-E7C6BCE115A5}"/>
              </a:ext>
            </a:extLst>
          </p:cNvPr>
          <p:cNvSpPr txBox="1"/>
          <p:nvPr/>
        </p:nvSpPr>
        <p:spPr>
          <a:xfrm>
            <a:off x="353961" y="2196918"/>
            <a:ext cx="2399070" cy="461665"/>
          </a:xfrm>
          <a:prstGeom prst="rect">
            <a:avLst/>
          </a:prstGeom>
          <a:noFill/>
        </p:spPr>
        <p:txBody>
          <a:bodyPr wrap="square" rtlCol="0">
            <a:spAutoFit/>
          </a:bodyPr>
          <a:lstStyle/>
          <a:p>
            <a:r>
              <a:rPr lang="en-IN" sz="2400" b="1" dirty="0">
                <a:latin typeface="Arial Black" panose="020B0A04020102020204" pitchFamily="34" charset="0"/>
              </a:rPr>
              <a:t>Conclusion</a:t>
            </a:r>
          </a:p>
        </p:txBody>
      </p:sp>
      <p:sp>
        <p:nvSpPr>
          <p:cNvPr id="8" name="TextBox 7">
            <a:extLst>
              <a:ext uri="{FF2B5EF4-FFF2-40B4-BE49-F238E27FC236}">
                <a16:creationId xmlns:a16="http://schemas.microsoft.com/office/drawing/2014/main" id="{4A067B34-BE27-0EBE-0EDA-E51AFAEE1C9B}"/>
              </a:ext>
            </a:extLst>
          </p:cNvPr>
          <p:cNvSpPr txBox="1"/>
          <p:nvPr/>
        </p:nvSpPr>
        <p:spPr>
          <a:xfrm>
            <a:off x="511276" y="2658583"/>
            <a:ext cx="11277600" cy="3504811"/>
          </a:xfrm>
          <a:prstGeom prst="rect">
            <a:avLst/>
          </a:prstGeom>
          <a:noFill/>
        </p:spPr>
        <p:txBody>
          <a:bodyPr wrap="square">
            <a:spAutoFit/>
          </a:bodyPr>
          <a:lstStyle/>
          <a:p>
            <a:r>
              <a:rPr lang="en-IN" dirty="0"/>
              <a:t>Quentin Skinner is a leading figure in the field of intellectual history and political theory, best known for his role in developing the "Cambridge School" approach to the history of ideas. His work emphasizes the importance of studying political texts within their historical context, arguing that meaning is shaped by the linguistic conventions and intentions of authors in specific political and social environments. By focusing on what political thinkers were doing with their words, rather than abstracting their ideas into timeless concepts, Skinner challenged traditional interpretations that treated thinkers like Hobbes or Machiavelli as contributors to a continuous philosophical tradition. Skinner’s methodological contributions have reshaped how scholars interpret historical texts, stressing the performative and rhetorical nature of political discourse. His emphasis on context, authorial intention, and linguistic analysis has opened new paths for understanding the evolution of political thought, especially concerning concepts like liberty, power, and the state. In sum, Skinner’s work remains essential for anyone studying the history of political ideas, not only for his theoretical insights but also for his rigorous methodological standards that continue to influence historical and political scholarship.</a:t>
            </a:r>
          </a:p>
        </p:txBody>
      </p:sp>
    </p:spTree>
    <p:extLst>
      <p:ext uri="{BB962C8B-B14F-4D97-AF65-F5344CB8AC3E}">
        <p14:creationId xmlns:p14="http://schemas.microsoft.com/office/powerpoint/2010/main" val="219391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2BA6-A4B8-59ED-404F-54FEA8CC1CC0}"/>
              </a:ext>
            </a:extLst>
          </p:cNvPr>
          <p:cNvSpPr>
            <a:spLocks noGrp="1"/>
          </p:cNvSpPr>
          <p:nvPr>
            <p:ph type="title"/>
          </p:nvPr>
        </p:nvSpPr>
        <p:spPr/>
        <p:txBody>
          <a:bodyPr>
            <a:normAutofit fontScale="90000"/>
          </a:bodyPr>
          <a:lstStyle/>
          <a:p>
            <a:r>
              <a:rPr lang="en-US" sz="3600" b="1" dirty="0"/>
              <a:t>Liberty , Equality and Justice- Interlinkages</a:t>
            </a:r>
            <a:br>
              <a:rPr lang="en-US" sz="3600" b="1" dirty="0"/>
            </a:br>
            <a:endParaRPr lang="en-IN" sz="3600" b="1" dirty="0"/>
          </a:p>
        </p:txBody>
      </p:sp>
      <p:sp>
        <p:nvSpPr>
          <p:cNvPr id="5" name="TextBox 4">
            <a:extLst>
              <a:ext uri="{FF2B5EF4-FFF2-40B4-BE49-F238E27FC236}">
                <a16:creationId xmlns:a16="http://schemas.microsoft.com/office/drawing/2014/main" id="{B4A38450-AC80-2BF3-57F4-8D20D8ACD61D}"/>
              </a:ext>
            </a:extLst>
          </p:cNvPr>
          <p:cNvSpPr txBox="1"/>
          <p:nvPr/>
        </p:nvSpPr>
        <p:spPr>
          <a:xfrm>
            <a:off x="963561" y="1376516"/>
            <a:ext cx="10746658" cy="923330"/>
          </a:xfrm>
          <a:prstGeom prst="rect">
            <a:avLst/>
          </a:prstGeom>
          <a:noFill/>
        </p:spPr>
        <p:txBody>
          <a:bodyPr wrap="square">
            <a:spAutoFit/>
          </a:bodyPr>
          <a:lstStyle/>
          <a:p>
            <a:pPr>
              <a:buNone/>
            </a:pPr>
            <a:r>
              <a:rPr lang="en-US" b="1" dirty="0"/>
              <a:t>Liberty, Equality, and Justice</a:t>
            </a:r>
            <a:r>
              <a:rPr lang="en-US" dirty="0"/>
              <a:t> are foundational principles in political philosophy and democratic governance. Though distinct, they are deeply </a:t>
            </a:r>
            <a:r>
              <a:rPr lang="en-US" b="1" dirty="0"/>
              <a:t>interlinked</a:t>
            </a:r>
            <a:r>
              <a:rPr lang="en-US" dirty="0"/>
              <a:t>, and any attempt to promote one often has implications for the others. Here's a breakdown of how they connect:</a:t>
            </a:r>
          </a:p>
        </p:txBody>
      </p:sp>
      <p:sp>
        <p:nvSpPr>
          <p:cNvPr id="7" name="TextBox 6">
            <a:extLst>
              <a:ext uri="{FF2B5EF4-FFF2-40B4-BE49-F238E27FC236}">
                <a16:creationId xmlns:a16="http://schemas.microsoft.com/office/drawing/2014/main" id="{741EE228-23EB-65E0-198E-56E8B1105EDE}"/>
              </a:ext>
            </a:extLst>
          </p:cNvPr>
          <p:cNvSpPr txBox="1"/>
          <p:nvPr/>
        </p:nvSpPr>
        <p:spPr>
          <a:xfrm>
            <a:off x="1032387" y="2448232"/>
            <a:ext cx="10422194" cy="1200329"/>
          </a:xfrm>
          <a:prstGeom prst="rect">
            <a:avLst/>
          </a:prstGeom>
          <a:noFill/>
        </p:spPr>
        <p:txBody>
          <a:bodyPr wrap="square">
            <a:spAutoFit/>
          </a:bodyPr>
          <a:lstStyle/>
          <a:p>
            <a:pPr>
              <a:buNone/>
            </a:pPr>
            <a:r>
              <a:rPr lang="en-US" b="1" dirty="0"/>
              <a:t>1. Definitions (Brief Overview)</a:t>
            </a:r>
          </a:p>
          <a:p>
            <a:pPr>
              <a:buFont typeface="Arial" panose="020B0604020202020204" pitchFamily="34" charset="0"/>
              <a:buChar char="•"/>
            </a:pPr>
            <a:r>
              <a:rPr lang="en-US" b="1" dirty="0"/>
              <a:t>Liberty</a:t>
            </a:r>
            <a:r>
              <a:rPr lang="en-US" dirty="0"/>
              <a:t>: Freedom to act, think, and express oneself without unnecessary restraint.</a:t>
            </a:r>
          </a:p>
          <a:p>
            <a:pPr>
              <a:buFont typeface="Arial" panose="020B0604020202020204" pitchFamily="34" charset="0"/>
              <a:buChar char="•"/>
            </a:pPr>
            <a:r>
              <a:rPr lang="en-US" b="1" dirty="0"/>
              <a:t>Equality</a:t>
            </a:r>
            <a:r>
              <a:rPr lang="en-US" dirty="0"/>
              <a:t>: The state of being equal, especially in status, rights, and opportunities.</a:t>
            </a:r>
          </a:p>
          <a:p>
            <a:pPr>
              <a:buFont typeface="Arial" panose="020B0604020202020204" pitchFamily="34" charset="0"/>
              <a:buChar char="•"/>
            </a:pPr>
            <a:r>
              <a:rPr lang="en-US" b="1" dirty="0"/>
              <a:t>Justice</a:t>
            </a:r>
            <a:r>
              <a:rPr lang="en-US" dirty="0"/>
              <a:t>: Fair treatment and due reward in accordance with honor, standards, or law.</a:t>
            </a:r>
          </a:p>
        </p:txBody>
      </p:sp>
      <p:sp>
        <p:nvSpPr>
          <p:cNvPr id="9" name="TextBox 8">
            <a:extLst>
              <a:ext uri="{FF2B5EF4-FFF2-40B4-BE49-F238E27FC236}">
                <a16:creationId xmlns:a16="http://schemas.microsoft.com/office/drawing/2014/main" id="{B186BE00-07D5-AF73-773F-94271DE9A889}"/>
              </a:ext>
            </a:extLst>
          </p:cNvPr>
          <p:cNvSpPr txBox="1"/>
          <p:nvPr/>
        </p:nvSpPr>
        <p:spPr>
          <a:xfrm>
            <a:off x="1120877" y="3648560"/>
            <a:ext cx="10422194" cy="2862322"/>
          </a:xfrm>
          <a:prstGeom prst="rect">
            <a:avLst/>
          </a:prstGeom>
          <a:noFill/>
        </p:spPr>
        <p:txBody>
          <a:bodyPr wrap="square">
            <a:spAutoFit/>
          </a:bodyPr>
          <a:lstStyle/>
          <a:p>
            <a:pPr>
              <a:buNone/>
            </a:pPr>
            <a:r>
              <a:rPr lang="en-US" b="1" dirty="0"/>
              <a:t>2. Interlinkages</a:t>
            </a:r>
          </a:p>
          <a:p>
            <a:pPr>
              <a:buNone/>
            </a:pPr>
            <a:r>
              <a:rPr lang="en-US" b="1" dirty="0"/>
              <a:t>A. Liberty and Equality</a:t>
            </a:r>
          </a:p>
          <a:p>
            <a:pPr>
              <a:buFont typeface="Arial" panose="020B0604020202020204" pitchFamily="34" charset="0"/>
              <a:buChar char="•"/>
            </a:pPr>
            <a:r>
              <a:rPr lang="en-US" b="1" dirty="0"/>
              <a:t>Mutual Support</a:t>
            </a:r>
            <a:r>
              <a:rPr lang="en-US" dirty="0"/>
              <a:t>: True liberty cannot exist without equality, because if some have more power or privilege, others' freedoms are effectively limited.</a:t>
            </a:r>
          </a:p>
          <a:p>
            <a:pPr marL="742950" lvl="1" indent="-285750">
              <a:buFont typeface="Arial" panose="020B0604020202020204" pitchFamily="34" charset="0"/>
              <a:buChar char="•"/>
            </a:pPr>
            <a:r>
              <a:rPr lang="en-US" i="1" dirty="0"/>
              <a:t>Example</a:t>
            </a:r>
            <a:r>
              <a:rPr lang="en-US" dirty="0"/>
              <a:t>: Freedom of speech means little to someone who lacks access to education (an issue of equality).</a:t>
            </a:r>
          </a:p>
          <a:p>
            <a:pPr>
              <a:buFont typeface="Arial" panose="020B0604020202020204" pitchFamily="34" charset="0"/>
              <a:buChar char="•"/>
            </a:pPr>
            <a:r>
              <a:rPr lang="en-US" b="1" dirty="0"/>
              <a:t>Tensions</a:t>
            </a:r>
            <a:r>
              <a:rPr lang="en-US" dirty="0"/>
              <a:t>: In some cases, absolute liberty (especially economic) may lead to inequality (e.g., unregulated capitalism).</a:t>
            </a:r>
          </a:p>
          <a:p>
            <a:pPr marL="742950" lvl="1" indent="-285750">
              <a:buFont typeface="Arial" panose="020B0604020202020204" pitchFamily="34" charset="0"/>
              <a:buChar char="•"/>
            </a:pPr>
            <a:r>
              <a:rPr lang="en-US" i="1" dirty="0"/>
              <a:t>Balance needed</a:t>
            </a:r>
            <a:r>
              <a:rPr lang="en-US" dirty="0"/>
              <a:t>: A society must strike a balance between personal freedom and policies that reduce inequality.</a:t>
            </a:r>
          </a:p>
        </p:txBody>
      </p:sp>
    </p:spTree>
    <p:extLst>
      <p:ext uri="{BB962C8B-B14F-4D97-AF65-F5344CB8AC3E}">
        <p14:creationId xmlns:p14="http://schemas.microsoft.com/office/powerpoint/2010/main" val="193318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3D275-4BD5-2FD6-9DB1-DE88B023051A}"/>
              </a:ext>
            </a:extLst>
          </p:cNvPr>
          <p:cNvSpPr txBox="1"/>
          <p:nvPr/>
        </p:nvSpPr>
        <p:spPr>
          <a:xfrm>
            <a:off x="491612" y="884904"/>
            <a:ext cx="11012129" cy="3416320"/>
          </a:xfrm>
          <a:prstGeom prst="rect">
            <a:avLst/>
          </a:prstGeom>
          <a:noFill/>
        </p:spPr>
        <p:txBody>
          <a:bodyPr wrap="square">
            <a:spAutoFit/>
          </a:bodyPr>
          <a:lstStyle/>
          <a:p>
            <a:pPr>
              <a:buNone/>
            </a:pPr>
            <a:r>
              <a:rPr lang="en-US" b="1" dirty="0"/>
              <a:t>B. Equality and Justice</a:t>
            </a:r>
          </a:p>
          <a:p>
            <a:pPr>
              <a:buFont typeface="Arial" panose="020B0604020202020204" pitchFamily="34" charset="0"/>
              <a:buChar char="•"/>
            </a:pPr>
            <a:r>
              <a:rPr lang="en-US" b="1" dirty="0"/>
              <a:t>Justice Requires Equality</a:t>
            </a:r>
            <a:r>
              <a:rPr lang="en-US" dirty="0"/>
              <a:t>: Justice implies treating equals equally and </a:t>
            </a:r>
            <a:r>
              <a:rPr lang="en-US" dirty="0" err="1"/>
              <a:t>unequals</a:t>
            </a:r>
            <a:r>
              <a:rPr lang="en-US" dirty="0"/>
              <a:t> unequally, based on relevant differences.</a:t>
            </a:r>
          </a:p>
          <a:p>
            <a:pPr marL="742950" lvl="1" indent="-285750">
              <a:buFont typeface="Arial" panose="020B0604020202020204" pitchFamily="34" charset="0"/>
              <a:buChar char="•"/>
            </a:pPr>
            <a:r>
              <a:rPr lang="en-US" i="1" dirty="0"/>
              <a:t>Distributive Justice</a:t>
            </a:r>
            <a:r>
              <a:rPr lang="en-US" dirty="0"/>
              <a:t>: Resources and opportunities should be distributed fairly.</a:t>
            </a:r>
          </a:p>
          <a:p>
            <a:pPr marL="742950" lvl="1" indent="-285750">
              <a:buFont typeface="Arial" panose="020B0604020202020204" pitchFamily="34" charset="0"/>
              <a:buChar char="•"/>
            </a:pPr>
            <a:r>
              <a:rPr lang="en-US" i="1" dirty="0"/>
              <a:t>Social Justice</a:t>
            </a:r>
            <a:r>
              <a:rPr lang="en-US" dirty="0"/>
              <a:t>: Equality in access to education, healthcare, etc., ensures justice.</a:t>
            </a:r>
          </a:p>
          <a:p>
            <a:pPr>
              <a:buFont typeface="Arial" panose="020B0604020202020204" pitchFamily="34" charset="0"/>
              <a:buChar char="•"/>
            </a:pPr>
            <a:r>
              <a:rPr lang="en-US" b="1" dirty="0"/>
              <a:t>Corrective Justice</a:t>
            </a:r>
            <a:r>
              <a:rPr lang="en-US" dirty="0"/>
              <a:t>: Inequalities caused by historical injustices (e.g., discrimination) need to be addressed through affirmative actions.</a:t>
            </a:r>
          </a:p>
          <a:p>
            <a:pPr>
              <a:buNone/>
            </a:pPr>
            <a:r>
              <a:rPr lang="en-US" b="1" dirty="0"/>
              <a:t>C. Liberty and Justice</a:t>
            </a:r>
          </a:p>
          <a:p>
            <a:pPr>
              <a:buFont typeface="Arial" panose="020B0604020202020204" pitchFamily="34" charset="0"/>
              <a:buChar char="•"/>
            </a:pPr>
            <a:r>
              <a:rPr lang="en-US" b="1" dirty="0"/>
              <a:t>Justice Protects Liberty</a:t>
            </a:r>
            <a:r>
              <a:rPr lang="en-US" dirty="0"/>
              <a:t>: A just society safeguards individual freedoms through fair laws and impartial institutions.</a:t>
            </a:r>
          </a:p>
          <a:p>
            <a:pPr>
              <a:buFont typeface="Arial" panose="020B0604020202020204" pitchFamily="34" charset="0"/>
              <a:buChar char="•"/>
            </a:pPr>
            <a:r>
              <a:rPr lang="en-US" b="1" dirty="0"/>
              <a:t>Liberty Within Justice</a:t>
            </a:r>
            <a:r>
              <a:rPr lang="en-US" dirty="0"/>
              <a:t>: Liberty must operate within the bounds of justice—freedom does not include the right to harm or exploit others.</a:t>
            </a:r>
          </a:p>
          <a:p>
            <a:pPr marL="742950" lvl="1" indent="-285750">
              <a:buFont typeface="Arial" panose="020B0604020202020204" pitchFamily="34" charset="0"/>
              <a:buChar char="•"/>
            </a:pPr>
            <a:r>
              <a:rPr lang="en-US" i="1" dirty="0"/>
              <a:t>Example</a:t>
            </a:r>
            <a:r>
              <a:rPr lang="en-US" dirty="0"/>
              <a:t>: Freedom of speech doesn’t justify hate speech that infringes on others' dignity or safety.</a:t>
            </a:r>
          </a:p>
        </p:txBody>
      </p:sp>
    </p:spTree>
    <p:extLst>
      <p:ext uri="{BB962C8B-B14F-4D97-AF65-F5344CB8AC3E}">
        <p14:creationId xmlns:p14="http://schemas.microsoft.com/office/powerpoint/2010/main" val="235706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0EF705-7412-E305-DE48-6795FDB7864E}"/>
              </a:ext>
            </a:extLst>
          </p:cNvPr>
          <p:cNvSpPr txBox="1"/>
          <p:nvPr/>
        </p:nvSpPr>
        <p:spPr>
          <a:xfrm>
            <a:off x="550606" y="806245"/>
            <a:ext cx="10520516" cy="769441"/>
          </a:xfrm>
          <a:prstGeom prst="rect">
            <a:avLst/>
          </a:prstGeom>
          <a:noFill/>
        </p:spPr>
        <p:txBody>
          <a:bodyPr wrap="square" rtlCol="0">
            <a:spAutoFit/>
          </a:bodyPr>
          <a:lstStyle/>
          <a:p>
            <a:pPr algn="ctr"/>
            <a:r>
              <a:rPr lang="en-IN" sz="4400" b="1" dirty="0"/>
              <a:t>Unit 2 : Liberty and Toleration</a:t>
            </a:r>
          </a:p>
        </p:txBody>
      </p:sp>
      <p:sp>
        <p:nvSpPr>
          <p:cNvPr id="5" name="TextBox 4">
            <a:extLst>
              <a:ext uri="{FF2B5EF4-FFF2-40B4-BE49-F238E27FC236}">
                <a16:creationId xmlns:a16="http://schemas.microsoft.com/office/drawing/2014/main" id="{F6987762-739B-B0F7-8E7E-46438ECD2039}"/>
              </a:ext>
            </a:extLst>
          </p:cNvPr>
          <p:cNvSpPr txBox="1"/>
          <p:nvPr/>
        </p:nvSpPr>
        <p:spPr>
          <a:xfrm>
            <a:off x="884903" y="2497394"/>
            <a:ext cx="8042787" cy="1846659"/>
          </a:xfrm>
          <a:prstGeom prst="rect">
            <a:avLst/>
          </a:prstGeom>
          <a:noFill/>
        </p:spPr>
        <p:txBody>
          <a:bodyPr wrap="square" rtlCol="0">
            <a:spAutoFit/>
          </a:bodyPr>
          <a:lstStyle/>
          <a:p>
            <a:pPr marL="342900" indent="-342900">
              <a:buAutoNum type="arabicPeriod"/>
            </a:pPr>
            <a:r>
              <a:rPr lang="en-IN" sz="2400" dirty="0"/>
              <a:t>The positive and negative liberty: Isaiah Berlin</a:t>
            </a:r>
          </a:p>
          <a:p>
            <a:pPr marL="342900" indent="-342900">
              <a:buAutoNum type="arabicPeriod"/>
            </a:pPr>
            <a:r>
              <a:rPr lang="en-IN" sz="2400" dirty="0"/>
              <a:t>A third concept of liberty : Quentin Skinner</a:t>
            </a:r>
          </a:p>
          <a:p>
            <a:pPr marL="342900" indent="-342900">
              <a:buAutoNum type="arabicPeriod"/>
            </a:pPr>
            <a:r>
              <a:rPr lang="en-IN" sz="2400" dirty="0"/>
              <a:t>Liberty, equality and justice : Interlinkage</a:t>
            </a:r>
          </a:p>
          <a:p>
            <a:pPr marL="342900" indent="-342900">
              <a:buAutoNum type="arabicPeriod"/>
            </a:pPr>
            <a:r>
              <a:rPr lang="en-IN" sz="2400" dirty="0"/>
              <a:t>Liberal Toleration</a:t>
            </a:r>
          </a:p>
          <a:p>
            <a:pPr marL="342900" indent="-342900">
              <a:buAutoNum type="arabicPeriod"/>
            </a:pPr>
            <a:endParaRPr lang="en-IN" dirty="0"/>
          </a:p>
        </p:txBody>
      </p:sp>
    </p:spTree>
    <p:extLst>
      <p:ext uri="{BB962C8B-B14F-4D97-AF65-F5344CB8AC3E}">
        <p14:creationId xmlns:p14="http://schemas.microsoft.com/office/powerpoint/2010/main" val="1720850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AACB7E-C389-2900-7B96-E16F8175ED42}"/>
              </a:ext>
            </a:extLst>
          </p:cNvPr>
          <p:cNvSpPr>
            <a:spLocks noChangeArrowheads="1"/>
          </p:cNvSpPr>
          <p:nvPr/>
        </p:nvSpPr>
        <p:spPr bwMode="auto">
          <a:xfrm>
            <a:off x="560439" y="549501"/>
            <a:ext cx="113660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3. Triangular Relationship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rPr>
              <a:t>Without Liberty</a:t>
            </a:r>
            <a:r>
              <a:rPr kumimoji="0" lang="en-US" altLang="en-US" sz="2000" b="0" i="0" u="none" strike="noStrike" cap="none" normalizeH="0" baseline="0" dirty="0">
                <a:ln>
                  <a:noFill/>
                </a:ln>
                <a:solidFill>
                  <a:schemeClr val="tx1"/>
                </a:solidFill>
                <a:effectLst/>
                <a:latin typeface="Arial" panose="020B0604020202020204" pitchFamily="34" charset="0"/>
              </a:rPr>
              <a:t>, equality becomes oppression.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rPr>
              <a:t>Without Equality</a:t>
            </a:r>
            <a:r>
              <a:rPr kumimoji="0" lang="en-US" altLang="en-US" sz="2000" b="0" i="0" u="none" strike="noStrike" cap="none" normalizeH="0" baseline="0" dirty="0">
                <a:ln>
                  <a:noFill/>
                </a:ln>
                <a:solidFill>
                  <a:schemeClr val="tx1"/>
                </a:solidFill>
                <a:effectLst/>
                <a:latin typeface="Arial" panose="020B0604020202020204" pitchFamily="34" charset="0"/>
              </a:rPr>
              <a:t>, liberty becomes privilege.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b="1" i="0" u="none" strike="noStrike" cap="none" normalizeH="0" baseline="0" dirty="0">
                <a:ln>
                  <a:noFill/>
                </a:ln>
                <a:solidFill>
                  <a:schemeClr val="tx1"/>
                </a:solidFill>
                <a:effectLst/>
                <a:latin typeface="Arial" panose="020B0604020202020204" pitchFamily="34" charset="0"/>
              </a:rPr>
              <a:t>Without Justice</a:t>
            </a:r>
            <a:r>
              <a:rPr kumimoji="0" lang="en-US" altLang="en-US" sz="2000" b="0" i="0" u="none" strike="noStrike" cap="none" normalizeH="0" baseline="0" dirty="0">
                <a:ln>
                  <a:noFill/>
                </a:ln>
                <a:solidFill>
                  <a:schemeClr val="tx1"/>
                </a:solidFill>
                <a:effectLst/>
                <a:latin typeface="Arial" panose="020B0604020202020204" pitchFamily="34" charset="0"/>
              </a:rPr>
              <a:t>, both liberty and equality lose moral grounding.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6CFABE97-3C62-AACE-8E71-1BA6F830D3BF}"/>
              </a:ext>
            </a:extLst>
          </p:cNvPr>
          <p:cNvSpPr txBox="1"/>
          <p:nvPr/>
        </p:nvSpPr>
        <p:spPr>
          <a:xfrm>
            <a:off x="673509" y="3353845"/>
            <a:ext cx="11139949" cy="1661993"/>
          </a:xfrm>
          <a:prstGeom prst="rect">
            <a:avLst/>
          </a:prstGeom>
          <a:noFill/>
        </p:spPr>
        <p:txBody>
          <a:bodyPr wrap="square">
            <a:spAutoFit/>
          </a:bodyPr>
          <a:lstStyle/>
          <a:p>
            <a:pPr>
              <a:buNone/>
            </a:pPr>
            <a:r>
              <a:rPr lang="en-US" sz="2400" b="1" dirty="0"/>
              <a:t>Conclusion</a:t>
            </a:r>
          </a:p>
          <a:p>
            <a:pPr>
              <a:buNone/>
            </a:pPr>
            <a:endParaRPr lang="en-US" sz="2400" b="1" dirty="0"/>
          </a:p>
          <a:p>
            <a:pPr>
              <a:buNone/>
            </a:pPr>
            <a:r>
              <a:rPr lang="en-US" dirty="0"/>
              <a:t>Liberty, equality, and justice are not isolated ideals but interdependent pillars of a fair society. Promoting one should not come at the cost of the others; instead, sustainable social progress requires their </a:t>
            </a:r>
            <a:r>
              <a:rPr lang="en-US" b="1" dirty="0"/>
              <a:t>harmonization</a:t>
            </a:r>
            <a:r>
              <a:rPr lang="en-US" dirty="0"/>
              <a:t>.</a:t>
            </a:r>
          </a:p>
        </p:txBody>
      </p:sp>
    </p:spTree>
    <p:extLst>
      <p:ext uri="{BB962C8B-B14F-4D97-AF65-F5344CB8AC3E}">
        <p14:creationId xmlns:p14="http://schemas.microsoft.com/office/powerpoint/2010/main" val="373801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5B8E8B-5FBB-E854-31A9-A7479D1A9538}"/>
              </a:ext>
            </a:extLst>
          </p:cNvPr>
          <p:cNvSpPr txBox="1"/>
          <p:nvPr/>
        </p:nvSpPr>
        <p:spPr>
          <a:xfrm>
            <a:off x="688257" y="247952"/>
            <a:ext cx="4178711" cy="461665"/>
          </a:xfrm>
          <a:prstGeom prst="rect">
            <a:avLst/>
          </a:prstGeom>
          <a:noFill/>
        </p:spPr>
        <p:txBody>
          <a:bodyPr wrap="square">
            <a:spAutoFit/>
          </a:bodyPr>
          <a:lstStyle/>
          <a:p>
            <a:r>
              <a:rPr lang="en-IN" sz="2400" dirty="0">
                <a:latin typeface="Arial Black" panose="020B0A04020102020204" pitchFamily="34" charset="0"/>
              </a:rPr>
              <a:t>Liberal Toleration</a:t>
            </a:r>
          </a:p>
        </p:txBody>
      </p:sp>
      <p:sp>
        <p:nvSpPr>
          <p:cNvPr id="5" name="TextBox 4">
            <a:extLst>
              <a:ext uri="{FF2B5EF4-FFF2-40B4-BE49-F238E27FC236}">
                <a16:creationId xmlns:a16="http://schemas.microsoft.com/office/drawing/2014/main" id="{1B6CC211-C4B0-0153-EFB5-2A3484F2D8B5}"/>
              </a:ext>
            </a:extLst>
          </p:cNvPr>
          <p:cNvSpPr txBox="1"/>
          <p:nvPr/>
        </p:nvSpPr>
        <p:spPr>
          <a:xfrm>
            <a:off x="688257" y="865239"/>
            <a:ext cx="10825317" cy="923330"/>
          </a:xfrm>
          <a:prstGeom prst="rect">
            <a:avLst/>
          </a:prstGeom>
          <a:noFill/>
        </p:spPr>
        <p:txBody>
          <a:bodyPr wrap="square">
            <a:spAutoFit/>
          </a:bodyPr>
          <a:lstStyle/>
          <a:p>
            <a:pPr>
              <a:buNone/>
            </a:pPr>
            <a:r>
              <a:rPr lang="en-US" b="1" dirty="0"/>
              <a:t>Liberal toleration</a:t>
            </a:r>
            <a:r>
              <a:rPr lang="en-US" dirty="0"/>
              <a:t> is a core principle of </a:t>
            </a:r>
            <a:r>
              <a:rPr lang="en-US" b="1" dirty="0"/>
              <a:t>liberal political philosophy</a:t>
            </a:r>
            <a:r>
              <a:rPr lang="en-US" dirty="0"/>
              <a:t>, emphasizing the acceptance of diverse views, lifestyles, and beliefs within a society — even those one may disagree with — as long as they do not harm others or violate basic rights.</a:t>
            </a:r>
          </a:p>
        </p:txBody>
      </p:sp>
      <p:sp>
        <p:nvSpPr>
          <p:cNvPr id="7" name="TextBox 6">
            <a:extLst>
              <a:ext uri="{FF2B5EF4-FFF2-40B4-BE49-F238E27FC236}">
                <a16:creationId xmlns:a16="http://schemas.microsoft.com/office/drawing/2014/main" id="{2051F055-50F6-731E-DCF5-2CE41045CA81}"/>
              </a:ext>
            </a:extLst>
          </p:cNvPr>
          <p:cNvSpPr txBox="1"/>
          <p:nvPr/>
        </p:nvSpPr>
        <p:spPr>
          <a:xfrm>
            <a:off x="776748" y="2133600"/>
            <a:ext cx="10825316" cy="1200329"/>
          </a:xfrm>
          <a:prstGeom prst="rect">
            <a:avLst/>
          </a:prstGeom>
          <a:noFill/>
        </p:spPr>
        <p:txBody>
          <a:bodyPr wrap="square">
            <a:spAutoFit/>
          </a:bodyPr>
          <a:lstStyle/>
          <a:p>
            <a:pPr>
              <a:buNone/>
            </a:pPr>
            <a:r>
              <a:rPr lang="en-US" b="1" dirty="0"/>
              <a:t>1. Definition</a:t>
            </a:r>
          </a:p>
          <a:p>
            <a:pPr>
              <a:buNone/>
            </a:pPr>
            <a:r>
              <a:rPr lang="en-US" dirty="0"/>
              <a:t>Liberal toleration is the </a:t>
            </a:r>
            <a:r>
              <a:rPr lang="en-US" b="1" dirty="0"/>
              <a:t>willingness of individuals or the state to allow the expression and practice of different beliefs and behaviors</a:t>
            </a:r>
            <a:r>
              <a:rPr lang="en-US" dirty="0"/>
              <a:t> — religious, moral, political, or cultural — without coercion or suppression, in the interest of preserving </a:t>
            </a:r>
            <a:r>
              <a:rPr lang="en-US" b="1" dirty="0"/>
              <a:t>individual liberty</a:t>
            </a:r>
            <a:r>
              <a:rPr lang="en-US" dirty="0"/>
              <a:t> and </a:t>
            </a:r>
            <a:r>
              <a:rPr lang="en-US" b="1" dirty="0"/>
              <a:t>social peace</a:t>
            </a:r>
            <a:r>
              <a:rPr lang="en-US" dirty="0"/>
              <a:t>.</a:t>
            </a:r>
          </a:p>
        </p:txBody>
      </p:sp>
      <p:sp>
        <p:nvSpPr>
          <p:cNvPr id="9" name="TextBox 8">
            <a:extLst>
              <a:ext uri="{FF2B5EF4-FFF2-40B4-BE49-F238E27FC236}">
                <a16:creationId xmlns:a16="http://schemas.microsoft.com/office/drawing/2014/main" id="{1F5C5DA2-7607-14C6-2262-4906683D0B7E}"/>
              </a:ext>
            </a:extLst>
          </p:cNvPr>
          <p:cNvSpPr txBox="1"/>
          <p:nvPr/>
        </p:nvSpPr>
        <p:spPr>
          <a:xfrm>
            <a:off x="776748" y="3715831"/>
            <a:ext cx="11002297" cy="2031325"/>
          </a:xfrm>
          <a:prstGeom prst="rect">
            <a:avLst/>
          </a:prstGeom>
          <a:noFill/>
        </p:spPr>
        <p:txBody>
          <a:bodyPr wrap="square">
            <a:spAutoFit/>
          </a:bodyPr>
          <a:lstStyle/>
          <a:p>
            <a:pPr>
              <a:buNone/>
            </a:pPr>
            <a:r>
              <a:rPr lang="en-US" b="1" dirty="0"/>
              <a:t>2. Key Features of Liberal Toleration</a:t>
            </a:r>
          </a:p>
          <a:p>
            <a:pPr>
              <a:buFont typeface="Arial" panose="020B0604020202020204" pitchFamily="34" charset="0"/>
              <a:buChar char="•"/>
            </a:pPr>
            <a:r>
              <a:rPr lang="en-US" b="1" dirty="0"/>
              <a:t>Respect for Individual Autonomy</a:t>
            </a:r>
            <a:r>
              <a:rPr lang="en-US" dirty="0"/>
              <a:t>: People should be free to live according to their own values.</a:t>
            </a:r>
          </a:p>
          <a:p>
            <a:pPr>
              <a:buFont typeface="Arial" panose="020B0604020202020204" pitchFamily="34" charset="0"/>
              <a:buChar char="•"/>
            </a:pPr>
            <a:r>
              <a:rPr lang="en-US" b="1" dirty="0"/>
              <a:t>Pluralism</a:t>
            </a:r>
            <a:r>
              <a:rPr lang="en-US" dirty="0"/>
              <a:t>: Acceptance that society is made up of diverse and often conflicting beliefs and lifestyles.</a:t>
            </a:r>
          </a:p>
          <a:p>
            <a:pPr>
              <a:buFont typeface="Arial" panose="020B0604020202020204" pitchFamily="34" charset="0"/>
              <a:buChar char="•"/>
            </a:pPr>
            <a:r>
              <a:rPr lang="en-US" b="1" dirty="0"/>
              <a:t>Non-interference</a:t>
            </a:r>
            <a:r>
              <a:rPr lang="en-US" dirty="0"/>
              <a:t>: The state should not interfere with personal beliefs unless they threaten public order or others' rights.</a:t>
            </a:r>
          </a:p>
          <a:p>
            <a:pPr>
              <a:buFont typeface="Arial" panose="020B0604020202020204" pitchFamily="34" charset="0"/>
              <a:buChar char="•"/>
            </a:pPr>
            <a:r>
              <a:rPr lang="en-US" b="1" dirty="0"/>
              <a:t>Moral neutrality of the state</a:t>
            </a:r>
            <a:r>
              <a:rPr lang="en-US" dirty="0"/>
              <a:t>: The liberal state does not promote any particular conception of the "good life" but instead ensures a fair framework where people can pursue their own values.</a:t>
            </a:r>
          </a:p>
        </p:txBody>
      </p:sp>
    </p:spTree>
    <p:extLst>
      <p:ext uri="{BB962C8B-B14F-4D97-AF65-F5344CB8AC3E}">
        <p14:creationId xmlns:p14="http://schemas.microsoft.com/office/powerpoint/2010/main" val="264912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70C38-3589-7D5A-2E3F-019110F28DD8}"/>
              </a:ext>
            </a:extLst>
          </p:cNvPr>
          <p:cNvSpPr txBox="1"/>
          <p:nvPr/>
        </p:nvSpPr>
        <p:spPr>
          <a:xfrm>
            <a:off x="530941" y="324466"/>
            <a:ext cx="11434916" cy="1477328"/>
          </a:xfrm>
          <a:prstGeom prst="rect">
            <a:avLst/>
          </a:prstGeom>
          <a:noFill/>
        </p:spPr>
        <p:txBody>
          <a:bodyPr wrap="square">
            <a:spAutoFit/>
          </a:bodyPr>
          <a:lstStyle/>
          <a:p>
            <a:pPr>
              <a:buNone/>
            </a:pPr>
            <a:r>
              <a:rPr lang="en-US" b="1" dirty="0"/>
              <a:t>3. Historical Roots</a:t>
            </a:r>
          </a:p>
          <a:p>
            <a:pPr>
              <a:buFont typeface="Arial" panose="020B0604020202020204" pitchFamily="34" charset="0"/>
              <a:buChar char="•"/>
            </a:pPr>
            <a:r>
              <a:rPr lang="en-US" b="1" dirty="0"/>
              <a:t>John Locke</a:t>
            </a:r>
            <a:r>
              <a:rPr lang="en-US" dirty="0"/>
              <a:t> (17th century): A foundational thinker who argued for religious toleration, stating that the state should not impose religious beliefs because faith cannot be compelled.</a:t>
            </a:r>
          </a:p>
          <a:p>
            <a:pPr>
              <a:buFont typeface="Arial" panose="020B0604020202020204" pitchFamily="34" charset="0"/>
              <a:buChar char="•"/>
            </a:pPr>
            <a:r>
              <a:rPr lang="en-US" b="1" dirty="0"/>
              <a:t>John Stuart Mill</a:t>
            </a:r>
            <a:r>
              <a:rPr lang="en-US" dirty="0"/>
              <a:t> (19th century): In </a:t>
            </a:r>
            <a:r>
              <a:rPr lang="en-US" i="1" dirty="0"/>
              <a:t>On Liberty</a:t>
            </a:r>
            <a:r>
              <a:rPr lang="en-US" dirty="0"/>
              <a:t>, he argued that freedom of thought and expression is essential, even for ideas that are unpopular or offensive.</a:t>
            </a:r>
          </a:p>
        </p:txBody>
      </p:sp>
      <p:sp>
        <p:nvSpPr>
          <p:cNvPr id="5" name="TextBox 4">
            <a:extLst>
              <a:ext uri="{FF2B5EF4-FFF2-40B4-BE49-F238E27FC236}">
                <a16:creationId xmlns:a16="http://schemas.microsoft.com/office/drawing/2014/main" id="{A01547A0-A10A-D323-13F3-B12EE5DA0B79}"/>
              </a:ext>
            </a:extLst>
          </p:cNvPr>
          <p:cNvSpPr txBox="1"/>
          <p:nvPr/>
        </p:nvSpPr>
        <p:spPr>
          <a:xfrm>
            <a:off x="530941" y="1986116"/>
            <a:ext cx="11021961" cy="2031325"/>
          </a:xfrm>
          <a:prstGeom prst="rect">
            <a:avLst/>
          </a:prstGeom>
          <a:noFill/>
        </p:spPr>
        <p:txBody>
          <a:bodyPr wrap="square">
            <a:spAutoFit/>
          </a:bodyPr>
          <a:lstStyle/>
          <a:p>
            <a:pPr>
              <a:buNone/>
            </a:pPr>
            <a:r>
              <a:rPr lang="en-US" b="1" dirty="0"/>
              <a:t>4. Limits of Liberal Toleration</a:t>
            </a:r>
          </a:p>
          <a:p>
            <a:pPr>
              <a:buNone/>
            </a:pPr>
            <a:r>
              <a:rPr lang="en-US" dirty="0"/>
              <a:t>Liberal toleration is </a:t>
            </a:r>
            <a:r>
              <a:rPr lang="en-US" b="1" dirty="0"/>
              <a:t>not absolute</a:t>
            </a:r>
            <a:r>
              <a:rPr lang="en-US" dirty="0"/>
              <a:t>. There are boundaries:</a:t>
            </a:r>
          </a:p>
          <a:p>
            <a:pPr>
              <a:buFont typeface="Arial" panose="020B0604020202020204" pitchFamily="34" charset="0"/>
              <a:buChar char="•"/>
            </a:pPr>
            <a:r>
              <a:rPr lang="en-US" b="1" dirty="0"/>
              <a:t>The Harm Principle</a:t>
            </a:r>
            <a:r>
              <a:rPr lang="en-US" dirty="0"/>
              <a:t> (Mill): Toleration ends where actions cause harm to others.</a:t>
            </a:r>
          </a:p>
          <a:p>
            <a:pPr>
              <a:buFont typeface="Arial" panose="020B0604020202020204" pitchFamily="34" charset="0"/>
              <a:buChar char="•"/>
            </a:pPr>
            <a:r>
              <a:rPr lang="en-US" b="1" dirty="0"/>
              <a:t>No Toleration for Intolerance</a:t>
            </a:r>
            <a:r>
              <a:rPr lang="en-US" dirty="0"/>
              <a:t>: Tolerating those who seek to destroy tolerance (e.g. extremist ideologies that promote violence or hate) can undermine liberal values.</a:t>
            </a:r>
          </a:p>
          <a:p>
            <a:pPr>
              <a:buFont typeface="Arial" panose="020B0604020202020204" pitchFamily="34" charset="0"/>
              <a:buChar char="•"/>
            </a:pPr>
            <a:r>
              <a:rPr lang="en-US" b="1" dirty="0"/>
              <a:t>Legal Limits</a:t>
            </a:r>
            <a:r>
              <a:rPr lang="en-US" dirty="0"/>
              <a:t>: Hate speech, violence, or practices that infringe on basic human rights (e.g., female genital mutilation) are not tolerated.</a:t>
            </a:r>
          </a:p>
        </p:txBody>
      </p:sp>
      <p:sp>
        <p:nvSpPr>
          <p:cNvPr id="7" name="TextBox 6">
            <a:extLst>
              <a:ext uri="{FF2B5EF4-FFF2-40B4-BE49-F238E27FC236}">
                <a16:creationId xmlns:a16="http://schemas.microsoft.com/office/drawing/2014/main" id="{A38DCACF-C9B3-2A58-165C-E41DB9DD07D8}"/>
              </a:ext>
            </a:extLst>
          </p:cNvPr>
          <p:cNvSpPr txBox="1"/>
          <p:nvPr/>
        </p:nvSpPr>
        <p:spPr>
          <a:xfrm>
            <a:off x="530940" y="4106096"/>
            <a:ext cx="11021961" cy="1754326"/>
          </a:xfrm>
          <a:prstGeom prst="rect">
            <a:avLst/>
          </a:prstGeom>
          <a:noFill/>
        </p:spPr>
        <p:txBody>
          <a:bodyPr wrap="square">
            <a:spAutoFit/>
          </a:bodyPr>
          <a:lstStyle/>
          <a:p>
            <a:pPr>
              <a:buNone/>
            </a:pPr>
            <a:r>
              <a:rPr lang="en-US" b="1" dirty="0"/>
              <a:t>5. Challenges in Practice</a:t>
            </a:r>
          </a:p>
          <a:p>
            <a:pPr>
              <a:buFont typeface="Arial" panose="020B0604020202020204" pitchFamily="34" charset="0"/>
              <a:buChar char="•"/>
            </a:pPr>
            <a:r>
              <a:rPr lang="en-US" b="1" dirty="0"/>
              <a:t>Multiculturalism vs. Liberal Values</a:t>
            </a:r>
            <a:r>
              <a:rPr lang="en-US" dirty="0"/>
              <a:t>: When cultural practices clash with liberal principles (e.g. gender equality), how far should toleration go?</a:t>
            </a:r>
          </a:p>
          <a:p>
            <a:pPr>
              <a:buFont typeface="Arial" panose="020B0604020202020204" pitchFamily="34" charset="0"/>
              <a:buChar char="•"/>
            </a:pPr>
            <a:r>
              <a:rPr lang="en-US" b="1" dirty="0"/>
              <a:t>Free Speech vs. Hate Speech</a:t>
            </a:r>
            <a:r>
              <a:rPr lang="en-US" dirty="0"/>
              <a:t>: Where is the line between tolerating offensive views and protecting citizens from harm?</a:t>
            </a:r>
          </a:p>
          <a:p>
            <a:pPr>
              <a:buFont typeface="Arial" panose="020B0604020202020204" pitchFamily="34" charset="0"/>
              <a:buChar char="•"/>
            </a:pPr>
            <a:r>
              <a:rPr lang="en-US" b="1" dirty="0"/>
              <a:t>Moral Relativism vs. Universal Rights</a:t>
            </a:r>
            <a:r>
              <a:rPr lang="en-US" dirty="0"/>
              <a:t>: Should all practices be tolerated equally, or are there universal moral limits?</a:t>
            </a:r>
          </a:p>
        </p:txBody>
      </p:sp>
    </p:spTree>
    <p:extLst>
      <p:ext uri="{BB962C8B-B14F-4D97-AF65-F5344CB8AC3E}">
        <p14:creationId xmlns:p14="http://schemas.microsoft.com/office/powerpoint/2010/main" val="302953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A70AA-F12B-AC1C-8DDE-6F69F16FB88A}"/>
              </a:ext>
            </a:extLst>
          </p:cNvPr>
          <p:cNvSpPr txBox="1"/>
          <p:nvPr/>
        </p:nvSpPr>
        <p:spPr>
          <a:xfrm>
            <a:off x="353961" y="560439"/>
            <a:ext cx="11012129" cy="2031325"/>
          </a:xfrm>
          <a:prstGeom prst="rect">
            <a:avLst/>
          </a:prstGeom>
          <a:noFill/>
        </p:spPr>
        <p:txBody>
          <a:bodyPr wrap="square">
            <a:spAutoFit/>
          </a:bodyPr>
          <a:lstStyle/>
          <a:p>
            <a:pPr>
              <a:buNone/>
            </a:pPr>
            <a:r>
              <a:rPr lang="en-US" b="1" dirty="0"/>
              <a:t>6. Contemporary Relevance</a:t>
            </a:r>
          </a:p>
          <a:p>
            <a:pPr>
              <a:buNone/>
            </a:pPr>
            <a:r>
              <a:rPr lang="en-US" dirty="0"/>
              <a:t>Liberal toleration is central to debates on:</a:t>
            </a:r>
          </a:p>
          <a:p>
            <a:pPr>
              <a:buFont typeface="Arial" panose="020B0604020202020204" pitchFamily="34" charset="0"/>
              <a:buChar char="•"/>
            </a:pPr>
            <a:r>
              <a:rPr lang="en-US" dirty="0"/>
              <a:t>Freedom of religion and secularism</a:t>
            </a:r>
          </a:p>
          <a:p>
            <a:pPr>
              <a:buFont typeface="Arial" panose="020B0604020202020204" pitchFamily="34" charset="0"/>
              <a:buChar char="•"/>
            </a:pPr>
            <a:r>
              <a:rPr lang="en-US" dirty="0"/>
              <a:t>LGBTQ+ rights and religious objections</a:t>
            </a:r>
          </a:p>
          <a:p>
            <a:pPr>
              <a:buFont typeface="Arial" panose="020B0604020202020204" pitchFamily="34" charset="0"/>
              <a:buChar char="•"/>
            </a:pPr>
            <a:r>
              <a:rPr lang="en-US" dirty="0"/>
              <a:t>Immigration and cultural integration</a:t>
            </a:r>
          </a:p>
          <a:p>
            <a:pPr>
              <a:buFont typeface="Arial" panose="020B0604020202020204" pitchFamily="34" charset="0"/>
              <a:buChar char="•"/>
            </a:pPr>
            <a:r>
              <a:rPr lang="en-US" dirty="0"/>
              <a:t>Academic freedom and cancel culture</a:t>
            </a:r>
          </a:p>
          <a:p>
            <a:pPr>
              <a:buFont typeface="Arial" panose="020B0604020202020204" pitchFamily="34" charset="0"/>
              <a:buChar char="•"/>
            </a:pPr>
            <a:r>
              <a:rPr lang="en-US" dirty="0"/>
              <a:t>Internet regulation and speech platforms</a:t>
            </a:r>
          </a:p>
        </p:txBody>
      </p:sp>
      <p:sp>
        <p:nvSpPr>
          <p:cNvPr id="5" name="TextBox 4">
            <a:extLst>
              <a:ext uri="{FF2B5EF4-FFF2-40B4-BE49-F238E27FC236}">
                <a16:creationId xmlns:a16="http://schemas.microsoft.com/office/drawing/2014/main" id="{C17455DC-109C-D7AC-E1E1-B08DFA083C5A}"/>
              </a:ext>
            </a:extLst>
          </p:cNvPr>
          <p:cNvSpPr txBox="1"/>
          <p:nvPr/>
        </p:nvSpPr>
        <p:spPr>
          <a:xfrm>
            <a:off x="452283" y="3186895"/>
            <a:ext cx="11090787" cy="1292662"/>
          </a:xfrm>
          <a:prstGeom prst="rect">
            <a:avLst/>
          </a:prstGeom>
          <a:noFill/>
        </p:spPr>
        <p:txBody>
          <a:bodyPr wrap="square">
            <a:spAutoFit/>
          </a:bodyPr>
          <a:lstStyle/>
          <a:p>
            <a:pPr>
              <a:buNone/>
            </a:pPr>
            <a:r>
              <a:rPr lang="en-US" sz="2400" b="1" dirty="0"/>
              <a:t>Conclusion</a:t>
            </a:r>
          </a:p>
          <a:p>
            <a:pPr>
              <a:buNone/>
            </a:pPr>
            <a:r>
              <a:rPr lang="en-US" b="1" dirty="0"/>
              <a:t>Liberal toleration</a:t>
            </a:r>
            <a:r>
              <a:rPr lang="en-US" dirty="0"/>
              <a:t> is about maintaining a </a:t>
            </a:r>
            <a:r>
              <a:rPr lang="en-US" b="1" dirty="0"/>
              <a:t>delicate balance</a:t>
            </a:r>
            <a:r>
              <a:rPr lang="en-US" dirty="0"/>
              <a:t> — allowing a diversity of beliefs and ways of life while protecting the </a:t>
            </a:r>
            <a:r>
              <a:rPr lang="en-US" b="1" dirty="0"/>
              <a:t>basic rights and freedoms</a:t>
            </a:r>
            <a:r>
              <a:rPr lang="en-US" dirty="0"/>
              <a:t> of all. It is both a </a:t>
            </a:r>
            <a:r>
              <a:rPr lang="en-US" b="1" dirty="0"/>
              <a:t>moral ideal</a:t>
            </a:r>
            <a:r>
              <a:rPr lang="en-US" dirty="0"/>
              <a:t> and a </a:t>
            </a:r>
            <a:r>
              <a:rPr lang="en-US" b="1" dirty="0"/>
              <a:t>practical necessity</a:t>
            </a:r>
            <a:r>
              <a:rPr lang="en-US" dirty="0"/>
              <a:t> in pluralistic, democratic societies.</a:t>
            </a:r>
          </a:p>
        </p:txBody>
      </p:sp>
    </p:spTree>
    <p:extLst>
      <p:ext uri="{BB962C8B-B14F-4D97-AF65-F5344CB8AC3E}">
        <p14:creationId xmlns:p14="http://schemas.microsoft.com/office/powerpoint/2010/main" val="1082216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536497-CE7D-8554-2B01-C578A3BE4B72}"/>
              </a:ext>
            </a:extLst>
          </p:cNvPr>
          <p:cNvSpPr txBox="1"/>
          <p:nvPr/>
        </p:nvSpPr>
        <p:spPr>
          <a:xfrm>
            <a:off x="4355690" y="2872855"/>
            <a:ext cx="3923072" cy="707886"/>
          </a:xfrm>
          <a:prstGeom prst="rect">
            <a:avLst/>
          </a:prstGeom>
          <a:noFill/>
        </p:spPr>
        <p:txBody>
          <a:bodyPr wrap="square" rtlCol="0">
            <a:spAutoFit/>
          </a:bodyPr>
          <a:lstStyle/>
          <a:p>
            <a:r>
              <a:rPr lang="en-IN" sz="4000" b="1" dirty="0">
                <a:latin typeface="Arial Black" panose="020B0A04020102020204" pitchFamily="34" charset="0"/>
              </a:rPr>
              <a:t>THANK</a:t>
            </a:r>
            <a:r>
              <a:rPr lang="en-IN" sz="4000" dirty="0">
                <a:latin typeface="Arial Black" panose="020B0A04020102020204" pitchFamily="34" charset="0"/>
              </a:rPr>
              <a:t> YOU</a:t>
            </a:r>
          </a:p>
        </p:txBody>
      </p:sp>
    </p:spTree>
    <p:extLst>
      <p:ext uri="{BB962C8B-B14F-4D97-AF65-F5344CB8AC3E}">
        <p14:creationId xmlns:p14="http://schemas.microsoft.com/office/powerpoint/2010/main" val="241360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D02C-41C2-2E6D-2A15-26ADD007FA3B}"/>
              </a:ext>
            </a:extLst>
          </p:cNvPr>
          <p:cNvSpPr>
            <a:spLocks noGrp="1"/>
          </p:cNvSpPr>
          <p:nvPr>
            <p:ph type="title"/>
          </p:nvPr>
        </p:nvSpPr>
        <p:spPr/>
        <p:txBody>
          <a:bodyPr/>
          <a:lstStyle/>
          <a:p>
            <a:pPr algn="ctr"/>
            <a:r>
              <a:rPr lang="en-IN" b="1" dirty="0">
                <a:latin typeface="Arial Black" panose="020B0A04020102020204" pitchFamily="34" charset="0"/>
              </a:rPr>
              <a:t>Philosophy of Isaiah Berlin</a:t>
            </a:r>
          </a:p>
        </p:txBody>
      </p:sp>
      <p:pic>
        <p:nvPicPr>
          <p:cNvPr id="1034" name="Picture 10" descr="Isaiah Berlin’s Two Concepts of Liberty: Negative and Positive Liberty">
            <a:extLst>
              <a:ext uri="{FF2B5EF4-FFF2-40B4-BE49-F238E27FC236}">
                <a16:creationId xmlns:a16="http://schemas.microsoft.com/office/drawing/2014/main" id="{66051720-B94F-5191-1544-AA472E04E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353" y="1767348"/>
            <a:ext cx="2625563" cy="33233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FF7B69-EDE0-55D7-1CE5-AC99BAABAFFC}"/>
              </a:ext>
            </a:extLst>
          </p:cNvPr>
          <p:cNvSpPr txBox="1"/>
          <p:nvPr/>
        </p:nvSpPr>
        <p:spPr>
          <a:xfrm>
            <a:off x="196644" y="1543664"/>
            <a:ext cx="8731045" cy="5262979"/>
          </a:xfrm>
          <a:prstGeom prst="rect">
            <a:avLst/>
          </a:prstGeom>
          <a:noFill/>
        </p:spPr>
        <p:txBody>
          <a:bodyPr wrap="square">
            <a:spAutoFit/>
          </a:bodyPr>
          <a:lstStyle/>
          <a:p>
            <a:pPr marL="285750" indent="-285750">
              <a:buFont typeface="Arial" panose="020B0604020202020204" pitchFamily="34" charset="0"/>
              <a:buChar char="•"/>
            </a:pPr>
            <a:r>
              <a:rPr lang="en-IN" sz="1600" dirty="0"/>
              <a:t>Isaiah Berlin (1909–1997) was a British philosopher, political theorist, and historian of ideas, known for his influential contributions to liberal political thought. Born in Riga (then part of the Russian Empire, now Latvia), Berlin moved to the UK with his family in 1921 to escape the turmoil of the Russian Revolution. He studied at Oxford, where he would spend most of his academic career. </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Berlin is best known for his distinction between "negative" and "positive" liberty, outlined in his famous 1958 lecture *Two Concepts of Liberty. He argued that negative liberty—freedom from interference—is essential to protect individual autonomy, while positive liberty—the freedom to control one’s own life—can, if misused, justify authoritarianism in the name of "liberating" people. </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Another central idea in Berlin’s work is value pluralism—the belief that human values are diverse, often conflicting, and cannot all be reconciled within a single system. Unlike relativism, Berlin's pluralism maintains that values can be objective, but they may still be in tension and require careful balancing in society.</a:t>
            </a:r>
          </a:p>
          <a:p>
            <a:pPr marL="285750" indent="-285750">
              <a:buFont typeface="Arial" panose="020B0604020202020204" pitchFamily="34" charset="0"/>
              <a:buChar char="•"/>
            </a:pPr>
            <a:endParaRPr lang="en-IN" sz="1600" dirty="0"/>
          </a:p>
          <a:p>
            <a:pPr marL="285750" indent="-285750">
              <a:buFont typeface="Arial" panose="020B0604020202020204" pitchFamily="34" charset="0"/>
              <a:buChar char="•"/>
            </a:pPr>
            <a:r>
              <a:rPr lang="en-IN" sz="1600" dirty="0"/>
              <a:t> Throughout his life, Berlin championed liberal democracy, individual freedom, and the importance of tolerating differing views. Though he didn’t produce a systematic philosophical system, his essays and lectures had a lasting impact on 20th-century political thought</a:t>
            </a:r>
          </a:p>
        </p:txBody>
      </p:sp>
    </p:spTree>
    <p:extLst>
      <p:ext uri="{BB962C8B-B14F-4D97-AF65-F5344CB8AC3E}">
        <p14:creationId xmlns:p14="http://schemas.microsoft.com/office/powerpoint/2010/main" val="41941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8852DB-10DE-E6CB-93FE-91BE2C333DA0}"/>
              </a:ext>
            </a:extLst>
          </p:cNvPr>
          <p:cNvSpPr txBox="1"/>
          <p:nvPr/>
        </p:nvSpPr>
        <p:spPr>
          <a:xfrm>
            <a:off x="167147" y="285134"/>
            <a:ext cx="11149781" cy="6463308"/>
          </a:xfrm>
          <a:prstGeom prst="rect">
            <a:avLst/>
          </a:prstGeom>
          <a:noFill/>
        </p:spPr>
        <p:txBody>
          <a:bodyPr wrap="square">
            <a:spAutoFit/>
          </a:bodyPr>
          <a:lstStyle/>
          <a:p>
            <a:r>
              <a:rPr lang="en-IN" b="1" dirty="0"/>
              <a:t>Major Works by Isaiah Berlin:</a:t>
            </a:r>
          </a:p>
          <a:p>
            <a:endParaRPr lang="en-IN" b="1" dirty="0"/>
          </a:p>
          <a:p>
            <a:pPr marL="285750" indent="-285750">
              <a:buFont typeface="Arial" panose="020B0604020202020204" pitchFamily="34" charset="0"/>
              <a:buChar char="•"/>
            </a:pPr>
            <a:r>
              <a:rPr lang="en-IN" dirty="0"/>
              <a:t>Karl Marx: His Life and Environment (1939)</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The Hedgehog and the Fox (1953)</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Four Essays on Liberty (1969)</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Includes the famous essay "Two Concepts of Liberty" (1958)</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Russian Thinkers (1978)</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Concepts and Categories: Philosophical Essays (1978)</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Against the Current: Essays in the History of Ideas (1979)</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Personal Impressions (1980)</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The Crooked Timber of Humanity (1990)</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The Sense of Reality: Studies in ideas and their history The Power of Ideas (1996)</a:t>
            </a:r>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a:t>Liberty (2002)</a:t>
            </a:r>
          </a:p>
        </p:txBody>
      </p:sp>
    </p:spTree>
    <p:extLst>
      <p:ext uri="{BB962C8B-B14F-4D97-AF65-F5344CB8AC3E}">
        <p14:creationId xmlns:p14="http://schemas.microsoft.com/office/powerpoint/2010/main" val="293079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D9573D-1A4F-530C-E362-50B5F9615472}"/>
              </a:ext>
            </a:extLst>
          </p:cNvPr>
          <p:cNvSpPr txBox="1"/>
          <p:nvPr/>
        </p:nvSpPr>
        <p:spPr>
          <a:xfrm>
            <a:off x="422787" y="549705"/>
            <a:ext cx="11592232" cy="923330"/>
          </a:xfrm>
          <a:prstGeom prst="rect">
            <a:avLst/>
          </a:prstGeom>
          <a:noFill/>
        </p:spPr>
        <p:txBody>
          <a:bodyPr wrap="square">
            <a:spAutoFit/>
          </a:bodyPr>
          <a:lstStyle/>
          <a:p>
            <a:r>
              <a:rPr lang="en-IN" b="1" dirty="0"/>
              <a:t>Isaiah Berlin</a:t>
            </a:r>
            <a:r>
              <a:rPr lang="en-IN" dirty="0"/>
              <a:t>, a 20th-century political philosopher, famously articulated the distinction between negative liberty and positive liberty in his influential 1958 lecture "Two Concepts of Liberty." This distinction remains one of the most important contributions to political theory in the modern era.</a:t>
            </a:r>
          </a:p>
        </p:txBody>
      </p:sp>
      <p:sp>
        <p:nvSpPr>
          <p:cNvPr id="7" name="TextBox 6">
            <a:extLst>
              <a:ext uri="{FF2B5EF4-FFF2-40B4-BE49-F238E27FC236}">
                <a16:creationId xmlns:a16="http://schemas.microsoft.com/office/drawing/2014/main" id="{3470D306-75B9-033A-E300-0683D9596725}"/>
              </a:ext>
            </a:extLst>
          </p:cNvPr>
          <p:cNvSpPr txBox="1"/>
          <p:nvPr/>
        </p:nvSpPr>
        <p:spPr>
          <a:xfrm>
            <a:off x="422787" y="1749240"/>
            <a:ext cx="11336594" cy="3693319"/>
          </a:xfrm>
          <a:prstGeom prst="rect">
            <a:avLst/>
          </a:prstGeom>
          <a:noFill/>
        </p:spPr>
        <p:txBody>
          <a:bodyPr wrap="square">
            <a:spAutoFit/>
          </a:bodyPr>
          <a:lstStyle/>
          <a:p>
            <a:r>
              <a:rPr lang="en-IN" b="1" dirty="0"/>
              <a:t>Negative Liberty</a:t>
            </a:r>
          </a:p>
          <a:p>
            <a:r>
              <a:rPr lang="en-IN" dirty="0"/>
              <a:t>Definition: Freedom from interference by others.</a:t>
            </a:r>
          </a:p>
          <a:p>
            <a:endParaRPr lang="en-IN" dirty="0"/>
          </a:p>
          <a:p>
            <a:r>
              <a:rPr lang="en-IN" b="1" dirty="0"/>
              <a:t>Core Idea</a:t>
            </a:r>
            <a:r>
              <a:rPr lang="en-IN" dirty="0"/>
              <a:t>: A person is free to the extent that no one is interfering with their actions. </a:t>
            </a:r>
          </a:p>
          <a:p>
            <a:endParaRPr lang="en-IN" dirty="0"/>
          </a:p>
          <a:p>
            <a:r>
              <a:rPr lang="en-IN" dirty="0"/>
              <a:t>Question it answers: "What is the area within which a person or group is left to do or be what they are able to do or be, without interference? </a:t>
            </a:r>
          </a:p>
          <a:p>
            <a:endParaRPr lang="en-IN" dirty="0"/>
          </a:p>
          <a:p>
            <a:r>
              <a:rPr lang="en-IN" dirty="0"/>
              <a:t>"Focus: Absence of external constraints or coercion. </a:t>
            </a:r>
          </a:p>
          <a:p>
            <a:endParaRPr lang="en-IN" dirty="0"/>
          </a:p>
          <a:p>
            <a:r>
              <a:rPr lang="en-IN" dirty="0"/>
              <a:t>Examples: Freedom of speech (as freedom from censorship)Freedom of religion (as freedom from state-imposed religion)Economic freedom (freedom from excessive regulation or taxation)Berlin saw negative liberty as a central value in liberal democratic societies.</a:t>
            </a:r>
          </a:p>
        </p:txBody>
      </p:sp>
    </p:spTree>
    <p:extLst>
      <p:ext uri="{BB962C8B-B14F-4D97-AF65-F5344CB8AC3E}">
        <p14:creationId xmlns:p14="http://schemas.microsoft.com/office/powerpoint/2010/main" val="209846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08E180-D784-3FFA-A1F4-057F7342A6F4}"/>
              </a:ext>
            </a:extLst>
          </p:cNvPr>
          <p:cNvSpPr txBox="1"/>
          <p:nvPr/>
        </p:nvSpPr>
        <p:spPr>
          <a:xfrm>
            <a:off x="373625" y="383459"/>
            <a:ext cx="11562735" cy="5866350"/>
          </a:xfrm>
          <a:prstGeom prst="rect">
            <a:avLst/>
          </a:prstGeom>
          <a:noFill/>
        </p:spPr>
        <p:txBody>
          <a:bodyPr wrap="square">
            <a:spAutoFit/>
          </a:bodyPr>
          <a:lstStyle/>
          <a:p>
            <a:pPr>
              <a:lnSpc>
                <a:spcPct val="150000"/>
              </a:lnSpc>
            </a:pPr>
            <a:r>
              <a:rPr lang="en-IN" b="1" dirty="0"/>
              <a:t>Positive Liberty</a:t>
            </a:r>
          </a:p>
          <a:p>
            <a:pPr>
              <a:lnSpc>
                <a:spcPct val="150000"/>
              </a:lnSpc>
            </a:pPr>
            <a:r>
              <a:rPr lang="en-IN" dirty="0"/>
              <a:t>Definition: Freedom to control or direct one’s own life.</a:t>
            </a:r>
          </a:p>
          <a:p>
            <a:pPr>
              <a:lnSpc>
                <a:spcPct val="150000"/>
              </a:lnSpc>
            </a:pPr>
            <a:r>
              <a:rPr lang="en-IN" b="1" dirty="0"/>
              <a:t>Core Idea: </a:t>
            </a:r>
            <a:r>
              <a:rPr lang="en-IN" dirty="0"/>
              <a:t>A person is free to the extent that they are their own master; they have the power and resources to realize their own potential.</a:t>
            </a:r>
          </a:p>
          <a:p>
            <a:pPr>
              <a:lnSpc>
                <a:spcPct val="150000"/>
              </a:lnSpc>
            </a:pPr>
            <a:endParaRPr lang="en-IN" dirty="0"/>
          </a:p>
          <a:p>
            <a:pPr>
              <a:lnSpc>
                <a:spcPct val="150000"/>
              </a:lnSpc>
            </a:pPr>
            <a:r>
              <a:rPr lang="en-IN" dirty="0"/>
              <a:t>Question it answers: "What or who is the source of control or interference that can determine someone to do this rather than that?</a:t>
            </a:r>
          </a:p>
          <a:p>
            <a:pPr>
              <a:lnSpc>
                <a:spcPct val="150000"/>
              </a:lnSpc>
            </a:pPr>
            <a:r>
              <a:rPr lang="en-IN" dirty="0"/>
              <a:t>"Focus: Self-mastery, autonomy, self-realization.</a:t>
            </a:r>
          </a:p>
          <a:p>
            <a:pPr>
              <a:lnSpc>
                <a:spcPct val="150000"/>
              </a:lnSpc>
            </a:pPr>
            <a:endParaRPr lang="en-IN" dirty="0"/>
          </a:p>
          <a:p>
            <a:pPr>
              <a:lnSpc>
                <a:spcPct val="150000"/>
              </a:lnSpc>
            </a:pPr>
            <a:r>
              <a:rPr lang="en-IN" dirty="0"/>
              <a:t>Examples: A person overcoming addiction or ignorance to lead a rational, self-directed life. State education policies that empower citizens to participate fully in public life. </a:t>
            </a:r>
          </a:p>
          <a:p>
            <a:pPr>
              <a:lnSpc>
                <a:spcPct val="150000"/>
              </a:lnSpc>
            </a:pPr>
            <a:r>
              <a:rPr lang="en-IN" dirty="0"/>
              <a:t>Berlin warned that positive liberty, though well-intentioned, can lead to authoritarianism. When a state or elite claims to know what’s best for an individual’s "true self" and acts in their name, it can justify coercion — e.g., forcing people to be “free.”</a:t>
            </a:r>
          </a:p>
        </p:txBody>
      </p:sp>
    </p:spTree>
    <p:extLst>
      <p:ext uri="{BB962C8B-B14F-4D97-AF65-F5344CB8AC3E}">
        <p14:creationId xmlns:p14="http://schemas.microsoft.com/office/powerpoint/2010/main" val="412447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393035-0FAA-6B64-D302-C1608343338B}"/>
              </a:ext>
            </a:extLst>
          </p:cNvPr>
          <p:cNvSpPr txBox="1"/>
          <p:nvPr/>
        </p:nvSpPr>
        <p:spPr>
          <a:xfrm>
            <a:off x="545690" y="422787"/>
            <a:ext cx="11415252" cy="1572866"/>
          </a:xfrm>
          <a:prstGeom prst="rect">
            <a:avLst/>
          </a:prstGeom>
          <a:noFill/>
        </p:spPr>
        <p:txBody>
          <a:bodyPr wrap="square">
            <a:spAutoFit/>
          </a:bodyPr>
          <a:lstStyle/>
          <a:p>
            <a:r>
              <a:rPr lang="en-IN" b="1" dirty="0">
                <a:latin typeface="Arial Black" panose="020B0A04020102020204" pitchFamily="34" charset="0"/>
              </a:rPr>
              <a:t>Berlin’s Central Concern: </a:t>
            </a:r>
          </a:p>
          <a:p>
            <a:pPr>
              <a:lnSpc>
                <a:spcPct val="150000"/>
              </a:lnSpc>
            </a:pPr>
            <a:r>
              <a:rPr lang="en-IN" dirty="0"/>
              <a:t>  Berlin wasn’t against positive liberty in principle but feared that in practice it had been used historically (e.g., in totalitarian regimes) to justify paternalism and control. He strongly advocated for negative liberty as a safeguard against tyranny  </a:t>
            </a:r>
          </a:p>
        </p:txBody>
      </p:sp>
      <p:sp>
        <p:nvSpPr>
          <p:cNvPr id="6" name="TextBox 5">
            <a:extLst>
              <a:ext uri="{FF2B5EF4-FFF2-40B4-BE49-F238E27FC236}">
                <a16:creationId xmlns:a16="http://schemas.microsoft.com/office/drawing/2014/main" id="{331AD38F-97F6-E079-B704-04E702C44A94}"/>
              </a:ext>
            </a:extLst>
          </p:cNvPr>
          <p:cNvSpPr txBox="1"/>
          <p:nvPr/>
        </p:nvSpPr>
        <p:spPr>
          <a:xfrm>
            <a:off x="491613" y="2585884"/>
            <a:ext cx="6528619" cy="369332"/>
          </a:xfrm>
          <a:prstGeom prst="rect">
            <a:avLst/>
          </a:prstGeom>
          <a:noFill/>
        </p:spPr>
        <p:txBody>
          <a:bodyPr wrap="square" rtlCol="0">
            <a:spAutoFit/>
          </a:bodyPr>
          <a:lstStyle/>
          <a:p>
            <a:r>
              <a:rPr lang="en-IN" b="1" dirty="0"/>
              <a:t>Criticism of Berlin’s concept of  Positive &amp; Negative Liberty :</a:t>
            </a:r>
          </a:p>
        </p:txBody>
      </p:sp>
      <p:sp>
        <p:nvSpPr>
          <p:cNvPr id="8" name="TextBox 7">
            <a:extLst>
              <a:ext uri="{FF2B5EF4-FFF2-40B4-BE49-F238E27FC236}">
                <a16:creationId xmlns:a16="http://schemas.microsoft.com/office/drawing/2014/main" id="{16DA0A4D-2DE6-A1D5-E54A-08292047D63A}"/>
              </a:ext>
            </a:extLst>
          </p:cNvPr>
          <p:cNvSpPr txBox="1"/>
          <p:nvPr/>
        </p:nvSpPr>
        <p:spPr>
          <a:xfrm>
            <a:off x="545690" y="3388131"/>
            <a:ext cx="11253020" cy="923330"/>
          </a:xfrm>
          <a:prstGeom prst="rect">
            <a:avLst/>
          </a:prstGeom>
          <a:noFill/>
        </p:spPr>
        <p:txBody>
          <a:bodyPr wrap="square">
            <a:spAutoFit/>
          </a:bodyPr>
          <a:lstStyle/>
          <a:p>
            <a:r>
              <a:rPr lang="en-IN" dirty="0"/>
              <a:t>Isaiah Berlin’s distinction between negative liberty (freedom from interference) and positive liberty (freedom to be one’s own master or to </a:t>
            </a:r>
            <a:r>
              <a:rPr lang="en-IN" dirty="0" err="1"/>
              <a:t>fulfill</a:t>
            </a:r>
            <a:r>
              <a:rPr lang="en-IN" dirty="0"/>
              <a:t> one’s potential) has been hugely influential but also widely critiqued. Here are some common criticisms of his concept:</a:t>
            </a:r>
          </a:p>
        </p:txBody>
      </p:sp>
      <p:sp>
        <p:nvSpPr>
          <p:cNvPr id="10" name="TextBox 9">
            <a:extLst>
              <a:ext uri="{FF2B5EF4-FFF2-40B4-BE49-F238E27FC236}">
                <a16:creationId xmlns:a16="http://schemas.microsoft.com/office/drawing/2014/main" id="{A446E4A0-3EB5-BDFB-2EE1-2553C333D4A0}"/>
              </a:ext>
            </a:extLst>
          </p:cNvPr>
          <p:cNvSpPr txBox="1"/>
          <p:nvPr/>
        </p:nvSpPr>
        <p:spPr>
          <a:xfrm>
            <a:off x="491613" y="4606989"/>
            <a:ext cx="11469329" cy="1200329"/>
          </a:xfrm>
          <a:prstGeom prst="rect">
            <a:avLst/>
          </a:prstGeom>
          <a:noFill/>
        </p:spPr>
        <p:txBody>
          <a:bodyPr wrap="square">
            <a:spAutoFit/>
          </a:bodyPr>
          <a:lstStyle/>
          <a:p>
            <a:pPr marL="342900" indent="-342900">
              <a:buAutoNum type="arabicPeriod"/>
            </a:pPr>
            <a:r>
              <a:rPr lang="en-IN" dirty="0"/>
              <a:t>Oversimplification of Liberty  </a:t>
            </a:r>
          </a:p>
          <a:p>
            <a:r>
              <a:rPr lang="en-IN" dirty="0"/>
              <a:t>Berlin’s binary framework is seen by some as too simplistic. Critics argue that liberty is more complex and multidimensional than just “negative” vs. “positive.” There can be many gradations and forms of freedom that don’t fit neatly into one of these two categories.</a:t>
            </a:r>
          </a:p>
        </p:txBody>
      </p:sp>
    </p:spTree>
    <p:extLst>
      <p:ext uri="{BB962C8B-B14F-4D97-AF65-F5344CB8AC3E}">
        <p14:creationId xmlns:p14="http://schemas.microsoft.com/office/powerpoint/2010/main" val="198119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10D538-D1E2-A000-954E-0F6A9744E115}"/>
              </a:ext>
            </a:extLst>
          </p:cNvPr>
          <p:cNvSpPr txBox="1"/>
          <p:nvPr/>
        </p:nvSpPr>
        <p:spPr>
          <a:xfrm>
            <a:off x="452284" y="344130"/>
            <a:ext cx="11139948" cy="1477328"/>
          </a:xfrm>
          <a:prstGeom prst="rect">
            <a:avLst/>
          </a:prstGeom>
          <a:noFill/>
        </p:spPr>
        <p:txBody>
          <a:bodyPr wrap="square">
            <a:spAutoFit/>
          </a:bodyPr>
          <a:lstStyle/>
          <a:p>
            <a:r>
              <a:rPr lang="en-IN" dirty="0"/>
              <a:t>2. </a:t>
            </a:r>
            <a:r>
              <a:rPr lang="en-IN" b="1" dirty="0"/>
              <a:t>Ambiguity of Positive Liberty</a:t>
            </a:r>
          </a:p>
          <a:p>
            <a:endParaRPr lang="en-IN" dirty="0"/>
          </a:p>
          <a:p>
            <a:r>
              <a:rPr lang="en-IN" dirty="0"/>
              <a:t>Positive liberty, for Berlin, involves self-mastery and self-realization, but critics say it is vague and open to interpretation. Because of this ambiguity, positive liberty can be used to justify paternalism or authoritarianism — the idea that “true freedom” requires others to help or even coerce you into fulfilling your “real” self or true interests.</a:t>
            </a:r>
          </a:p>
        </p:txBody>
      </p:sp>
      <p:sp>
        <p:nvSpPr>
          <p:cNvPr id="7" name="TextBox 6">
            <a:extLst>
              <a:ext uri="{FF2B5EF4-FFF2-40B4-BE49-F238E27FC236}">
                <a16:creationId xmlns:a16="http://schemas.microsoft.com/office/drawing/2014/main" id="{3772B512-873F-5821-448A-5E6B610D4EEE}"/>
              </a:ext>
            </a:extLst>
          </p:cNvPr>
          <p:cNvSpPr txBox="1"/>
          <p:nvPr/>
        </p:nvSpPr>
        <p:spPr>
          <a:xfrm>
            <a:off x="452283" y="2084440"/>
            <a:ext cx="11454581" cy="1477328"/>
          </a:xfrm>
          <a:prstGeom prst="rect">
            <a:avLst/>
          </a:prstGeom>
          <a:noFill/>
        </p:spPr>
        <p:txBody>
          <a:bodyPr wrap="square">
            <a:spAutoFit/>
          </a:bodyPr>
          <a:lstStyle/>
          <a:p>
            <a:r>
              <a:rPr lang="en-IN" dirty="0"/>
              <a:t>3. </a:t>
            </a:r>
            <a:r>
              <a:rPr lang="en-IN" b="1" dirty="0"/>
              <a:t>Potential for Authoritarianism</a:t>
            </a:r>
          </a:p>
          <a:p>
            <a:endParaRPr lang="en-IN" dirty="0"/>
          </a:p>
          <a:p>
            <a:r>
              <a:rPr lang="en-IN" dirty="0"/>
              <a:t>Berlin warned that positive liberty could justify totalitarianism, but critics point out that this is a real problem: the positive liberty ideal has historically been invoked by regimes to justify oppressive control in the name of “liberating” people or making them “truly free.” This raises doubts about the practical safety of positive liberty as a concept.</a:t>
            </a:r>
          </a:p>
        </p:txBody>
      </p:sp>
      <p:sp>
        <p:nvSpPr>
          <p:cNvPr id="9" name="TextBox 8">
            <a:extLst>
              <a:ext uri="{FF2B5EF4-FFF2-40B4-BE49-F238E27FC236}">
                <a16:creationId xmlns:a16="http://schemas.microsoft.com/office/drawing/2014/main" id="{FFDE0CF7-E171-152D-D64B-205878E56B3B}"/>
              </a:ext>
            </a:extLst>
          </p:cNvPr>
          <p:cNvSpPr txBox="1"/>
          <p:nvPr/>
        </p:nvSpPr>
        <p:spPr>
          <a:xfrm>
            <a:off x="452282" y="3824750"/>
            <a:ext cx="11277601" cy="1754326"/>
          </a:xfrm>
          <a:prstGeom prst="rect">
            <a:avLst/>
          </a:prstGeom>
          <a:noFill/>
        </p:spPr>
        <p:txBody>
          <a:bodyPr wrap="square">
            <a:spAutoFit/>
          </a:bodyPr>
          <a:lstStyle/>
          <a:p>
            <a:r>
              <a:rPr lang="en-IN" b="1" dirty="0"/>
              <a:t>4. Neglect of Social and Economic Context</a:t>
            </a:r>
          </a:p>
          <a:p>
            <a:endParaRPr lang="en-IN" dirty="0"/>
          </a:p>
          <a:p>
            <a:r>
              <a:rPr lang="en-IN" dirty="0"/>
              <a:t>Some argue Berlin’s focus on individual liberty overlooks structural and social conditions that affect freedom. For example, negative liberty (freedom from interference) might mean little if people lack the economic resources or education to act freely. Critics from egalitarian or Marxist perspectives argue that real freedom requires positive conditions — like social equality and economic opportunity — which Berlin downplays.</a:t>
            </a:r>
          </a:p>
        </p:txBody>
      </p:sp>
    </p:spTree>
    <p:extLst>
      <p:ext uri="{BB962C8B-B14F-4D97-AF65-F5344CB8AC3E}">
        <p14:creationId xmlns:p14="http://schemas.microsoft.com/office/powerpoint/2010/main" val="180301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ADDA85-8631-BE71-ECA1-2EC6C7311A7D}"/>
              </a:ext>
            </a:extLst>
          </p:cNvPr>
          <p:cNvSpPr txBox="1"/>
          <p:nvPr/>
        </p:nvSpPr>
        <p:spPr>
          <a:xfrm>
            <a:off x="639097" y="2193947"/>
            <a:ext cx="6096000" cy="369332"/>
          </a:xfrm>
          <a:prstGeom prst="rect">
            <a:avLst/>
          </a:prstGeom>
          <a:noFill/>
        </p:spPr>
        <p:txBody>
          <a:bodyPr wrap="square">
            <a:spAutoFit/>
          </a:bodyPr>
          <a:lstStyle/>
          <a:p>
            <a:r>
              <a:rPr lang="en-IN" b="1" dirty="0">
                <a:latin typeface="Arial Black" panose="020B0A04020102020204" pitchFamily="34" charset="0"/>
              </a:rPr>
              <a:t>Conclusion</a:t>
            </a:r>
          </a:p>
        </p:txBody>
      </p:sp>
      <p:sp>
        <p:nvSpPr>
          <p:cNvPr id="9" name="TextBox 8">
            <a:extLst>
              <a:ext uri="{FF2B5EF4-FFF2-40B4-BE49-F238E27FC236}">
                <a16:creationId xmlns:a16="http://schemas.microsoft.com/office/drawing/2014/main" id="{E91D6F41-403F-4A59-772A-C492CC4E7680}"/>
              </a:ext>
            </a:extLst>
          </p:cNvPr>
          <p:cNvSpPr txBox="1"/>
          <p:nvPr/>
        </p:nvSpPr>
        <p:spPr>
          <a:xfrm>
            <a:off x="766915" y="2664542"/>
            <a:ext cx="10835149" cy="2957861"/>
          </a:xfrm>
          <a:prstGeom prst="rect">
            <a:avLst/>
          </a:prstGeom>
          <a:noFill/>
        </p:spPr>
        <p:txBody>
          <a:bodyPr wrap="square">
            <a:spAutoFit/>
          </a:bodyPr>
          <a:lstStyle/>
          <a:p>
            <a:pPr>
              <a:lnSpc>
                <a:spcPct val="150000"/>
              </a:lnSpc>
            </a:pPr>
            <a:r>
              <a:rPr lang="en-IN" dirty="0"/>
              <a:t>Isaiah Berlin’s political philosophy offers a nuanced perspective on freedom, choice, and human values. His distinction between negative and positive liberty highlights the dangers of imposing ideals in the name of freedom, cautioning against the authoritarian potential of well-intentioned political systems. Through his concept of value pluralism, Berlin acknowledged the deep and often irreconcilable diversity of human values, arguing that no single ideology can fully capture the complexity of human life. Rather than offering clear-cut answers, Berlin urged humility, tolerance, and a recognition of moral conflict as a permanent part of political life. His work remains a powerful reminder of the importance of protecting individual freedoms in a world of competing truths.</a:t>
            </a:r>
          </a:p>
        </p:txBody>
      </p:sp>
      <p:sp>
        <p:nvSpPr>
          <p:cNvPr id="11" name="TextBox 10">
            <a:extLst>
              <a:ext uri="{FF2B5EF4-FFF2-40B4-BE49-F238E27FC236}">
                <a16:creationId xmlns:a16="http://schemas.microsoft.com/office/drawing/2014/main" id="{D6864F17-7316-2E04-F599-2D173E6190BD}"/>
              </a:ext>
            </a:extLst>
          </p:cNvPr>
          <p:cNvSpPr txBox="1"/>
          <p:nvPr/>
        </p:nvSpPr>
        <p:spPr>
          <a:xfrm>
            <a:off x="639097" y="233882"/>
            <a:ext cx="11198942" cy="1477328"/>
          </a:xfrm>
          <a:prstGeom prst="rect">
            <a:avLst/>
          </a:prstGeom>
          <a:noFill/>
        </p:spPr>
        <p:txBody>
          <a:bodyPr wrap="square">
            <a:spAutoFit/>
          </a:bodyPr>
          <a:lstStyle/>
          <a:p>
            <a:r>
              <a:rPr lang="en-IN" b="1" dirty="0"/>
              <a:t>5. Lack of Normative Guidance</a:t>
            </a:r>
          </a:p>
          <a:p>
            <a:endParaRPr lang="en-IN" dirty="0"/>
          </a:p>
          <a:p>
            <a:r>
              <a:rPr lang="en-IN" dirty="0"/>
              <a:t>Berlin is famously a value pluralist who does not advocate a clear normative ideal, instead emphasizing “choice” between incommensurable values. Some critics find this unsatisfactory, arguing that his framework doesn’t help decide when or how to balance positive and negative liberty or resolve conflicts between them.</a:t>
            </a:r>
          </a:p>
        </p:txBody>
      </p:sp>
    </p:spTree>
    <p:extLst>
      <p:ext uri="{BB962C8B-B14F-4D97-AF65-F5344CB8AC3E}">
        <p14:creationId xmlns:p14="http://schemas.microsoft.com/office/powerpoint/2010/main" val="4006934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89</TotalTime>
  <Words>3424</Words>
  <Application>Microsoft Office PowerPoint</Application>
  <PresentationFormat>Widescreen</PresentationFormat>
  <Paragraphs>195</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Century Gothic</vt:lpstr>
      <vt:lpstr>Wingdings 3</vt:lpstr>
      <vt:lpstr>Ion</vt:lpstr>
      <vt:lpstr>PowerPoint Presentation</vt:lpstr>
      <vt:lpstr>PowerPoint Presentation</vt:lpstr>
      <vt:lpstr>Philosophy of Isaiah 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Philosophy of Quentin Skinner</vt:lpstr>
      <vt:lpstr>PowerPoint Presentation</vt:lpstr>
      <vt:lpstr>Quentin Skinner on Third concept of Liberty</vt:lpstr>
      <vt:lpstr>PowerPoint Presentation</vt:lpstr>
      <vt:lpstr>Criticisms of Skinner’s Third Concept of Liberty</vt:lpstr>
      <vt:lpstr>PowerPoint Presentation</vt:lpstr>
      <vt:lpstr>Liberty , Equality and Justice- Interlinkages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parlinakalita@outlook.com</dc:creator>
  <cp:lastModifiedBy>parlinakalita@outlook.com</cp:lastModifiedBy>
  <cp:revision>98</cp:revision>
  <dcterms:created xsi:type="dcterms:W3CDTF">2025-08-16T17:12:00Z</dcterms:created>
  <dcterms:modified xsi:type="dcterms:W3CDTF">2025-08-21T17:03:39Z</dcterms:modified>
</cp:coreProperties>
</file>