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sldIdLst>
    <p:sldId id="257" r:id="rId2"/>
    <p:sldId id="256" r:id="rId3"/>
    <p:sldId id="258" r:id="rId4"/>
    <p:sldId id="259" r:id="rId5"/>
    <p:sldId id="260" r:id="rId6"/>
    <p:sldId id="268"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78" d="100"/>
          <a:sy n="78" d="100"/>
        </p:scale>
        <p:origin x="10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409A7B81-B4D6-4E4F-95BF-DA2E10AA4D30}" type="datetimeFigureOut">
              <a:rPr lang="en-IN" smtClean="0"/>
              <a:t>17-08-2025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365701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9A7B81-B4D6-4E4F-95BF-DA2E10AA4D30}" type="datetimeFigureOut">
              <a:rPr lang="en-IN" smtClean="0"/>
              <a:t>17-08-2025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111987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9A7B81-B4D6-4E4F-95BF-DA2E10AA4D30}" type="datetimeFigureOut">
              <a:rPr lang="en-IN" smtClean="0"/>
              <a:t>17-08-2025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84693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9A7B81-B4D6-4E4F-95BF-DA2E10AA4D30}" type="datetimeFigureOut">
              <a:rPr lang="en-IN" smtClean="0"/>
              <a:t>17-08-2025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8BC902-4FB0-40B0-BF57-84DE2CC20A5C}" type="slidenum">
              <a:rPr lang="en-IN" smtClean="0"/>
              <a:t>‹#›</a:t>
            </a:fld>
            <a:endParaRPr lang="en-IN"/>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85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9A7B81-B4D6-4E4F-95BF-DA2E10AA4D30}" type="datetimeFigureOut">
              <a:rPr lang="en-IN" smtClean="0"/>
              <a:t>17-08-2025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2212591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9A7B81-B4D6-4E4F-95BF-DA2E10AA4D30}" type="datetimeFigureOut">
              <a:rPr lang="en-IN" smtClean="0"/>
              <a:t>17-08-2025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2164326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09A7B81-B4D6-4E4F-95BF-DA2E10AA4D30}" type="datetimeFigureOut">
              <a:rPr lang="en-IN" smtClean="0"/>
              <a:t>17-08-2025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171011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A7B81-B4D6-4E4F-95BF-DA2E10AA4D30}" type="datetimeFigureOut">
              <a:rPr lang="en-IN" smtClean="0"/>
              <a:t>17-08-2025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1469601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A7B81-B4D6-4E4F-95BF-DA2E10AA4D30}" type="datetimeFigureOut">
              <a:rPr lang="en-IN" smtClean="0"/>
              <a:t>17-08-2025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212617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A7B81-B4D6-4E4F-95BF-DA2E10AA4D30}" type="datetimeFigureOut">
              <a:rPr lang="en-IN" smtClean="0"/>
              <a:t>17-08-2025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20288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9A7B81-B4D6-4E4F-95BF-DA2E10AA4D30}" type="datetimeFigureOut">
              <a:rPr lang="en-IN" smtClean="0"/>
              <a:t>17-08-2025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125050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9A7B81-B4D6-4E4F-95BF-DA2E10AA4D30}" type="datetimeFigureOut">
              <a:rPr lang="en-IN" smtClean="0"/>
              <a:t>17-08-2025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197176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9A7B81-B4D6-4E4F-95BF-DA2E10AA4D30}" type="datetimeFigureOut">
              <a:rPr lang="en-IN" smtClean="0"/>
              <a:t>17-08-2025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167249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9A7B81-B4D6-4E4F-95BF-DA2E10AA4D30}" type="datetimeFigureOut">
              <a:rPr lang="en-IN" smtClean="0"/>
              <a:t>17-08-2025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164509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A7B81-B4D6-4E4F-95BF-DA2E10AA4D30}" type="datetimeFigureOut">
              <a:rPr lang="en-IN" smtClean="0"/>
              <a:t>17-08-2025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336847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9A7B81-B4D6-4E4F-95BF-DA2E10AA4D30}" type="datetimeFigureOut">
              <a:rPr lang="en-IN" smtClean="0"/>
              <a:t>17-08-2025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188119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9A7B81-B4D6-4E4F-95BF-DA2E10AA4D30}" type="datetimeFigureOut">
              <a:rPr lang="en-IN" smtClean="0"/>
              <a:t>17-08-2025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8BC902-4FB0-40B0-BF57-84DE2CC20A5C}" type="slidenum">
              <a:rPr lang="en-IN" smtClean="0"/>
              <a:t>‹#›</a:t>
            </a:fld>
            <a:endParaRPr lang="en-IN"/>
          </a:p>
        </p:txBody>
      </p:sp>
    </p:spTree>
    <p:extLst>
      <p:ext uri="{BB962C8B-B14F-4D97-AF65-F5344CB8AC3E}">
        <p14:creationId xmlns:p14="http://schemas.microsoft.com/office/powerpoint/2010/main" val="89782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09A7B81-B4D6-4E4F-95BF-DA2E10AA4D30}" type="datetimeFigureOut">
              <a:rPr lang="en-IN" smtClean="0"/>
              <a:t>17-08-2025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98BC902-4FB0-40B0-BF57-84DE2CC20A5C}" type="slidenum">
              <a:rPr lang="en-IN" smtClean="0"/>
              <a:t>‹#›</a:t>
            </a:fld>
            <a:endParaRPr lang="en-IN"/>
          </a:p>
        </p:txBody>
      </p:sp>
    </p:spTree>
    <p:extLst>
      <p:ext uri="{BB962C8B-B14F-4D97-AF65-F5344CB8AC3E}">
        <p14:creationId xmlns:p14="http://schemas.microsoft.com/office/powerpoint/2010/main" val="2459982823"/>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457993-7E24-806C-999B-B8FAAFD25772}"/>
              </a:ext>
            </a:extLst>
          </p:cNvPr>
          <p:cNvSpPr txBox="1"/>
          <p:nvPr/>
        </p:nvSpPr>
        <p:spPr>
          <a:xfrm>
            <a:off x="1735393" y="1002891"/>
            <a:ext cx="8721213" cy="1200329"/>
          </a:xfrm>
          <a:prstGeom prst="rect">
            <a:avLst/>
          </a:prstGeom>
          <a:noFill/>
        </p:spPr>
        <p:txBody>
          <a:bodyPr wrap="square" rtlCol="0">
            <a:spAutoFit/>
          </a:bodyPr>
          <a:lstStyle/>
          <a:p>
            <a:r>
              <a:rPr lang="en-IN" sz="7200" b="1" i="1" dirty="0"/>
              <a:t>POLITICAL THEORY II</a:t>
            </a:r>
          </a:p>
        </p:txBody>
      </p:sp>
      <p:sp>
        <p:nvSpPr>
          <p:cNvPr id="5" name="TextBox 4">
            <a:extLst>
              <a:ext uri="{FF2B5EF4-FFF2-40B4-BE49-F238E27FC236}">
                <a16:creationId xmlns:a16="http://schemas.microsoft.com/office/drawing/2014/main" id="{18D5B177-9503-E442-BFF8-17CEE74A42BF}"/>
              </a:ext>
            </a:extLst>
          </p:cNvPr>
          <p:cNvSpPr txBox="1"/>
          <p:nvPr/>
        </p:nvSpPr>
        <p:spPr>
          <a:xfrm>
            <a:off x="659343" y="3238029"/>
            <a:ext cx="9340645" cy="1477328"/>
          </a:xfrm>
          <a:prstGeom prst="rect">
            <a:avLst/>
          </a:prstGeom>
          <a:noFill/>
        </p:spPr>
        <p:txBody>
          <a:bodyPr wrap="square" rtlCol="0">
            <a:spAutoFit/>
          </a:bodyPr>
          <a:lstStyle/>
          <a:p>
            <a:r>
              <a:rPr lang="en-IN" sz="2400" dirty="0"/>
              <a:t>Department : Political Science</a:t>
            </a:r>
          </a:p>
          <a:p>
            <a:r>
              <a:rPr lang="en-IN" sz="2400" dirty="0"/>
              <a:t>Unit : Equality And Justice </a:t>
            </a:r>
          </a:p>
          <a:p>
            <a:r>
              <a:rPr lang="en-IN" sz="2400" dirty="0"/>
              <a:t>Topic – Rawls Theory Of Justice.</a:t>
            </a:r>
          </a:p>
          <a:p>
            <a:endParaRPr lang="en-IN" dirty="0"/>
          </a:p>
        </p:txBody>
      </p:sp>
      <p:sp>
        <p:nvSpPr>
          <p:cNvPr id="6" name="TextBox 5">
            <a:extLst>
              <a:ext uri="{FF2B5EF4-FFF2-40B4-BE49-F238E27FC236}">
                <a16:creationId xmlns:a16="http://schemas.microsoft.com/office/drawing/2014/main" id="{8E0848C7-BA76-F7CF-5DEA-95141E5B94C1}"/>
              </a:ext>
            </a:extLst>
          </p:cNvPr>
          <p:cNvSpPr txBox="1"/>
          <p:nvPr/>
        </p:nvSpPr>
        <p:spPr>
          <a:xfrm rot="2215534">
            <a:off x="11307474" y="8382365"/>
            <a:ext cx="1872997" cy="1200329"/>
          </a:xfrm>
          <a:prstGeom prst="rect">
            <a:avLst/>
          </a:prstGeom>
          <a:noFill/>
        </p:spPr>
        <p:txBody>
          <a:bodyPr wrap="square" rtlCol="0">
            <a:spAutoFit/>
          </a:bodyPr>
          <a:lstStyle/>
          <a:p>
            <a:r>
              <a:rPr lang="en-IN" sz="2400" b="1" dirty="0"/>
              <a:t>Presented By : Parlina Kalita</a:t>
            </a:r>
          </a:p>
        </p:txBody>
      </p:sp>
      <p:sp>
        <p:nvSpPr>
          <p:cNvPr id="8" name="AutoShape 4" descr="Political theory- An introduction | PPTX | Politics">
            <a:extLst>
              <a:ext uri="{FF2B5EF4-FFF2-40B4-BE49-F238E27FC236}">
                <a16:creationId xmlns:a16="http://schemas.microsoft.com/office/drawing/2014/main" id="{B7BCDC3D-5F91-CD26-6A53-572806935DA6}"/>
              </a:ext>
            </a:extLst>
          </p:cNvPr>
          <p:cNvSpPr>
            <a:spLocks noChangeAspect="1" noChangeArrowheads="1"/>
          </p:cNvSpPr>
          <p:nvPr/>
        </p:nvSpPr>
        <p:spPr bwMode="auto">
          <a:xfrm>
            <a:off x="6022258" y="33791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6" name="Picture 12">
            <a:extLst>
              <a:ext uri="{FF2B5EF4-FFF2-40B4-BE49-F238E27FC236}">
                <a16:creationId xmlns:a16="http://schemas.microsoft.com/office/drawing/2014/main" id="{D74220AB-2756-24BA-597E-7E55EC216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730" y="2514913"/>
            <a:ext cx="1636537" cy="22004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olitical Theory by RC Agarwal | Goodreads">
            <a:extLst>
              <a:ext uri="{FF2B5EF4-FFF2-40B4-BE49-F238E27FC236}">
                <a16:creationId xmlns:a16="http://schemas.microsoft.com/office/drawing/2014/main" id="{54C8DBE3-8DF6-4A3A-DD09-A0F3C947E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47433">
            <a:off x="6615490" y="2729393"/>
            <a:ext cx="1629140" cy="229295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n Introduction to Political Theory - 9th Thoroughly Revised Edition ...">
            <a:extLst>
              <a:ext uri="{FF2B5EF4-FFF2-40B4-BE49-F238E27FC236}">
                <a16:creationId xmlns:a16="http://schemas.microsoft.com/office/drawing/2014/main" id="{97D91F4A-0A9F-CF15-3338-C20480B76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63435">
            <a:off x="7834435" y="3378693"/>
            <a:ext cx="1599161" cy="23234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215B17-1F3F-4DBC-7EF2-F958DE4AC94B}"/>
              </a:ext>
            </a:extLst>
          </p:cNvPr>
          <p:cNvSpPr txBox="1"/>
          <p:nvPr/>
        </p:nvSpPr>
        <p:spPr>
          <a:xfrm>
            <a:off x="8598535" y="6061586"/>
            <a:ext cx="3245226" cy="369332"/>
          </a:xfrm>
          <a:prstGeom prst="rect">
            <a:avLst/>
          </a:prstGeom>
          <a:noFill/>
        </p:spPr>
        <p:txBody>
          <a:bodyPr wrap="square" rtlCol="0">
            <a:spAutoFit/>
          </a:bodyPr>
          <a:lstStyle/>
          <a:p>
            <a:r>
              <a:rPr lang="en-IN" dirty="0"/>
              <a:t>P</a:t>
            </a:r>
            <a:r>
              <a:rPr lang="en-IN" b="1" dirty="0"/>
              <a:t>resented By : Parlina Kalita</a:t>
            </a:r>
          </a:p>
        </p:txBody>
      </p:sp>
    </p:spTree>
    <p:extLst>
      <p:ext uri="{BB962C8B-B14F-4D97-AF65-F5344CB8AC3E}">
        <p14:creationId xmlns:p14="http://schemas.microsoft.com/office/powerpoint/2010/main" val="267450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9257-C78B-339B-97C7-2EC3371B5D23}"/>
              </a:ext>
            </a:extLst>
          </p:cNvPr>
          <p:cNvSpPr>
            <a:spLocks noGrp="1"/>
          </p:cNvSpPr>
          <p:nvPr>
            <p:ph type="title"/>
          </p:nvPr>
        </p:nvSpPr>
        <p:spPr>
          <a:xfrm>
            <a:off x="758313" y="353382"/>
            <a:ext cx="10675374" cy="755752"/>
          </a:xfrm>
        </p:spPr>
        <p:txBody>
          <a:bodyPr>
            <a:normAutofit fontScale="90000"/>
          </a:bodyPr>
          <a:lstStyle/>
          <a:p>
            <a:r>
              <a:rPr lang="en-US" sz="2700" b="1" i="1" dirty="0"/>
              <a:t>5  Sample UGC NET (Political Science) questions centered on John Rawls' Theory of Justice</a:t>
            </a:r>
            <a:endParaRPr lang="en-IN" b="1" i="1" dirty="0"/>
          </a:p>
        </p:txBody>
      </p:sp>
      <p:sp>
        <p:nvSpPr>
          <p:cNvPr id="3" name="Content Placeholder 2">
            <a:extLst>
              <a:ext uri="{FF2B5EF4-FFF2-40B4-BE49-F238E27FC236}">
                <a16:creationId xmlns:a16="http://schemas.microsoft.com/office/drawing/2014/main" id="{9A4C229E-8091-0326-4051-CFE998231A88}"/>
              </a:ext>
            </a:extLst>
          </p:cNvPr>
          <p:cNvSpPr>
            <a:spLocks noGrp="1"/>
          </p:cNvSpPr>
          <p:nvPr>
            <p:ph idx="1"/>
          </p:nvPr>
        </p:nvSpPr>
        <p:spPr>
          <a:xfrm>
            <a:off x="481781" y="1341822"/>
            <a:ext cx="10515600" cy="4351338"/>
          </a:xfrm>
        </p:spPr>
        <p:txBody>
          <a:bodyPr>
            <a:normAutofit/>
          </a:bodyPr>
          <a:lstStyle/>
          <a:p>
            <a:pPr marL="0" indent="0">
              <a:buNone/>
            </a:pPr>
            <a:r>
              <a:rPr lang="en-US" sz="2000" dirty="0"/>
              <a:t>1.Which of the following concepts are associated with John Rawls? A. Veil of ignorance B. Primary social goods C. Pure procedural justice D. Principles of organization</a:t>
            </a:r>
          </a:p>
          <a:p>
            <a:pPr marL="0" indent="0">
              <a:buNone/>
            </a:pPr>
            <a:r>
              <a:rPr lang="en-US" sz="2000" dirty="0"/>
              <a:t>Options: </a:t>
            </a:r>
          </a:p>
          <a:p>
            <a:pPr marL="0" indent="0">
              <a:buNone/>
            </a:pPr>
            <a:r>
              <a:rPr lang="en-US" sz="2000" dirty="0"/>
              <a:t>A, B, C only</a:t>
            </a:r>
          </a:p>
          <a:p>
            <a:pPr marL="0" indent="0">
              <a:buNone/>
            </a:pPr>
            <a:r>
              <a:rPr lang="en-US" sz="2000" dirty="0"/>
              <a:t>B, C, D only</a:t>
            </a:r>
          </a:p>
          <a:p>
            <a:pPr marL="0" indent="0">
              <a:buNone/>
            </a:pPr>
            <a:r>
              <a:rPr lang="en-US" sz="2000" dirty="0"/>
              <a:t>A, B, D only</a:t>
            </a:r>
          </a:p>
          <a:p>
            <a:pPr marL="0" indent="0">
              <a:buNone/>
            </a:pPr>
            <a:r>
              <a:rPr lang="en-US" sz="2000" dirty="0"/>
              <a:t>B and C only</a:t>
            </a:r>
          </a:p>
          <a:p>
            <a:pPr marL="0" indent="0">
              <a:buNone/>
            </a:pPr>
            <a:endParaRPr lang="en-US" sz="2000" dirty="0"/>
          </a:p>
          <a:p>
            <a:pPr marL="0" indent="0">
              <a:buNone/>
            </a:pPr>
            <a:endParaRPr lang="en-US" sz="2000" dirty="0"/>
          </a:p>
          <a:p>
            <a:pPr marL="0" indent="0">
              <a:buNone/>
            </a:pPr>
            <a:endParaRPr lang="en-US" sz="2000" dirty="0"/>
          </a:p>
        </p:txBody>
      </p:sp>
      <p:sp>
        <p:nvSpPr>
          <p:cNvPr id="5" name="TextBox 4">
            <a:extLst>
              <a:ext uri="{FF2B5EF4-FFF2-40B4-BE49-F238E27FC236}">
                <a16:creationId xmlns:a16="http://schemas.microsoft.com/office/drawing/2014/main" id="{D43E2E13-F630-25DA-86E1-68BD5B2516D7}"/>
              </a:ext>
            </a:extLst>
          </p:cNvPr>
          <p:cNvSpPr txBox="1"/>
          <p:nvPr/>
        </p:nvSpPr>
        <p:spPr>
          <a:xfrm>
            <a:off x="481781" y="4372416"/>
            <a:ext cx="10675373" cy="1754326"/>
          </a:xfrm>
          <a:prstGeom prst="rect">
            <a:avLst/>
          </a:prstGeom>
          <a:noFill/>
        </p:spPr>
        <p:txBody>
          <a:bodyPr wrap="square">
            <a:spAutoFit/>
          </a:bodyPr>
          <a:lstStyle/>
          <a:p>
            <a:r>
              <a:rPr lang="en-IN" dirty="0"/>
              <a:t>2.  Consider the following statements regarding John Rawls’s theory of justice.</a:t>
            </a:r>
          </a:p>
          <a:p>
            <a:endParaRPr lang="en-IN" dirty="0"/>
          </a:p>
          <a:p>
            <a:pPr marL="342900" indent="-342900">
              <a:buAutoNum type="alphaUcParenBoth"/>
            </a:pPr>
            <a:r>
              <a:rPr lang="en-IN" dirty="0"/>
              <a:t>Justice is the first virtue of social institutions.</a:t>
            </a:r>
          </a:p>
          <a:p>
            <a:pPr marL="342900" indent="-342900">
              <a:buAutoNum type="alphaUcParenBoth"/>
            </a:pPr>
            <a:r>
              <a:rPr lang="en-IN" dirty="0"/>
              <a:t>Justice is the first virtue of State institutions</a:t>
            </a:r>
          </a:p>
          <a:p>
            <a:pPr marL="342900" indent="-342900">
              <a:buAutoNum type="alphaUcParenBoth"/>
            </a:pPr>
            <a:r>
              <a:rPr lang="en-IN" dirty="0"/>
              <a:t> In a just society, the rights secured by justice are not subject to political bargaining.</a:t>
            </a:r>
          </a:p>
          <a:p>
            <a:pPr marL="342900" indent="-342900">
              <a:buAutoNum type="alphaUcParenBoth"/>
            </a:pPr>
            <a:r>
              <a:rPr lang="en-IN" dirty="0"/>
              <a:t>In a just society, the rights secured by justice are not subject to social obligation.</a:t>
            </a:r>
          </a:p>
        </p:txBody>
      </p:sp>
    </p:spTree>
    <p:extLst>
      <p:ext uri="{BB962C8B-B14F-4D97-AF65-F5344CB8AC3E}">
        <p14:creationId xmlns:p14="http://schemas.microsoft.com/office/powerpoint/2010/main" val="23997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179690-7948-65E4-E06F-92222CC84679}"/>
              </a:ext>
            </a:extLst>
          </p:cNvPr>
          <p:cNvSpPr txBox="1"/>
          <p:nvPr/>
        </p:nvSpPr>
        <p:spPr>
          <a:xfrm>
            <a:off x="344128" y="197346"/>
            <a:ext cx="11316929" cy="6463308"/>
          </a:xfrm>
          <a:prstGeom prst="rect">
            <a:avLst/>
          </a:prstGeom>
          <a:noFill/>
        </p:spPr>
        <p:txBody>
          <a:bodyPr wrap="square">
            <a:spAutoFit/>
          </a:bodyPr>
          <a:lstStyle/>
          <a:p>
            <a:r>
              <a:rPr lang="en-IN" dirty="0"/>
              <a:t> Rawlsian concept of justice is based on:</a:t>
            </a:r>
          </a:p>
          <a:p>
            <a:pPr marL="342900" indent="-342900">
              <a:buAutoNum type="alphaUcPeriod"/>
            </a:pPr>
            <a:r>
              <a:rPr lang="en-IN" dirty="0"/>
              <a:t>Distributive principle</a:t>
            </a:r>
          </a:p>
          <a:p>
            <a:pPr marL="342900" indent="-342900">
              <a:buAutoNum type="alphaUcPeriod"/>
            </a:pPr>
            <a:r>
              <a:rPr lang="en-IN" dirty="0"/>
              <a:t> Agreement principle</a:t>
            </a:r>
          </a:p>
          <a:p>
            <a:pPr marL="342900" indent="-342900">
              <a:buAutoNum type="alphaUcPeriod"/>
            </a:pPr>
            <a:r>
              <a:rPr lang="en-IN" dirty="0"/>
              <a:t> Difference principle</a:t>
            </a:r>
          </a:p>
          <a:p>
            <a:pPr marL="342900" indent="-342900">
              <a:buAutoNum type="alphaUcPeriod"/>
            </a:pPr>
            <a:r>
              <a:rPr lang="en-IN" dirty="0"/>
              <a:t>Joint method principle</a:t>
            </a:r>
          </a:p>
          <a:p>
            <a:pPr marL="342900" indent="-342900">
              <a:buAutoNum type="alphaUcPeriod"/>
            </a:pPr>
            <a:endParaRPr lang="en-IN" dirty="0"/>
          </a:p>
          <a:p>
            <a:r>
              <a:rPr lang="en-IN" dirty="0"/>
              <a:t>4. The idea of "Justice as Fairness" in Rawlsian theory flows from:</a:t>
            </a:r>
          </a:p>
          <a:p>
            <a:endParaRPr lang="en-IN" dirty="0"/>
          </a:p>
          <a:p>
            <a:r>
              <a:rPr lang="en-IN" dirty="0" err="1"/>
              <a:t>A.Individual</a:t>
            </a:r>
            <a:r>
              <a:rPr lang="en-IN" dirty="0"/>
              <a:t>  </a:t>
            </a:r>
          </a:p>
          <a:p>
            <a:r>
              <a:rPr lang="en-IN" dirty="0" err="1"/>
              <a:t>B.Society</a:t>
            </a:r>
            <a:r>
              <a:rPr lang="en-IN" dirty="0"/>
              <a:t> </a:t>
            </a:r>
          </a:p>
          <a:p>
            <a:r>
              <a:rPr lang="en-IN" dirty="0" err="1"/>
              <a:t>C.State</a:t>
            </a:r>
            <a:r>
              <a:rPr lang="en-IN" dirty="0"/>
              <a:t> </a:t>
            </a:r>
          </a:p>
          <a:p>
            <a:r>
              <a:rPr lang="en-IN" dirty="0" err="1"/>
              <a:t>D.Nation</a:t>
            </a:r>
            <a:endParaRPr lang="en-IN" dirty="0"/>
          </a:p>
          <a:p>
            <a:endParaRPr lang="en-IN" dirty="0"/>
          </a:p>
          <a:p>
            <a:r>
              <a:rPr lang="en-IN" dirty="0"/>
              <a:t>5. John Rawls believed in:</a:t>
            </a:r>
          </a:p>
          <a:p>
            <a:pPr marL="342900" indent="-342900">
              <a:buAutoNum type="alphaUcPeriod"/>
            </a:pPr>
            <a:r>
              <a:rPr lang="en-IN" dirty="0"/>
              <a:t>Difference principle</a:t>
            </a:r>
          </a:p>
          <a:p>
            <a:pPr marL="342900" indent="-342900">
              <a:buAutoNum type="alphaUcPeriod"/>
            </a:pPr>
            <a:r>
              <a:rPr lang="en-IN" dirty="0"/>
              <a:t> Entitlement principle</a:t>
            </a:r>
          </a:p>
          <a:p>
            <a:pPr marL="342900" indent="-342900">
              <a:buAutoNum type="alphaUcPeriod"/>
            </a:pPr>
            <a:r>
              <a:rPr lang="en-IN" dirty="0"/>
              <a:t> Egalitarianism</a:t>
            </a:r>
          </a:p>
          <a:p>
            <a:pPr marL="342900" indent="-342900">
              <a:buAutoNum type="alphaUcPeriod"/>
            </a:pPr>
            <a:r>
              <a:rPr lang="en-IN" dirty="0"/>
              <a:t> Libertarianism</a:t>
            </a:r>
          </a:p>
          <a:p>
            <a:r>
              <a:rPr lang="en-US" dirty="0"/>
              <a:t>Options:</a:t>
            </a:r>
          </a:p>
          <a:p>
            <a:r>
              <a:rPr lang="en-US" dirty="0"/>
              <a:t>A, B only</a:t>
            </a:r>
          </a:p>
          <a:p>
            <a:r>
              <a:rPr lang="en-US" dirty="0"/>
              <a:t>B, C only</a:t>
            </a:r>
          </a:p>
          <a:p>
            <a:r>
              <a:rPr lang="en-US" dirty="0"/>
              <a:t>A, C only</a:t>
            </a:r>
          </a:p>
          <a:p>
            <a:r>
              <a:rPr lang="en-US" dirty="0"/>
              <a:t>A, B, C, D</a:t>
            </a:r>
            <a:endParaRPr lang="en-IN" dirty="0"/>
          </a:p>
        </p:txBody>
      </p:sp>
    </p:spTree>
    <p:extLst>
      <p:ext uri="{BB962C8B-B14F-4D97-AF65-F5344CB8AC3E}">
        <p14:creationId xmlns:p14="http://schemas.microsoft.com/office/powerpoint/2010/main" val="273718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7AA5A1-9EA8-B33B-65D5-2CA318327E1A}"/>
              </a:ext>
            </a:extLst>
          </p:cNvPr>
          <p:cNvSpPr txBox="1"/>
          <p:nvPr/>
        </p:nvSpPr>
        <p:spPr>
          <a:xfrm>
            <a:off x="776747" y="983226"/>
            <a:ext cx="8327923" cy="400110"/>
          </a:xfrm>
          <a:prstGeom prst="rect">
            <a:avLst/>
          </a:prstGeom>
          <a:noFill/>
        </p:spPr>
        <p:txBody>
          <a:bodyPr wrap="square">
            <a:spAutoFit/>
          </a:bodyPr>
          <a:lstStyle/>
          <a:p>
            <a:r>
              <a:rPr lang="en-IN" sz="2000" dirty="0"/>
              <a:t>Answers       1) A,B,C    2) A&amp; C    3) C     4) A     5) A&amp; C</a:t>
            </a:r>
          </a:p>
        </p:txBody>
      </p:sp>
    </p:spTree>
    <p:extLst>
      <p:ext uri="{BB962C8B-B14F-4D97-AF65-F5344CB8AC3E}">
        <p14:creationId xmlns:p14="http://schemas.microsoft.com/office/powerpoint/2010/main" val="318144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12DC-B0B9-E346-9460-C09A6AD2F256}"/>
              </a:ext>
            </a:extLst>
          </p:cNvPr>
          <p:cNvSpPr>
            <a:spLocks noGrp="1"/>
          </p:cNvSpPr>
          <p:nvPr>
            <p:ph type="title"/>
          </p:nvPr>
        </p:nvSpPr>
        <p:spPr>
          <a:xfrm>
            <a:off x="4082845" y="2589237"/>
            <a:ext cx="3576483" cy="1325563"/>
          </a:xfrm>
        </p:spPr>
        <p:txBody>
          <a:bodyPr>
            <a:normAutofit/>
          </a:bodyPr>
          <a:lstStyle/>
          <a:p>
            <a:r>
              <a:rPr lang="en-IN" sz="3600" dirty="0">
                <a:latin typeface="Arial Black" panose="020B0A04020102020204" pitchFamily="34" charset="0"/>
              </a:rPr>
              <a:t>THANK YOU</a:t>
            </a:r>
          </a:p>
        </p:txBody>
      </p:sp>
    </p:spTree>
    <p:extLst>
      <p:ext uri="{BB962C8B-B14F-4D97-AF65-F5344CB8AC3E}">
        <p14:creationId xmlns:p14="http://schemas.microsoft.com/office/powerpoint/2010/main" val="163365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506C-D8B1-ED9C-C2F9-6412F0D55312}"/>
              </a:ext>
            </a:extLst>
          </p:cNvPr>
          <p:cNvSpPr>
            <a:spLocks noGrp="1"/>
          </p:cNvSpPr>
          <p:nvPr>
            <p:ph type="ctrTitle"/>
          </p:nvPr>
        </p:nvSpPr>
        <p:spPr>
          <a:xfrm>
            <a:off x="1288022" y="382148"/>
            <a:ext cx="9016179" cy="886388"/>
          </a:xfrm>
        </p:spPr>
        <p:txBody>
          <a:bodyPr>
            <a:normAutofit/>
          </a:bodyPr>
          <a:lstStyle/>
          <a:p>
            <a:pPr algn="ctr"/>
            <a:r>
              <a:rPr lang="en-IN" sz="3600" b="1" dirty="0">
                <a:latin typeface="Arial Black" panose="020B0A04020102020204" pitchFamily="34" charset="0"/>
              </a:rPr>
              <a:t>John Rawls: An Introduction</a:t>
            </a:r>
          </a:p>
        </p:txBody>
      </p:sp>
      <p:sp>
        <p:nvSpPr>
          <p:cNvPr id="3" name="Subtitle 2">
            <a:extLst>
              <a:ext uri="{FF2B5EF4-FFF2-40B4-BE49-F238E27FC236}">
                <a16:creationId xmlns:a16="http://schemas.microsoft.com/office/drawing/2014/main" id="{D68FEED8-4E24-1802-3EB5-9B17F0B5470D}"/>
              </a:ext>
            </a:extLst>
          </p:cNvPr>
          <p:cNvSpPr>
            <a:spLocks noGrp="1"/>
          </p:cNvSpPr>
          <p:nvPr>
            <p:ph type="subTitle" idx="1"/>
          </p:nvPr>
        </p:nvSpPr>
        <p:spPr>
          <a:xfrm>
            <a:off x="363790" y="1070441"/>
            <a:ext cx="10274710" cy="1481240"/>
          </a:xfrm>
        </p:spPr>
        <p:txBody>
          <a:bodyPr>
            <a:normAutofit/>
          </a:bodyPr>
          <a:lstStyle/>
          <a:p>
            <a:pPr algn="just"/>
            <a:r>
              <a:rPr lang="en-US" sz="2000" dirty="0"/>
              <a:t>John Rawls (1921–2002) was one of the most influential political philosophers of the 20th century, best known for his work on </a:t>
            </a:r>
            <a:r>
              <a:rPr lang="en-US" sz="2800" dirty="0"/>
              <a:t>Theories of Justice </a:t>
            </a:r>
            <a:r>
              <a:rPr lang="en-US" sz="2000" dirty="0"/>
              <a:t>and liberalism. His landmark book, </a:t>
            </a:r>
            <a:r>
              <a:rPr lang="en-US" sz="2800" dirty="0"/>
              <a:t>A Theory of Justice </a:t>
            </a:r>
            <a:r>
              <a:rPr lang="en-US" sz="2000" dirty="0"/>
              <a:t>(1971), reshaped modern political thought by proposing a new framework for thinking about fairness and equality in society.</a:t>
            </a:r>
            <a:endParaRPr lang="en-IN" sz="2000" dirty="0"/>
          </a:p>
        </p:txBody>
      </p:sp>
      <p:sp>
        <p:nvSpPr>
          <p:cNvPr id="5" name="TextBox 4">
            <a:extLst>
              <a:ext uri="{FF2B5EF4-FFF2-40B4-BE49-F238E27FC236}">
                <a16:creationId xmlns:a16="http://schemas.microsoft.com/office/drawing/2014/main" id="{1631FB24-2A43-796B-6315-DB810661330E}"/>
              </a:ext>
            </a:extLst>
          </p:cNvPr>
          <p:cNvSpPr txBox="1"/>
          <p:nvPr/>
        </p:nvSpPr>
        <p:spPr>
          <a:xfrm>
            <a:off x="501442" y="2797417"/>
            <a:ext cx="6007513" cy="3785652"/>
          </a:xfrm>
          <a:prstGeom prst="rect">
            <a:avLst/>
          </a:prstGeom>
          <a:noFill/>
        </p:spPr>
        <p:txBody>
          <a:bodyPr wrap="square">
            <a:spAutoFit/>
          </a:bodyPr>
          <a:lstStyle/>
          <a:p>
            <a:r>
              <a:rPr lang="en-IN" sz="2000" dirty="0"/>
              <a:t>At the core of Rawls's philosophy is the concept of justice as fairness.</a:t>
            </a:r>
          </a:p>
          <a:p>
            <a:endParaRPr lang="en-IN" sz="2000" dirty="0"/>
          </a:p>
          <a:p>
            <a:r>
              <a:rPr lang="en-IN" sz="2000" dirty="0"/>
              <a:t> He introduced the idea of the “original position, a hypothetical social contract where individuals choose the principles of justice from behind a” veil of ignorance—unaware of their own place in society.</a:t>
            </a:r>
          </a:p>
          <a:p>
            <a:endParaRPr lang="en-IN" sz="2000" dirty="0"/>
          </a:p>
          <a:p>
            <a:r>
              <a:rPr lang="en-IN" sz="2000" dirty="0"/>
              <a:t> This thought experiment ensures impartiality, leading to two key principles: equal basic liberties for all, and social and economic inequalities arranged to benefit the least advantaged (the difference principle)</a:t>
            </a:r>
          </a:p>
        </p:txBody>
      </p:sp>
      <p:pic>
        <p:nvPicPr>
          <p:cNvPr id="1026" name="Picture 2" descr="John Rawls, Contemporary Liberalism, and Natural Law - Public Discourse">
            <a:extLst>
              <a:ext uri="{FF2B5EF4-FFF2-40B4-BE49-F238E27FC236}">
                <a16:creationId xmlns:a16="http://schemas.microsoft.com/office/drawing/2014/main" id="{1BAB3FB4-3991-FA7F-01AB-468AA94BB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778" y="2625213"/>
            <a:ext cx="5028780" cy="34817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275E2D-A658-3261-C2A7-A4683DCAB918}"/>
              </a:ext>
            </a:extLst>
          </p:cNvPr>
          <p:cNvSpPr txBox="1"/>
          <p:nvPr/>
        </p:nvSpPr>
        <p:spPr>
          <a:xfrm>
            <a:off x="8662219" y="6106520"/>
            <a:ext cx="2271252" cy="400110"/>
          </a:xfrm>
          <a:prstGeom prst="rect">
            <a:avLst/>
          </a:prstGeom>
          <a:noFill/>
        </p:spPr>
        <p:txBody>
          <a:bodyPr wrap="square" rtlCol="0">
            <a:spAutoFit/>
          </a:bodyPr>
          <a:lstStyle/>
          <a:p>
            <a:r>
              <a:rPr lang="en-IN" sz="2000" dirty="0"/>
              <a:t>1921 -2002</a:t>
            </a:r>
          </a:p>
        </p:txBody>
      </p:sp>
    </p:spTree>
    <p:extLst>
      <p:ext uri="{BB962C8B-B14F-4D97-AF65-F5344CB8AC3E}">
        <p14:creationId xmlns:p14="http://schemas.microsoft.com/office/powerpoint/2010/main" val="307225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9A291-39A5-4353-F80B-03E9A9322F79}"/>
              </a:ext>
            </a:extLst>
          </p:cNvPr>
          <p:cNvSpPr>
            <a:spLocks noGrp="1"/>
          </p:cNvSpPr>
          <p:nvPr>
            <p:ph idx="1"/>
          </p:nvPr>
        </p:nvSpPr>
        <p:spPr>
          <a:xfrm>
            <a:off x="512506" y="537598"/>
            <a:ext cx="11166987" cy="1871305"/>
          </a:xfrm>
        </p:spPr>
        <p:txBody>
          <a:bodyPr>
            <a:noAutofit/>
          </a:bodyPr>
          <a:lstStyle/>
          <a:p>
            <a:pPr marL="0" indent="0">
              <a:lnSpc>
                <a:spcPct val="150000"/>
              </a:lnSpc>
              <a:buNone/>
            </a:pPr>
            <a:r>
              <a:rPr lang="en-US" sz="2000" dirty="0"/>
              <a:t>Rawls’s ideas have had a major impact on debates about democracy, rights, and equality, offering a powerful alternative to utilitarianism. His later work, Political Liberalism (1993), focused on how a stable society can accommodate diverse moral, religious, and philosophical doctrines under a shared political conception of justice. Overall, Rawls remains a central figure in contemporary political philosophy, continuing to influence scholars, policymakers, and theorists around the world.</a:t>
            </a:r>
            <a:endParaRPr lang="en-IN" sz="2000" dirty="0"/>
          </a:p>
        </p:txBody>
      </p:sp>
      <p:sp>
        <p:nvSpPr>
          <p:cNvPr id="5" name="TextBox 4">
            <a:extLst>
              <a:ext uri="{FF2B5EF4-FFF2-40B4-BE49-F238E27FC236}">
                <a16:creationId xmlns:a16="http://schemas.microsoft.com/office/drawing/2014/main" id="{75B27024-B7F6-56D1-C711-977ABFCF76D7}"/>
              </a:ext>
            </a:extLst>
          </p:cNvPr>
          <p:cNvSpPr txBox="1"/>
          <p:nvPr/>
        </p:nvSpPr>
        <p:spPr>
          <a:xfrm>
            <a:off x="512506" y="3323303"/>
            <a:ext cx="8898193" cy="2893100"/>
          </a:xfrm>
          <a:prstGeom prst="rect">
            <a:avLst/>
          </a:prstGeom>
          <a:noFill/>
        </p:spPr>
        <p:txBody>
          <a:bodyPr wrap="square">
            <a:spAutoFit/>
          </a:bodyPr>
          <a:lstStyle/>
          <a:p>
            <a:r>
              <a:rPr lang="en-IN" sz="2400" b="1" dirty="0"/>
              <a:t>Here are the important works of John Rawls</a:t>
            </a:r>
          </a:p>
          <a:p>
            <a:endParaRPr lang="en-IN" b="1" dirty="0"/>
          </a:p>
          <a:p>
            <a:r>
              <a:rPr lang="en-IN" dirty="0"/>
              <a:t> </a:t>
            </a:r>
            <a:r>
              <a:rPr lang="en-IN" sz="2000" dirty="0"/>
              <a:t>1. A Theory of Justice</a:t>
            </a:r>
          </a:p>
          <a:p>
            <a:r>
              <a:rPr lang="en-IN" sz="2000" dirty="0"/>
              <a:t>2. Political Liberalism</a:t>
            </a:r>
          </a:p>
          <a:p>
            <a:r>
              <a:rPr lang="en-IN" sz="2000" dirty="0"/>
              <a:t>3. The Law of Peoples</a:t>
            </a:r>
          </a:p>
          <a:p>
            <a:r>
              <a:rPr lang="en-IN" sz="2000" dirty="0"/>
              <a:t>4. Justice as Fairness: A Restatement</a:t>
            </a:r>
          </a:p>
          <a:p>
            <a:r>
              <a:rPr lang="en-IN" sz="2000" dirty="0"/>
              <a:t>5. Collected Papers</a:t>
            </a:r>
          </a:p>
          <a:p>
            <a:r>
              <a:rPr lang="en-IN" sz="2000" dirty="0"/>
              <a:t>6. Lectures on the History of Moral Philosophy</a:t>
            </a:r>
          </a:p>
          <a:p>
            <a:r>
              <a:rPr lang="en-IN" sz="2000" dirty="0"/>
              <a:t>7. Lectures on the History of Political Philosophy</a:t>
            </a:r>
          </a:p>
        </p:txBody>
      </p:sp>
    </p:spTree>
    <p:extLst>
      <p:ext uri="{BB962C8B-B14F-4D97-AF65-F5344CB8AC3E}">
        <p14:creationId xmlns:p14="http://schemas.microsoft.com/office/powerpoint/2010/main" val="359577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404C-77DC-8201-087D-520976A3EAD6}"/>
              </a:ext>
            </a:extLst>
          </p:cNvPr>
          <p:cNvSpPr>
            <a:spLocks noGrp="1"/>
          </p:cNvSpPr>
          <p:nvPr>
            <p:ph type="title"/>
          </p:nvPr>
        </p:nvSpPr>
        <p:spPr/>
        <p:txBody>
          <a:bodyPr>
            <a:normAutofit/>
          </a:bodyPr>
          <a:lstStyle/>
          <a:p>
            <a:r>
              <a:rPr lang="en-US" sz="3600" b="1" dirty="0">
                <a:latin typeface="Arial Black" panose="020B0A04020102020204" pitchFamily="34" charset="0"/>
              </a:rPr>
              <a:t>John Rawls’ Theory of Justice</a:t>
            </a:r>
            <a:endParaRPr lang="en-IN" sz="36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4AD5B50D-E162-BDD0-BF56-655575BC1E5A}"/>
              </a:ext>
            </a:extLst>
          </p:cNvPr>
          <p:cNvSpPr>
            <a:spLocks noGrp="1"/>
          </p:cNvSpPr>
          <p:nvPr>
            <p:ph idx="1"/>
          </p:nvPr>
        </p:nvSpPr>
        <p:spPr>
          <a:xfrm>
            <a:off x="324465" y="1455174"/>
            <a:ext cx="11029335" cy="4721789"/>
          </a:xfrm>
        </p:spPr>
        <p:txBody>
          <a:bodyPr>
            <a:normAutofit fontScale="92500" lnSpcReduction="20000"/>
          </a:bodyPr>
          <a:lstStyle/>
          <a:p>
            <a:pPr marL="457200" lvl="1" indent="0">
              <a:lnSpc>
                <a:spcPct val="150000"/>
              </a:lnSpc>
              <a:buNone/>
            </a:pPr>
            <a:r>
              <a:rPr lang="en-US" sz="1800" dirty="0"/>
              <a:t>John Rawls’ Theory of Justice, outlined in his 1971 book "A Theory of Justice", is one of the most influential works in political philosophy in the 20th century. Rawls presents a model of justice that is meant to provide a fair and morally acceptable framework for the basic structure of society. His theory is a form of social contract theory and is centered around the concept of    </a:t>
            </a:r>
            <a:r>
              <a:rPr lang="en-US" sz="1900" b="1" dirty="0"/>
              <a:t>JUSTICE  AS FAIRNESS</a:t>
            </a:r>
          </a:p>
          <a:p>
            <a:pPr marL="457200" lvl="1" indent="0">
              <a:lnSpc>
                <a:spcPct val="150000"/>
              </a:lnSpc>
              <a:buNone/>
            </a:pPr>
            <a:r>
              <a:rPr lang="en-US" sz="1800" b="1" dirty="0"/>
              <a:t>The Original Position</a:t>
            </a:r>
          </a:p>
          <a:p>
            <a:pPr marL="457200" lvl="1" indent="0">
              <a:lnSpc>
                <a:spcPct val="150000"/>
              </a:lnSpc>
              <a:buNone/>
            </a:pPr>
            <a:r>
              <a:rPr lang="en-US" sz="1800" dirty="0"/>
              <a:t> At the heart of Rawls’s theory is a hypothetical thought experiment: The Original Position Imagine a group of rational individuals who are tasked with designing the principles that will govern society. These individuals are behind a veil of ignorance.</a:t>
            </a:r>
          </a:p>
          <a:p>
            <a:pPr marL="457200" lvl="1" indent="0">
              <a:lnSpc>
                <a:spcPct val="150000"/>
              </a:lnSpc>
              <a:buNone/>
            </a:pPr>
            <a:r>
              <a:rPr lang="en-US" sz="1800" b="1" dirty="0"/>
              <a:t>The Veil of Ignorance </a:t>
            </a:r>
          </a:p>
          <a:p>
            <a:pPr marL="457200" lvl="1" indent="0">
              <a:lnSpc>
                <a:spcPct val="150000"/>
              </a:lnSpc>
              <a:buNone/>
            </a:pPr>
            <a:r>
              <a:rPr lang="en-US" sz="1800" dirty="0"/>
              <a:t>Behind this veil, individuals do not know their place in society—such as their race, gender, class, abilities, religion, or conception of the good life. They are rational and mutually disinterested (they don’t know whether they will be rich or poor, healthy or sick).This ensures fairness, as no one can design principles that advantage their own position. Purpose: To ensure impartiality and fairness in choosing the principles of justice.</a:t>
            </a:r>
            <a:endParaRPr lang="en-IN" sz="1800" dirty="0"/>
          </a:p>
        </p:txBody>
      </p:sp>
    </p:spTree>
    <p:extLst>
      <p:ext uri="{BB962C8B-B14F-4D97-AF65-F5344CB8AC3E}">
        <p14:creationId xmlns:p14="http://schemas.microsoft.com/office/powerpoint/2010/main" val="416578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818619-AD74-CC22-A7AF-37E6F600F29B}"/>
              </a:ext>
            </a:extLst>
          </p:cNvPr>
          <p:cNvSpPr>
            <a:spLocks noGrp="1"/>
          </p:cNvSpPr>
          <p:nvPr>
            <p:ph idx="1"/>
          </p:nvPr>
        </p:nvSpPr>
        <p:spPr>
          <a:xfrm>
            <a:off x="592394" y="242631"/>
            <a:ext cx="10793361" cy="2235098"/>
          </a:xfrm>
        </p:spPr>
        <p:txBody>
          <a:bodyPr>
            <a:noAutofit/>
          </a:bodyPr>
          <a:lstStyle/>
          <a:p>
            <a:pPr marL="0" indent="0">
              <a:lnSpc>
                <a:spcPct val="150000"/>
              </a:lnSpc>
              <a:buNone/>
            </a:pPr>
            <a:r>
              <a:rPr lang="en-US" sz="2000" dirty="0"/>
              <a:t>3. Two Principles of Justice Based on what rational people would choose behind the veil of ignorance, Rawls argues they would adopt the following Two Principles of Justice: </a:t>
            </a:r>
          </a:p>
          <a:p>
            <a:pPr marL="0" indent="0">
              <a:lnSpc>
                <a:spcPct val="150000"/>
              </a:lnSpc>
              <a:buNone/>
            </a:pPr>
            <a:r>
              <a:rPr lang="en-US" sz="2000" b="1" dirty="0"/>
              <a:t>First Principle</a:t>
            </a:r>
            <a:r>
              <a:rPr lang="en-US" sz="2000" dirty="0"/>
              <a:t>: Equal Liberty“ Each person has an equal right to the most extensive scheme of equal basic liberties compatible with a similar scheme of liberties for others.”</a:t>
            </a:r>
          </a:p>
          <a:p>
            <a:pPr marL="0" indent="0">
              <a:lnSpc>
                <a:spcPct val="150000"/>
              </a:lnSpc>
              <a:buNone/>
            </a:pPr>
            <a:r>
              <a:rPr lang="en-US" sz="2000" dirty="0"/>
              <a:t>This includes:</a:t>
            </a:r>
          </a:p>
          <a:p>
            <a:pPr>
              <a:lnSpc>
                <a:spcPct val="150000"/>
              </a:lnSpc>
            </a:pPr>
            <a:r>
              <a:rPr lang="en-US" sz="2000" dirty="0"/>
              <a:t> Freedom of speech </a:t>
            </a:r>
          </a:p>
          <a:p>
            <a:pPr>
              <a:lnSpc>
                <a:spcPct val="150000"/>
              </a:lnSpc>
            </a:pPr>
            <a:r>
              <a:rPr lang="en-US" sz="2000" dirty="0"/>
              <a:t>Right to vote</a:t>
            </a:r>
          </a:p>
          <a:p>
            <a:pPr>
              <a:lnSpc>
                <a:spcPct val="150000"/>
              </a:lnSpc>
            </a:pPr>
            <a:r>
              <a:rPr lang="en-US" sz="2000" dirty="0"/>
              <a:t>Freedom of conscience and religion</a:t>
            </a:r>
          </a:p>
          <a:p>
            <a:pPr>
              <a:lnSpc>
                <a:spcPct val="150000"/>
              </a:lnSpc>
            </a:pPr>
            <a:r>
              <a:rPr lang="en-US" sz="2000" dirty="0"/>
              <a:t> Right to personal property</a:t>
            </a:r>
          </a:p>
          <a:p>
            <a:pPr>
              <a:lnSpc>
                <a:spcPct val="150000"/>
              </a:lnSpc>
            </a:pPr>
            <a:r>
              <a:rPr lang="en-US" sz="2000" dirty="0"/>
              <a:t> Freedom from arbitrary arrest</a:t>
            </a:r>
            <a:endParaRPr lang="en-IN" sz="2000" dirty="0"/>
          </a:p>
        </p:txBody>
      </p:sp>
    </p:spTree>
    <p:extLst>
      <p:ext uri="{BB962C8B-B14F-4D97-AF65-F5344CB8AC3E}">
        <p14:creationId xmlns:p14="http://schemas.microsoft.com/office/powerpoint/2010/main" val="259167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5967C2-C602-98ED-F18E-27D4F18BB70A}"/>
              </a:ext>
            </a:extLst>
          </p:cNvPr>
          <p:cNvSpPr txBox="1"/>
          <p:nvPr/>
        </p:nvSpPr>
        <p:spPr>
          <a:xfrm>
            <a:off x="186813" y="307653"/>
            <a:ext cx="11267768" cy="5035353"/>
          </a:xfrm>
          <a:prstGeom prst="rect">
            <a:avLst/>
          </a:prstGeom>
          <a:noFill/>
        </p:spPr>
        <p:txBody>
          <a:bodyPr wrap="square">
            <a:spAutoFit/>
          </a:bodyPr>
          <a:lstStyle/>
          <a:p>
            <a:pPr>
              <a:lnSpc>
                <a:spcPct val="150000"/>
              </a:lnSpc>
            </a:pPr>
            <a:r>
              <a:rPr lang="en-IN" sz="1800" b="1" dirty="0"/>
              <a:t>Second Principle</a:t>
            </a:r>
            <a:r>
              <a:rPr lang="en-IN" sz="1800" dirty="0"/>
              <a:t>: </a:t>
            </a:r>
          </a:p>
          <a:p>
            <a:pPr>
              <a:lnSpc>
                <a:spcPct val="150000"/>
              </a:lnSpc>
            </a:pPr>
            <a:r>
              <a:rPr lang="en-IN" sz="1800" dirty="0"/>
              <a:t>Social and Economic Inequalities Divided into two parts:</a:t>
            </a:r>
          </a:p>
          <a:p>
            <a:pPr marL="457200" indent="-457200">
              <a:lnSpc>
                <a:spcPct val="150000"/>
              </a:lnSpc>
              <a:buAutoNum type="alphaLcParenR"/>
            </a:pPr>
            <a:r>
              <a:rPr lang="en-IN" sz="1800" dirty="0"/>
              <a:t>Fair Equality of Opportunity - Positions and offices must be open to everyone under conditions of fair equality of opportunity. This </a:t>
            </a:r>
            <a:r>
              <a:rPr lang="en-IN" sz="1800" dirty="0" err="1"/>
              <a:t>means:Not</a:t>
            </a:r>
            <a:r>
              <a:rPr lang="en-IN" sz="1800" dirty="0"/>
              <a:t> just formal equality (like legal equality), but actual equality in access (e.g., education, healthcare).People with similar talents and efforts should have similar life chances regardless of their background.</a:t>
            </a:r>
          </a:p>
          <a:p>
            <a:pPr marL="457200" indent="-457200">
              <a:lnSpc>
                <a:spcPct val="150000"/>
              </a:lnSpc>
              <a:buAutoNum type="alphaLcParenR"/>
            </a:pPr>
            <a:r>
              <a:rPr lang="en-IN" sz="1800" dirty="0"/>
              <a:t> The Difference Principle - Inequalities are to be arranged so that they are to the greatest benefit of the least advantaged members of society.</a:t>
            </a:r>
          </a:p>
          <a:p>
            <a:pPr marL="457200" indent="-457200">
              <a:lnSpc>
                <a:spcPct val="150000"/>
              </a:lnSpc>
              <a:buAutoNum type="alphaLcParenR"/>
            </a:pPr>
            <a:endParaRPr lang="en-IN" sz="1800" dirty="0"/>
          </a:p>
          <a:p>
            <a:pPr>
              <a:lnSpc>
                <a:spcPct val="150000"/>
              </a:lnSpc>
            </a:pPr>
            <a:r>
              <a:rPr lang="en-IN" sz="1800" dirty="0"/>
              <a:t>Rawls accepts inequalities (like higher pay for doctors or CEOs), only if they improve the condition of the worst-off. For example, higher wages might incentivize skilled people to take challenging jobs, which in turn benefits society, including the poor.</a:t>
            </a:r>
          </a:p>
        </p:txBody>
      </p:sp>
    </p:spTree>
    <p:extLst>
      <p:ext uri="{BB962C8B-B14F-4D97-AF65-F5344CB8AC3E}">
        <p14:creationId xmlns:p14="http://schemas.microsoft.com/office/powerpoint/2010/main" val="266080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1670A9-11E4-97C9-B3D8-A47EBD2720A6}"/>
              </a:ext>
            </a:extLst>
          </p:cNvPr>
          <p:cNvSpPr>
            <a:spLocks noGrp="1"/>
          </p:cNvSpPr>
          <p:nvPr>
            <p:ph idx="1"/>
          </p:nvPr>
        </p:nvSpPr>
        <p:spPr>
          <a:xfrm>
            <a:off x="838200" y="488438"/>
            <a:ext cx="10515600" cy="2215433"/>
          </a:xfrm>
        </p:spPr>
        <p:txBody>
          <a:bodyPr>
            <a:normAutofit/>
          </a:bodyPr>
          <a:lstStyle/>
          <a:p>
            <a:pPr marL="0" indent="0">
              <a:lnSpc>
                <a:spcPct val="150000"/>
              </a:lnSpc>
              <a:buNone/>
            </a:pPr>
            <a:r>
              <a:rPr lang="en-US" sz="2000" dirty="0"/>
              <a:t>4. </a:t>
            </a:r>
            <a:r>
              <a:rPr lang="en-US" sz="2000" b="1" dirty="0"/>
              <a:t>Priority Rules -</a:t>
            </a:r>
            <a:r>
              <a:rPr lang="en-US" sz="2000" dirty="0"/>
              <a:t>Rawls places a lexical priority between the principles: First principle (Liberty) takes priority over the second principle (Equality).Within the second principle, Fair Equality of Opportunity takes priority over the Difference Principle. </a:t>
            </a:r>
          </a:p>
          <a:p>
            <a:pPr marL="0" indent="0">
              <a:lnSpc>
                <a:spcPct val="150000"/>
              </a:lnSpc>
              <a:buNone/>
            </a:pPr>
            <a:r>
              <a:rPr lang="en-US" sz="2000" dirty="0"/>
              <a:t> Implication: You cannot violate basic liberties for the sake of improving economic efficiency.</a:t>
            </a:r>
          </a:p>
          <a:p>
            <a:pPr marL="0" indent="0">
              <a:lnSpc>
                <a:spcPct val="150000"/>
              </a:lnSpc>
              <a:buNone/>
            </a:pPr>
            <a:endParaRPr lang="en-US" sz="2000" dirty="0"/>
          </a:p>
          <a:p>
            <a:pPr marL="0" indent="0">
              <a:lnSpc>
                <a:spcPct val="150000"/>
              </a:lnSpc>
              <a:buNone/>
            </a:pPr>
            <a:endParaRPr lang="en-US" sz="2000" dirty="0"/>
          </a:p>
          <a:p>
            <a:pPr marL="0" indent="0">
              <a:lnSpc>
                <a:spcPct val="150000"/>
              </a:lnSpc>
              <a:buNone/>
            </a:pPr>
            <a:endParaRPr lang="en-US" sz="2000" dirty="0"/>
          </a:p>
          <a:p>
            <a:pPr marL="0" indent="0">
              <a:lnSpc>
                <a:spcPct val="150000"/>
              </a:lnSpc>
              <a:buNone/>
            </a:pPr>
            <a:endParaRPr lang="en-IN" sz="2000" dirty="0"/>
          </a:p>
        </p:txBody>
      </p:sp>
      <p:sp>
        <p:nvSpPr>
          <p:cNvPr id="5" name="TextBox 4">
            <a:extLst>
              <a:ext uri="{FF2B5EF4-FFF2-40B4-BE49-F238E27FC236}">
                <a16:creationId xmlns:a16="http://schemas.microsoft.com/office/drawing/2014/main" id="{713A3F7E-2099-54E8-C88E-9FE980FD5B4B}"/>
              </a:ext>
            </a:extLst>
          </p:cNvPr>
          <p:cNvSpPr txBox="1"/>
          <p:nvPr/>
        </p:nvSpPr>
        <p:spPr>
          <a:xfrm>
            <a:off x="838200" y="2585883"/>
            <a:ext cx="10272252" cy="1429622"/>
          </a:xfrm>
          <a:prstGeom prst="rect">
            <a:avLst/>
          </a:prstGeom>
          <a:noFill/>
        </p:spPr>
        <p:txBody>
          <a:bodyPr wrap="square">
            <a:spAutoFit/>
          </a:bodyPr>
          <a:lstStyle/>
          <a:p>
            <a:pPr>
              <a:lnSpc>
                <a:spcPct val="150000"/>
              </a:lnSpc>
            </a:pPr>
            <a:r>
              <a:rPr lang="en-IN" sz="2000" dirty="0"/>
              <a:t>5. </a:t>
            </a:r>
            <a:r>
              <a:rPr lang="en-IN" sz="2000" b="1" dirty="0"/>
              <a:t>Justice as Fairness- </a:t>
            </a:r>
            <a:r>
              <a:rPr lang="en-IN" sz="2000" dirty="0"/>
              <a:t>Rawls calls his theory “justice as fairness” because: It is based on fair procedures (original position and veil of ignorance).It aims to create a society where inequalities are arranged fairly.</a:t>
            </a:r>
          </a:p>
        </p:txBody>
      </p:sp>
    </p:spTree>
    <p:extLst>
      <p:ext uri="{BB962C8B-B14F-4D97-AF65-F5344CB8AC3E}">
        <p14:creationId xmlns:p14="http://schemas.microsoft.com/office/powerpoint/2010/main" val="426506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834E-3EE1-3BD0-BB0E-E0DD89CCF5D8}"/>
              </a:ext>
            </a:extLst>
          </p:cNvPr>
          <p:cNvSpPr>
            <a:spLocks noGrp="1"/>
          </p:cNvSpPr>
          <p:nvPr>
            <p:ph type="title"/>
          </p:nvPr>
        </p:nvSpPr>
        <p:spPr/>
        <p:txBody>
          <a:bodyPr>
            <a:normAutofit fontScale="90000"/>
          </a:bodyPr>
          <a:lstStyle/>
          <a:p>
            <a:r>
              <a:rPr lang="en-US" b="1" dirty="0">
                <a:latin typeface="Arial Black" panose="020B0A04020102020204" pitchFamily="34" charset="0"/>
              </a:rPr>
              <a:t>Criticism of Rawls theory of Justice</a:t>
            </a:r>
            <a:endParaRPr lang="en-IN"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1A60F9C0-30E1-0D37-9314-3D75E79E5E4D}"/>
              </a:ext>
            </a:extLst>
          </p:cNvPr>
          <p:cNvSpPr>
            <a:spLocks noGrp="1"/>
          </p:cNvSpPr>
          <p:nvPr>
            <p:ph idx="1"/>
          </p:nvPr>
        </p:nvSpPr>
        <p:spPr>
          <a:xfrm>
            <a:off x="769373" y="2231462"/>
            <a:ext cx="10852356" cy="2743660"/>
          </a:xfrm>
        </p:spPr>
        <p:txBody>
          <a:bodyPr>
            <a:normAutofit fontScale="85000" lnSpcReduction="10000"/>
          </a:bodyPr>
          <a:lstStyle/>
          <a:p>
            <a:pPr>
              <a:lnSpc>
                <a:spcPct val="150000"/>
              </a:lnSpc>
            </a:pPr>
            <a:r>
              <a:rPr lang="en-US" sz="2000" dirty="0"/>
              <a:t>Some major criticisms include: </a:t>
            </a:r>
          </a:p>
          <a:p>
            <a:pPr>
              <a:lnSpc>
                <a:spcPct val="150000"/>
              </a:lnSpc>
            </a:pPr>
            <a:r>
              <a:rPr lang="en-US" sz="2000" dirty="0"/>
              <a:t>Too idealistic: Critics argue real-world conditions are too complex for Rawls' abstract model.</a:t>
            </a:r>
          </a:p>
          <a:p>
            <a:pPr>
              <a:lnSpc>
                <a:spcPct val="150000"/>
              </a:lnSpc>
            </a:pPr>
            <a:r>
              <a:rPr lang="en-US" sz="2000" dirty="0"/>
              <a:t> Difference Principle: Some believe it can justify too much inequality or not enough.</a:t>
            </a:r>
          </a:p>
          <a:p>
            <a:pPr>
              <a:lnSpc>
                <a:spcPct val="150000"/>
              </a:lnSpc>
            </a:pPr>
            <a:r>
              <a:rPr lang="en-US" sz="2000" dirty="0"/>
              <a:t>Cultural Bias: Critics say Rawls' assumptions reflect Western liberal ideals, not universally applicable.</a:t>
            </a:r>
          </a:p>
          <a:p>
            <a:pPr>
              <a:lnSpc>
                <a:spcPct val="150000"/>
              </a:lnSpc>
            </a:pPr>
            <a:r>
              <a:rPr lang="en-US" sz="2000" dirty="0"/>
              <a:t> Libertarian Critique (Nozick): Robert Nozick argues that Rawls infringes on individual property rights through redistribution.</a:t>
            </a:r>
            <a:endParaRPr lang="en-IN" sz="2000" dirty="0"/>
          </a:p>
        </p:txBody>
      </p:sp>
    </p:spTree>
    <p:extLst>
      <p:ext uri="{BB962C8B-B14F-4D97-AF65-F5344CB8AC3E}">
        <p14:creationId xmlns:p14="http://schemas.microsoft.com/office/powerpoint/2010/main" val="227432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EB4F-6292-FEE5-7C5B-8BD83152583F}"/>
              </a:ext>
            </a:extLst>
          </p:cNvPr>
          <p:cNvSpPr>
            <a:spLocks noGrp="1"/>
          </p:cNvSpPr>
          <p:nvPr>
            <p:ph type="title"/>
          </p:nvPr>
        </p:nvSpPr>
        <p:spPr/>
        <p:txBody>
          <a:bodyPr/>
          <a:lstStyle/>
          <a:p>
            <a:r>
              <a:rPr lang="en-IN" b="1" dirty="0">
                <a:latin typeface="Arial Black" panose="020B0A04020102020204" pitchFamily="34" charset="0"/>
              </a:rPr>
              <a:t>Conclusion</a:t>
            </a:r>
          </a:p>
        </p:txBody>
      </p:sp>
      <p:sp>
        <p:nvSpPr>
          <p:cNvPr id="3" name="Content Placeholder 2">
            <a:extLst>
              <a:ext uri="{FF2B5EF4-FFF2-40B4-BE49-F238E27FC236}">
                <a16:creationId xmlns:a16="http://schemas.microsoft.com/office/drawing/2014/main" id="{FFF9FBE0-7758-CF87-3884-19F995F5A9EC}"/>
              </a:ext>
            </a:extLst>
          </p:cNvPr>
          <p:cNvSpPr>
            <a:spLocks noGrp="1"/>
          </p:cNvSpPr>
          <p:nvPr>
            <p:ph idx="1"/>
          </p:nvPr>
        </p:nvSpPr>
        <p:spPr>
          <a:xfrm>
            <a:off x="838200" y="1690688"/>
            <a:ext cx="10515600" cy="4351338"/>
          </a:xfrm>
        </p:spPr>
        <p:txBody>
          <a:bodyPr>
            <a:normAutofit fontScale="77500" lnSpcReduction="20000"/>
          </a:bodyPr>
          <a:lstStyle/>
          <a:p>
            <a:pPr marL="0" indent="0">
              <a:lnSpc>
                <a:spcPct val="160000"/>
              </a:lnSpc>
              <a:buNone/>
            </a:pPr>
            <a:r>
              <a:rPr lang="en-US" dirty="0"/>
              <a:t>John Rawls was a highly influential political philosopher best known for his theory of justice as fairness. His work, especially in A Theory of Justice (1971), reshaped modern liberal thought by proposing that a just society is one in which institutions are arranged to benefit the least advantaged and ensure equal basic liberties for all. Through his famous thought experiment—the "original position" behind a "veil of ignorance"—Rawls argued that rational individuals would choose principles of justice that promote fairness and equality, not personal gain. His ideas continue to inspire debates about democracy, equality, and the role of justice in public life. Overall, Rawls's philosophy offers a powerful framework for thinking about moral responsibility and the structure of a just society.</a:t>
            </a:r>
            <a:endParaRPr lang="en-IN" dirty="0"/>
          </a:p>
        </p:txBody>
      </p:sp>
    </p:spTree>
    <p:extLst>
      <p:ext uri="{BB962C8B-B14F-4D97-AF65-F5344CB8AC3E}">
        <p14:creationId xmlns:p14="http://schemas.microsoft.com/office/powerpoint/2010/main" val="328371215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docProps/app.xml><?xml version="1.0" encoding="utf-8"?>
<Properties xmlns="http://schemas.openxmlformats.org/officeDocument/2006/extended-properties" xmlns:vt="http://schemas.openxmlformats.org/officeDocument/2006/docPropsVTypes">
  <Template>TM04033923[[fn=Depth]]</Template>
  <TotalTime>81</TotalTime>
  <Words>1342</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Corbel</vt:lpstr>
      <vt:lpstr>Depth</vt:lpstr>
      <vt:lpstr>PowerPoint Presentation</vt:lpstr>
      <vt:lpstr>John Rawls: An Introduction</vt:lpstr>
      <vt:lpstr>PowerPoint Presentation</vt:lpstr>
      <vt:lpstr>John Rawls’ Theory of Justice</vt:lpstr>
      <vt:lpstr>PowerPoint Presentation</vt:lpstr>
      <vt:lpstr>PowerPoint Presentation</vt:lpstr>
      <vt:lpstr>PowerPoint Presentation</vt:lpstr>
      <vt:lpstr>Criticism of Rawls theory of Justice</vt:lpstr>
      <vt:lpstr>Conclusion</vt:lpstr>
      <vt:lpstr>5  Sample UGC NET (Political Science) questions centered on John Rawls' Theory of Justice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parlinakalita@outlook.com</dc:creator>
  <cp:lastModifiedBy>parlinakalita@outlook.com</cp:lastModifiedBy>
  <cp:revision>33</cp:revision>
  <dcterms:created xsi:type="dcterms:W3CDTF">2025-08-16T16:12:17Z</dcterms:created>
  <dcterms:modified xsi:type="dcterms:W3CDTF">2025-08-17T16:44:47Z</dcterms:modified>
</cp:coreProperties>
</file>