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19"/>
  </p:notesMasterIdLst>
  <p:sldIdLst>
    <p:sldId id="260" r:id="rId2"/>
    <p:sldId id="257" r:id="rId3"/>
    <p:sldId id="272" r:id="rId4"/>
    <p:sldId id="256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3A824-2474-419E-AB87-90E855005C20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1D938-7D16-4F03-B338-26268855F53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3261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B1D938-7D16-4F03-B338-26268855F531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3644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1495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130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2356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4636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1627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7588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8802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109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939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846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940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318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155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028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6274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709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A4265-A019-4318-9339-B4E85415AB1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9B72DFD-8FCC-4B4B-BABC-E781B2B2BF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2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27077-CD89-C60D-115D-50DD9FC54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4316" y="694915"/>
            <a:ext cx="6821129" cy="6226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IN" sz="3600" b="1" dirty="0">
                <a:latin typeface="Arial Black" panose="020B0A04020102020204" pitchFamily="34" charset="0"/>
              </a:rPr>
              <a:t>Western Political Thought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623706-A3D4-9A49-4466-8BBAC9024CC5}"/>
              </a:ext>
            </a:extLst>
          </p:cNvPr>
          <p:cNvSpPr txBox="1"/>
          <p:nvPr/>
        </p:nvSpPr>
        <p:spPr>
          <a:xfrm>
            <a:off x="1612489" y="2201420"/>
            <a:ext cx="842624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/>
              <a:t>Department of Political science</a:t>
            </a:r>
          </a:p>
          <a:p>
            <a:r>
              <a:rPr lang="en-IN" sz="3200" dirty="0"/>
              <a:t>Unit : J.S Mill</a:t>
            </a:r>
          </a:p>
          <a:p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54A59D-3EAB-0FFF-448D-14366D1219A0}"/>
              </a:ext>
            </a:extLst>
          </p:cNvPr>
          <p:cNvSpPr txBox="1"/>
          <p:nvPr/>
        </p:nvSpPr>
        <p:spPr>
          <a:xfrm>
            <a:off x="7064478" y="5860883"/>
            <a:ext cx="5417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/>
              <a:t>Presented by Parlina Kalita</a:t>
            </a:r>
          </a:p>
        </p:txBody>
      </p:sp>
      <p:pic>
        <p:nvPicPr>
          <p:cNvPr id="1026" name="Picture 2" descr="Western Political Thought, 2e : Shefali Jha: Amazon.in: Books">
            <a:extLst>
              <a:ext uri="{FF2B5EF4-FFF2-40B4-BE49-F238E27FC236}">
                <a16:creationId xmlns:a16="http://schemas.microsoft.com/office/drawing/2014/main" id="{DD1D96D4-F1B1-7697-90E8-64A342955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3523">
            <a:off x="2697115" y="3885958"/>
            <a:ext cx="1685925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uy Western Political Thought book : Op Gauba , 9388658361 ...">
            <a:extLst>
              <a:ext uri="{FF2B5EF4-FFF2-40B4-BE49-F238E27FC236}">
                <a16:creationId xmlns:a16="http://schemas.microsoft.com/office/drawing/2014/main" id="{51BE33FB-047B-B932-0E17-BCC8A170AB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44460">
            <a:off x="1333348" y="3927456"/>
            <a:ext cx="1828821" cy="2738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85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5F382-37CE-C04E-C007-5DA1262B5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Arial Black" panose="020B0A04020102020204" pitchFamily="34" charset="0"/>
                <a:cs typeface="Arial" panose="020B0604020202020204" pitchFamily="34" charset="0"/>
              </a:rPr>
              <a:t>J.S. Mill’s Concept of</a:t>
            </a:r>
            <a:br>
              <a:rPr lang="en-US" i="1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n-US" i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 Black" panose="020B0A04020102020204" pitchFamily="34" charset="0"/>
                <a:cs typeface="Arial" panose="020B0604020202020204" pitchFamily="34" charset="0"/>
              </a:rPr>
              <a:t>Subjection of Women</a:t>
            </a:r>
            <a:endParaRPr lang="en-IN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DF5D0-7B43-21DE-24A2-7EC7D19F9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757" y="3030179"/>
            <a:ext cx="10931013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In </a:t>
            </a:r>
            <a:r>
              <a:rPr lang="en-US" sz="2000" i="1" dirty="0"/>
              <a:t>The Subjection of Women</a:t>
            </a:r>
            <a:r>
              <a:rPr lang="en-US" sz="2000" dirty="0"/>
              <a:t>, </a:t>
            </a:r>
            <a:r>
              <a:rPr lang="en-US" sz="2000" b="1" dirty="0"/>
              <a:t>John Stuart Mill</a:t>
            </a:r>
            <a:r>
              <a:rPr lang="en-US" sz="2000" dirty="0"/>
              <a:t> argued passionately for the </a:t>
            </a:r>
            <a:r>
              <a:rPr lang="en-US" sz="2000" b="1" dirty="0"/>
              <a:t>legal, political, and social equality of women</a:t>
            </a:r>
            <a:r>
              <a:rPr lang="en-US" sz="2000" dirty="0"/>
              <a:t>. He believed that the subordination of women was a remnant of outdated traditions, not a reflection of natural differences. His views were deeply rooted in liberal principles of </a:t>
            </a:r>
            <a:r>
              <a:rPr lang="en-US" sz="2000" b="1" dirty="0"/>
              <a:t>individual liberty</a:t>
            </a:r>
            <a:r>
              <a:rPr lang="en-US" sz="2000" dirty="0"/>
              <a:t>, </a:t>
            </a:r>
            <a:r>
              <a:rPr lang="en-US" sz="2000" b="1" dirty="0"/>
              <a:t>equality</a:t>
            </a:r>
            <a:r>
              <a:rPr lang="en-US" sz="2000" dirty="0"/>
              <a:t>, and </a:t>
            </a:r>
            <a:r>
              <a:rPr lang="en-US" sz="2000" b="1" dirty="0"/>
              <a:t>justice</a:t>
            </a:r>
            <a:r>
              <a:rPr lang="en-US" sz="2000" dirty="0"/>
              <a:t>.</a:t>
            </a:r>
          </a:p>
          <a:p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104B8F-AE63-A7E4-B25D-CF464FC83D1E}"/>
              </a:ext>
            </a:extLst>
          </p:cNvPr>
          <p:cNvSpPr txBox="1"/>
          <p:nvPr/>
        </p:nvSpPr>
        <p:spPr>
          <a:xfrm>
            <a:off x="422787" y="4432105"/>
            <a:ext cx="1108095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Key Ideas in Mill’s Concept on the Subjection of Women</a:t>
            </a:r>
          </a:p>
          <a:p>
            <a:pPr>
              <a:buNone/>
            </a:pPr>
            <a:r>
              <a:rPr lang="en-US" b="1" dirty="0"/>
              <a:t>1. Equality Between the Sexes</a:t>
            </a:r>
            <a:br>
              <a:rPr lang="en-US" dirty="0"/>
            </a:br>
            <a:r>
              <a:rPr lang="en-US" dirty="0"/>
              <a:t>Mill believed that </a:t>
            </a:r>
            <a:r>
              <a:rPr lang="en-US" b="1" dirty="0"/>
              <a:t>men and women are equal in capacity</a:t>
            </a:r>
            <a:r>
              <a:rPr lang="en-US" dirty="0"/>
              <a:t> and potential. The belief in women’s inferiority was a product of </a:t>
            </a:r>
            <a:r>
              <a:rPr lang="en-US" b="1" dirty="0"/>
              <a:t>social conditioning</a:t>
            </a:r>
            <a:r>
              <a:rPr lang="en-US" dirty="0"/>
              <a:t>, not biology.</a:t>
            </a:r>
          </a:p>
          <a:p>
            <a:pPr>
              <a:buNone/>
            </a:pPr>
            <a:r>
              <a:rPr lang="en-US" b="1" dirty="0"/>
              <a:t>2. Subordination is Unjust and Arbitrary</a:t>
            </a:r>
            <a:br>
              <a:rPr lang="en-US" dirty="0"/>
            </a:br>
            <a:r>
              <a:rPr lang="en-US" dirty="0"/>
              <a:t>He compared the legal subordination of women, especially in marriage, to </a:t>
            </a:r>
            <a:r>
              <a:rPr lang="en-US" b="1" dirty="0"/>
              <a:t>slavery</a:t>
            </a:r>
            <a:r>
              <a:rPr lang="en-US" dirty="0"/>
              <a:t>, arguing it had no moral or rational justification in a modern, liberal society.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FBA888-4569-D09E-356F-E4F5BBD9CE76}"/>
              </a:ext>
            </a:extLst>
          </p:cNvPr>
          <p:cNvSpPr txBox="1"/>
          <p:nvPr/>
        </p:nvSpPr>
        <p:spPr>
          <a:xfrm>
            <a:off x="329381" y="2025785"/>
            <a:ext cx="115332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“All forms of slavery been abolished except the slavery of women. It is so universal, that it appears natural”</a:t>
            </a:r>
          </a:p>
        </p:txBody>
      </p:sp>
    </p:spTree>
    <p:extLst>
      <p:ext uri="{BB962C8B-B14F-4D97-AF65-F5344CB8AC3E}">
        <p14:creationId xmlns:p14="http://schemas.microsoft.com/office/powerpoint/2010/main" val="503730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1328C0-15AA-A3D0-8271-DE6CF6FA664A}"/>
              </a:ext>
            </a:extLst>
          </p:cNvPr>
          <p:cNvSpPr txBox="1"/>
          <p:nvPr/>
        </p:nvSpPr>
        <p:spPr>
          <a:xfrm>
            <a:off x="648929" y="160475"/>
            <a:ext cx="11238272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3. Equal Rights in Marriage</a:t>
            </a:r>
            <a:br>
              <a:rPr lang="en-US" dirty="0"/>
            </a:br>
            <a:r>
              <a:rPr lang="en-US" dirty="0"/>
              <a:t>Mill advocated for </a:t>
            </a:r>
            <a:r>
              <a:rPr lang="en-US" b="1" dirty="0"/>
              <a:t>marriage as a partnership of equals</a:t>
            </a:r>
            <a:r>
              <a:rPr lang="en-US" dirty="0"/>
              <a:t>, where both spouses have rights to autonomy, property, and decision-making.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4. Education and Economic Opportunity</a:t>
            </a:r>
            <a:br>
              <a:rPr lang="en-US" dirty="0"/>
            </a:br>
            <a:r>
              <a:rPr lang="en-US" dirty="0"/>
              <a:t>He demanded </a:t>
            </a:r>
            <a:r>
              <a:rPr lang="en-US" b="1" dirty="0"/>
              <a:t>equal access to education and professions</a:t>
            </a:r>
            <a:r>
              <a:rPr lang="en-US" dirty="0"/>
              <a:t> for women, believing their exclusion was both unjust and a </a:t>
            </a:r>
            <a:r>
              <a:rPr lang="en-US" b="1" dirty="0"/>
              <a:t>waste of talent</a:t>
            </a:r>
            <a:r>
              <a:rPr lang="en-US" dirty="0"/>
              <a:t> that harmed society’s progress.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5. Right to Vote and Participate in Civic Life</a:t>
            </a:r>
            <a:br>
              <a:rPr lang="en-US" dirty="0"/>
            </a:br>
            <a:r>
              <a:rPr lang="en-US" dirty="0"/>
              <a:t>Mill was one of the </a:t>
            </a:r>
            <a:r>
              <a:rPr lang="en-US" b="1" dirty="0"/>
              <a:t>first male Members of Parliament in Britain</a:t>
            </a:r>
            <a:r>
              <a:rPr lang="en-US" dirty="0"/>
              <a:t> to openly support </a:t>
            </a:r>
            <a:r>
              <a:rPr lang="en-US" b="1" dirty="0"/>
              <a:t>women’s suffrage</a:t>
            </a:r>
            <a:r>
              <a:rPr lang="en-US" dirty="0"/>
              <a:t>. He believed that women should have the </a:t>
            </a:r>
            <a:r>
              <a:rPr lang="en-US" b="1" dirty="0"/>
              <a:t>right to vote</a:t>
            </a:r>
            <a:r>
              <a:rPr lang="en-US" dirty="0"/>
              <a:t>, run for office, and take part in </a:t>
            </a:r>
            <a:r>
              <a:rPr lang="en-US" b="1" dirty="0"/>
              <a:t>public and political affairs</a:t>
            </a:r>
            <a:r>
              <a:rPr lang="en-US" dirty="0"/>
              <a:t> just like men. Denying this was, in his view, a violation of the core democratic principle of equal citizenship.</a:t>
            </a:r>
          </a:p>
          <a:p>
            <a:pPr>
              <a:buNone/>
            </a:pPr>
            <a:r>
              <a:rPr lang="en-US" dirty="0"/>
              <a:t>When women is in public sphere, men behave in more civilized manner, therefor improving the efficiency of men.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6. Political and Moral Development</a:t>
            </a:r>
            <a:br>
              <a:rPr lang="en-US" dirty="0"/>
            </a:br>
            <a:r>
              <a:rPr lang="en-US" dirty="0"/>
              <a:t>He argued that </a:t>
            </a:r>
            <a:r>
              <a:rPr lang="en-US" b="1" dirty="0"/>
              <a:t>political participation</a:t>
            </a:r>
            <a:r>
              <a:rPr lang="en-US" dirty="0"/>
              <a:t> helps individuals grow morally and intellectually. Women, like men, should be given that opportunity through </a:t>
            </a:r>
            <a:r>
              <a:rPr lang="en-US" b="1" dirty="0"/>
              <a:t>full civic involvement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7. Social Progress Through Gender Equality</a:t>
            </a:r>
            <a:br>
              <a:rPr lang="en-US" dirty="0"/>
            </a:br>
            <a:r>
              <a:rPr lang="en-US" dirty="0"/>
              <a:t>Mill believed the </a:t>
            </a:r>
            <a:r>
              <a:rPr lang="en-US" b="1" dirty="0"/>
              <a:t>liberation of women</a:t>
            </a:r>
            <a:r>
              <a:rPr lang="en-US" dirty="0"/>
              <a:t> would benefit not only women themselves but </a:t>
            </a:r>
            <a:r>
              <a:rPr lang="en-US" b="1" dirty="0"/>
              <a:t>all of society</a:t>
            </a:r>
            <a:r>
              <a:rPr lang="en-US" dirty="0"/>
              <a:t>, by promoting justice, freedom, and progress.</a:t>
            </a:r>
          </a:p>
        </p:txBody>
      </p:sp>
    </p:spTree>
    <p:extLst>
      <p:ext uri="{BB962C8B-B14F-4D97-AF65-F5344CB8AC3E}">
        <p14:creationId xmlns:p14="http://schemas.microsoft.com/office/powerpoint/2010/main" val="2591880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7A2CE4-C71A-FBBB-1E4F-1F74A3AA97C1}"/>
              </a:ext>
            </a:extLst>
          </p:cNvPr>
          <p:cNvSpPr txBox="1"/>
          <p:nvPr/>
        </p:nvSpPr>
        <p:spPr>
          <a:xfrm>
            <a:off x="2143432" y="422787"/>
            <a:ext cx="7905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/>
              <a:t>J.S. Mill as a Reluctant Democrat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7CDFEF-9413-2DCA-03E7-7377ED760E65}"/>
              </a:ext>
            </a:extLst>
          </p:cNvPr>
          <p:cNvSpPr txBox="1"/>
          <p:nvPr/>
        </p:nvSpPr>
        <p:spPr>
          <a:xfrm>
            <a:off x="884903" y="1455174"/>
            <a:ext cx="98617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John Stuart Mill is often described as a </a:t>
            </a:r>
            <a:r>
              <a:rPr lang="en-US" b="1" dirty="0"/>
              <a:t>"reluctant democrat"</a:t>
            </a:r>
            <a:r>
              <a:rPr lang="en-US" dirty="0"/>
              <a:t> because, although he supported </a:t>
            </a:r>
            <a:r>
              <a:rPr lang="en-US" b="1" dirty="0"/>
              <a:t>representative government</a:t>
            </a:r>
            <a:r>
              <a:rPr lang="en-US" dirty="0"/>
              <a:t> and </a:t>
            </a:r>
            <a:r>
              <a:rPr lang="en-US" b="1" dirty="0"/>
              <a:t>democratic principles</a:t>
            </a:r>
            <a:r>
              <a:rPr lang="en-US" dirty="0"/>
              <a:t>, he also had </a:t>
            </a:r>
            <a:r>
              <a:rPr lang="en-US" b="1" dirty="0"/>
              <a:t>reservations</a:t>
            </a:r>
            <a:r>
              <a:rPr lang="en-US" dirty="0"/>
              <a:t> about certain aspects of democracy. His views reflect both a strong belief in </a:t>
            </a:r>
            <a:r>
              <a:rPr lang="en-US" b="1" dirty="0"/>
              <a:t>individual liberty</a:t>
            </a:r>
            <a:r>
              <a:rPr lang="en-US" dirty="0"/>
              <a:t> and </a:t>
            </a:r>
            <a:r>
              <a:rPr lang="en-US" b="1" dirty="0"/>
              <a:t>rational governance</a:t>
            </a:r>
            <a:r>
              <a:rPr lang="en-US" dirty="0"/>
              <a:t>, but also a fear of </a:t>
            </a:r>
            <a:r>
              <a:rPr lang="en-US" b="1" dirty="0"/>
              <a:t>majoritarianism</a:t>
            </a:r>
            <a:r>
              <a:rPr lang="en-US" dirty="0"/>
              <a:t>, ignorance, and misuse of democratic power.</a:t>
            </a:r>
          </a:p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17F099-745F-C1A5-C995-F882092B5C77}"/>
              </a:ext>
            </a:extLst>
          </p:cNvPr>
          <p:cNvSpPr txBox="1"/>
          <p:nvPr/>
        </p:nvSpPr>
        <p:spPr>
          <a:xfrm>
            <a:off x="884903" y="2932502"/>
            <a:ext cx="1006823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Why Is Mill Called a Reluctant Democrat?</a:t>
            </a:r>
          </a:p>
          <a:p>
            <a:pPr>
              <a:buNone/>
            </a:pPr>
            <a:r>
              <a:rPr lang="en-US" b="1" dirty="0"/>
              <a:t>1. Support for Representative Democracy</a:t>
            </a:r>
            <a:br>
              <a:rPr lang="en-US" dirty="0"/>
            </a:br>
            <a:r>
              <a:rPr lang="en-US" dirty="0"/>
              <a:t>Mill believed that </a:t>
            </a:r>
            <a:r>
              <a:rPr lang="en-US" b="1" dirty="0"/>
              <a:t>representative government</a:t>
            </a:r>
            <a:r>
              <a:rPr lang="en-US" dirty="0"/>
              <a:t> was the best form of rule for promoting liberty, political participation, and moral development. He defended </a:t>
            </a:r>
            <a:r>
              <a:rPr lang="en-US" b="1" dirty="0"/>
              <a:t>popular sovereignty</a:t>
            </a:r>
            <a:r>
              <a:rPr lang="en-US" dirty="0"/>
              <a:t>, arguing that all individuals should have a voice in government.</a:t>
            </a:r>
          </a:p>
          <a:p>
            <a:pPr>
              <a:buNone/>
            </a:pPr>
            <a:r>
              <a:rPr lang="en-US" b="1" dirty="0"/>
              <a:t>2. Fear of the “Tyranny of the Majority”</a:t>
            </a:r>
            <a:br>
              <a:rPr lang="en-US" dirty="0"/>
            </a:br>
            <a:r>
              <a:rPr lang="en-US" dirty="0"/>
              <a:t>Mill warned that democracy could become oppressive if the majority imposed its views on minorities. He feared </a:t>
            </a:r>
            <a:r>
              <a:rPr lang="en-US" b="1" dirty="0"/>
              <a:t>conformity</a:t>
            </a:r>
            <a:r>
              <a:rPr lang="en-US" dirty="0"/>
              <a:t>, </a:t>
            </a:r>
            <a:r>
              <a:rPr lang="en-US" b="1" dirty="0"/>
              <a:t>social pressure</a:t>
            </a:r>
            <a:r>
              <a:rPr lang="en-US" dirty="0"/>
              <a:t>, and the suppression of </a:t>
            </a:r>
            <a:r>
              <a:rPr lang="en-US" b="1" dirty="0"/>
              <a:t>individuality</a:t>
            </a:r>
            <a:r>
              <a:rPr lang="en-US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83E290-CAF8-EBC4-5F16-4BFF984FFD8E}"/>
              </a:ext>
            </a:extLst>
          </p:cNvPr>
          <p:cNvSpPr txBox="1"/>
          <p:nvPr/>
        </p:nvSpPr>
        <p:spPr>
          <a:xfrm>
            <a:off x="875070" y="5234884"/>
            <a:ext cx="87998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3. Qualified Support for Universal Suffrage</a:t>
            </a:r>
            <a:br>
              <a:rPr lang="en-US" dirty="0"/>
            </a:br>
            <a:r>
              <a:rPr lang="en-US" dirty="0"/>
              <a:t>While Mill eventually supported </a:t>
            </a:r>
            <a:r>
              <a:rPr lang="en-US" b="1" dirty="0"/>
              <a:t>women’s suffrage</a:t>
            </a:r>
            <a:r>
              <a:rPr lang="en-US" dirty="0"/>
              <a:t> and universal voting rights, he initially proposed </a:t>
            </a:r>
            <a:r>
              <a:rPr lang="en-US" b="1" dirty="0"/>
              <a:t>plural voting</a:t>
            </a:r>
            <a:r>
              <a:rPr lang="en-US" dirty="0"/>
              <a:t> — giving </a:t>
            </a:r>
            <a:r>
              <a:rPr lang="en-US" b="1" dirty="0"/>
              <a:t>more votes to educated or competent individuals</a:t>
            </a:r>
            <a:r>
              <a:rPr lang="en-US" dirty="0"/>
              <a:t>. This reflects his concern that </a:t>
            </a:r>
            <a:r>
              <a:rPr lang="en-US" b="1" dirty="0"/>
              <a:t>uneducated majorities</a:t>
            </a:r>
            <a:r>
              <a:rPr lang="en-US" dirty="0"/>
              <a:t> could make poor political choices.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44881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A8322D7-D9F4-F783-F6EF-24C820F11492}"/>
              </a:ext>
            </a:extLst>
          </p:cNvPr>
          <p:cNvSpPr txBox="1"/>
          <p:nvPr/>
        </p:nvSpPr>
        <p:spPr>
          <a:xfrm>
            <a:off x="540774" y="245806"/>
            <a:ext cx="11189110" cy="1750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4. Emphasis on Education and Reason</a:t>
            </a:r>
            <a:br>
              <a:rPr lang="en-US" dirty="0"/>
            </a:br>
            <a:r>
              <a:rPr lang="en-US" dirty="0"/>
              <a:t>Mill believed that democracy could only function well in a society where citizens were </a:t>
            </a:r>
            <a:r>
              <a:rPr lang="en-US" b="1" dirty="0"/>
              <a:t>well-educated, rational, and morally developed</a:t>
            </a:r>
            <a:r>
              <a:rPr lang="en-US" dirty="0"/>
              <a:t>. Without this, he feared democratic institutions could fail.</a:t>
            </a:r>
          </a:p>
          <a:p>
            <a:pPr>
              <a:buNone/>
            </a:pPr>
            <a:r>
              <a:rPr lang="en-US" b="1" dirty="0"/>
              <a:t>5. Distrust of Mass Opinion and Populism</a:t>
            </a:r>
            <a:br>
              <a:rPr lang="en-US" dirty="0"/>
            </a:br>
            <a:r>
              <a:rPr lang="en-US" dirty="0"/>
              <a:t>Mill was cautious about </a:t>
            </a:r>
            <a:r>
              <a:rPr lang="en-US" b="1" dirty="0"/>
              <a:t>mass movements and popular opinion</a:t>
            </a:r>
            <a:r>
              <a:rPr lang="en-US" dirty="0"/>
              <a:t> dominating politics. He preferred </a:t>
            </a:r>
            <a:r>
              <a:rPr lang="en-US" b="1" dirty="0"/>
              <a:t>reasoned debate and intellectual leadership</a:t>
            </a:r>
            <a:r>
              <a:rPr lang="en-US" dirty="0"/>
              <a:t> over emotional or uninformed decision-making.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07CC91-50E5-EEF4-774B-85875AC64E9A}"/>
              </a:ext>
            </a:extLst>
          </p:cNvPr>
          <p:cNvSpPr txBox="1"/>
          <p:nvPr/>
        </p:nvSpPr>
        <p:spPr>
          <a:xfrm>
            <a:off x="629264" y="2056686"/>
            <a:ext cx="1101212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To protect democracy </a:t>
            </a:r>
          </a:p>
          <a:p>
            <a:pPr marL="342900" indent="-342900">
              <a:buAutoNum type="arabicPeriod"/>
            </a:pPr>
            <a:r>
              <a:rPr lang="en-IN" dirty="0"/>
              <a:t>With respect to western countries</a:t>
            </a:r>
          </a:p>
          <a:p>
            <a:r>
              <a:rPr lang="en-IN" dirty="0"/>
              <a:t>His fear was turning democracy to mobocracy</a:t>
            </a:r>
          </a:p>
          <a:p>
            <a:r>
              <a:rPr lang="en-IN" dirty="0"/>
              <a:t>Suggested</a:t>
            </a:r>
          </a:p>
          <a:p>
            <a:pPr marL="342900" indent="-342900">
              <a:buAutoNum type="alphaLcParenR"/>
            </a:pPr>
            <a:r>
              <a:rPr lang="en-IN" dirty="0"/>
              <a:t>Weighted voting: everyone have the right to vote but who are educated and posses property should have more than one vote’</a:t>
            </a:r>
          </a:p>
          <a:p>
            <a:pPr marL="342900" indent="-342900">
              <a:buAutoNum type="alphaLcParenR"/>
            </a:pPr>
            <a:r>
              <a:rPr lang="en-IN" dirty="0"/>
              <a:t>Plural voting: person should be given right to vote in all constituencies where he has property</a:t>
            </a:r>
          </a:p>
          <a:p>
            <a:pPr marL="342900" indent="-342900">
              <a:buAutoNum type="alphaLcParenR"/>
            </a:pPr>
            <a:r>
              <a:rPr lang="en-IN" dirty="0" err="1"/>
              <a:t>Streghtening</a:t>
            </a:r>
            <a:r>
              <a:rPr lang="en-IN" dirty="0"/>
              <a:t> of house of lords</a:t>
            </a:r>
          </a:p>
          <a:p>
            <a:pPr marL="342900" indent="-342900">
              <a:buAutoNum type="alphaLcParenR"/>
            </a:pPr>
            <a:r>
              <a:rPr lang="en-IN" dirty="0" err="1"/>
              <a:t>Proposiotional</a:t>
            </a:r>
            <a:r>
              <a:rPr lang="en-IN" dirty="0"/>
              <a:t> representation</a:t>
            </a:r>
          </a:p>
          <a:p>
            <a:pPr marL="342900" indent="-342900">
              <a:buAutoNum type="alphaLcParenR"/>
            </a:pPr>
            <a:r>
              <a:rPr lang="en-IN" dirty="0"/>
              <a:t>Open ballot</a:t>
            </a:r>
          </a:p>
          <a:p>
            <a:pPr marL="342900" indent="-342900">
              <a:buAutoNum type="alphaLcParenR"/>
            </a:pPr>
            <a:r>
              <a:rPr lang="en-IN" dirty="0"/>
              <a:t>Women should be given right to vote</a:t>
            </a:r>
          </a:p>
          <a:p>
            <a:endParaRPr lang="en-IN" dirty="0"/>
          </a:p>
          <a:p>
            <a:r>
              <a:rPr lang="en-IN" dirty="0"/>
              <a:t>2. With respect to colonies</a:t>
            </a:r>
          </a:p>
          <a:p>
            <a:r>
              <a:rPr lang="en-IN" dirty="0"/>
              <a:t>Did not support democracy rather preferred despotism. It can be introduced only in civilized society. Thus for Mill democracy cannot be introduced anywhere anytime.</a:t>
            </a:r>
          </a:p>
          <a:p>
            <a:r>
              <a:rPr lang="en-IN" dirty="0"/>
              <a:t>Hence we can call him reluctant </a:t>
            </a:r>
            <a:r>
              <a:rPr lang="en-IN" dirty="0" err="1"/>
              <a:t>democrate</a:t>
            </a:r>
            <a:endParaRPr lang="en-IN" dirty="0"/>
          </a:p>
          <a:p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5193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18958-1C74-3338-EA4A-CFB91A5A9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5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N" b="1" dirty="0"/>
              <a:t>Conclusion on J.S. Mill's Philosophy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A4DB8-5F75-90F7-6D1E-C3E1379ED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999"/>
            <a:ext cx="10515600" cy="5204440"/>
          </a:xfrm>
        </p:spPr>
        <p:txBody>
          <a:bodyPr>
            <a:normAutofit fontScale="70000" lnSpcReduction="20000"/>
          </a:bodyPr>
          <a:lstStyle/>
          <a:p>
            <a:r>
              <a:rPr lang="en-US" sz="2600" dirty="0"/>
              <a:t>John Stuart Mill emerges as a complex and forward-thinking liberal philosopher who made profound contributions to ethics, political theory, and social reform. Through his defense of </a:t>
            </a:r>
            <a:r>
              <a:rPr lang="en-US" sz="2600" b="1" dirty="0"/>
              <a:t>utilitarianism</a:t>
            </a:r>
            <a:r>
              <a:rPr lang="en-US" sz="2600" dirty="0"/>
              <a:t>, Mill refined the principle of the greatest happiness by emphasizing the </a:t>
            </a:r>
            <a:r>
              <a:rPr lang="en-US" sz="2600" b="1" dirty="0"/>
              <a:t>quality of pleasures</a:t>
            </a:r>
            <a:r>
              <a:rPr lang="en-US" sz="2600" dirty="0"/>
              <a:t> and aligning moral philosophy with </a:t>
            </a:r>
            <a:r>
              <a:rPr lang="en-US" sz="2600" b="1" dirty="0"/>
              <a:t>individual rights</a:t>
            </a:r>
            <a:r>
              <a:rPr lang="en-US" sz="2600" dirty="0"/>
              <a:t> and </a:t>
            </a:r>
            <a:r>
              <a:rPr lang="en-US" sz="2600" b="1" dirty="0"/>
              <a:t>justice</a:t>
            </a:r>
            <a:r>
              <a:rPr lang="en-US" sz="2600" dirty="0"/>
              <a:t>. In his advocacy for </a:t>
            </a:r>
            <a:r>
              <a:rPr lang="en-US" sz="2600" b="1" dirty="0"/>
              <a:t>liberty</a:t>
            </a:r>
            <a:r>
              <a:rPr lang="en-US" sz="2600" dirty="0"/>
              <a:t>, he championed the </a:t>
            </a:r>
            <a:r>
              <a:rPr lang="en-US" sz="2600" b="1" dirty="0"/>
              <a:t>harm principle</a:t>
            </a:r>
            <a:r>
              <a:rPr lang="en-US" sz="2600" dirty="0"/>
              <a:t>, defending individual freedom in thought, expression, and action as essential to human progress.</a:t>
            </a:r>
          </a:p>
          <a:p>
            <a:r>
              <a:rPr lang="en-US" sz="2600" dirty="0"/>
              <a:t>Mill’s views on </a:t>
            </a:r>
            <a:r>
              <a:rPr lang="en-US" sz="2600" b="1" dirty="0"/>
              <a:t>representative government</a:t>
            </a:r>
            <a:r>
              <a:rPr lang="en-US" sz="2600" dirty="0"/>
              <a:t> reflect both a commitment to democratic ideals and a cautious awareness of their limitations. His support for </a:t>
            </a:r>
            <a:r>
              <a:rPr lang="en-US" sz="2600" b="1" dirty="0"/>
              <a:t>plural voting</a:t>
            </a:r>
            <a:r>
              <a:rPr lang="en-US" sz="2600" dirty="0"/>
              <a:t> and concern over the </a:t>
            </a:r>
            <a:r>
              <a:rPr lang="en-US" sz="2600" b="1" dirty="0"/>
              <a:t>tyranny of the majority</a:t>
            </a:r>
            <a:r>
              <a:rPr lang="en-US" sz="2600" dirty="0"/>
              <a:t> mark him as a </a:t>
            </a:r>
            <a:r>
              <a:rPr lang="en-US" sz="2600" b="1" dirty="0"/>
              <a:t>reluctant democrat</a:t>
            </a:r>
            <a:r>
              <a:rPr lang="en-US" sz="2600" dirty="0"/>
              <a:t>—one who valued democracy but insisted it be grounded in </a:t>
            </a:r>
            <a:r>
              <a:rPr lang="en-US" sz="2600" b="1" dirty="0"/>
              <a:t>education</a:t>
            </a:r>
            <a:r>
              <a:rPr lang="en-US" sz="2600" dirty="0"/>
              <a:t>, </a:t>
            </a:r>
            <a:r>
              <a:rPr lang="en-US" sz="2600" b="1" dirty="0"/>
              <a:t>reason</a:t>
            </a:r>
            <a:r>
              <a:rPr lang="en-US" sz="2600" dirty="0"/>
              <a:t>, and </a:t>
            </a:r>
            <a:r>
              <a:rPr lang="en-US" sz="2600" b="1" dirty="0"/>
              <a:t>protection of minorities</a:t>
            </a:r>
            <a:r>
              <a:rPr lang="en-US" sz="2600" dirty="0"/>
              <a:t>.</a:t>
            </a:r>
          </a:p>
          <a:p>
            <a:r>
              <a:rPr lang="en-US" sz="2600" dirty="0"/>
              <a:t>In </a:t>
            </a:r>
            <a:r>
              <a:rPr lang="en-US" sz="2600" i="1" dirty="0"/>
              <a:t>The Subjection of Women</a:t>
            </a:r>
            <a:r>
              <a:rPr lang="en-US" sz="2600" dirty="0"/>
              <a:t>, Mill became one of the earliest male advocates for </a:t>
            </a:r>
            <a:r>
              <a:rPr lang="en-US" sz="2600" b="1" dirty="0"/>
              <a:t>gender equality</a:t>
            </a:r>
            <a:r>
              <a:rPr lang="en-US" sz="2600" dirty="0"/>
              <a:t>, calling for women’s full participation in social, political, and economic life—including the </a:t>
            </a:r>
            <a:r>
              <a:rPr lang="en-US" sz="2600" b="1" dirty="0"/>
              <a:t>right to vote</a:t>
            </a:r>
            <a:r>
              <a:rPr lang="en-US" sz="2600" dirty="0"/>
              <a:t> and equality in marriage. His call for justice, rational discourse, and moral development remains relevant, making him a key figure in both </a:t>
            </a:r>
            <a:r>
              <a:rPr lang="en-US" sz="2600" b="1" dirty="0"/>
              <a:t>liberal thought</a:t>
            </a:r>
            <a:r>
              <a:rPr lang="en-US" sz="2600" dirty="0"/>
              <a:t> and the early </a:t>
            </a:r>
            <a:r>
              <a:rPr lang="en-US" sz="2600" b="1" dirty="0"/>
              <a:t>feminist movement</a:t>
            </a:r>
            <a:r>
              <a:rPr lang="en-US" sz="2600" dirty="0"/>
              <a:t>.</a:t>
            </a:r>
          </a:p>
          <a:p>
            <a:r>
              <a:rPr lang="en-US" sz="2600" dirty="0"/>
              <a:t>Overall, Mill’s philosophy is a thoughtful balance between </a:t>
            </a:r>
            <a:r>
              <a:rPr lang="en-US" sz="2600" b="1" dirty="0"/>
              <a:t>individual freedom</a:t>
            </a:r>
            <a:r>
              <a:rPr lang="en-US" sz="2600" dirty="0"/>
              <a:t> and </a:t>
            </a:r>
            <a:r>
              <a:rPr lang="en-US" sz="2600" b="1" dirty="0"/>
              <a:t>collective responsibility</a:t>
            </a:r>
            <a:r>
              <a:rPr lang="en-US" sz="2600" dirty="0"/>
              <a:t>, emphasizing that true progress depends on empowering all individuals to develop their potential within a just and educated society.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00602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05E68-E3B7-906A-8C07-002A10294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296" y="117988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dirty="0"/>
              <a:t>5 sample UGC-NET-style questions</a:t>
            </a:r>
            <a:r>
              <a:rPr lang="en-US" sz="2400" dirty="0"/>
              <a:t> based on the philosophy of </a:t>
            </a:r>
            <a:r>
              <a:rPr lang="en-US" sz="2400" b="1" dirty="0"/>
              <a:t>John Stuart Mill</a:t>
            </a: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99CBA5-2CCB-7930-0D8C-A4BD3634C86B}"/>
              </a:ext>
            </a:extLst>
          </p:cNvPr>
          <p:cNvSpPr txBox="1"/>
          <p:nvPr/>
        </p:nvSpPr>
        <p:spPr>
          <a:xfrm>
            <a:off x="1015181" y="1210099"/>
            <a:ext cx="1065571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Which of the following principles is central to J.S. Mill’s concept of liberty?</a:t>
            </a:r>
            <a:br>
              <a:rPr lang="en-US" dirty="0"/>
            </a:br>
            <a:r>
              <a:rPr lang="en-US" dirty="0"/>
              <a:t>A) Principle of equality</a:t>
            </a:r>
            <a:br>
              <a:rPr lang="en-US" dirty="0"/>
            </a:br>
            <a:r>
              <a:rPr lang="en-US" dirty="0"/>
              <a:t>B) Harm principle</a:t>
            </a:r>
            <a:br>
              <a:rPr lang="en-US" dirty="0"/>
            </a:br>
            <a:r>
              <a:rPr lang="en-US" dirty="0"/>
              <a:t>C) Principle of authority</a:t>
            </a:r>
            <a:br>
              <a:rPr lang="en-US" dirty="0"/>
            </a:br>
            <a:r>
              <a:rPr lang="en-US" dirty="0"/>
              <a:t>D) Sovereignty of the state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952090-2879-5A24-AA8B-E676D0A730C0}"/>
              </a:ext>
            </a:extLst>
          </p:cNvPr>
          <p:cNvSpPr txBox="1"/>
          <p:nvPr/>
        </p:nvSpPr>
        <p:spPr>
          <a:xfrm>
            <a:off x="964789" y="2853894"/>
            <a:ext cx="1154061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In </a:t>
            </a:r>
            <a:r>
              <a:rPr lang="en-US" b="1" i="1" dirty="0"/>
              <a:t>The Subjection of Women</a:t>
            </a:r>
            <a:r>
              <a:rPr lang="en-US" b="1" dirty="0"/>
              <a:t>, J.S. Mill compares the condition of women in society to:</a:t>
            </a:r>
            <a:br>
              <a:rPr lang="en-US" dirty="0"/>
            </a:br>
            <a:r>
              <a:rPr lang="en-US" dirty="0"/>
              <a:t>A) Democracy</a:t>
            </a:r>
            <a:br>
              <a:rPr lang="en-US" dirty="0"/>
            </a:br>
            <a:r>
              <a:rPr lang="en-US" dirty="0"/>
              <a:t>B) Censorship</a:t>
            </a:r>
            <a:br>
              <a:rPr lang="en-US" dirty="0"/>
            </a:br>
            <a:r>
              <a:rPr lang="en-US" dirty="0"/>
              <a:t>C) Slavery</a:t>
            </a:r>
            <a:br>
              <a:rPr lang="en-US" dirty="0"/>
            </a:br>
            <a:r>
              <a:rPr lang="en-US" dirty="0"/>
              <a:t>D) Capitalism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32F6D1-4B8D-EFCE-B773-E3C3D0172CE1}"/>
              </a:ext>
            </a:extLst>
          </p:cNvPr>
          <p:cNvSpPr txBox="1"/>
          <p:nvPr/>
        </p:nvSpPr>
        <p:spPr>
          <a:xfrm>
            <a:off x="1015181" y="4497689"/>
            <a:ext cx="1051559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Which of the following best describes Mill’s improvement of Bentham’s utilitarianism?</a:t>
            </a:r>
            <a:br>
              <a:rPr lang="en-US" dirty="0"/>
            </a:br>
            <a:r>
              <a:rPr lang="en-US" dirty="0"/>
              <a:t>A) Replacing pleasure with pain as a moral goal</a:t>
            </a:r>
            <a:br>
              <a:rPr lang="en-US" dirty="0"/>
            </a:br>
            <a:r>
              <a:rPr lang="en-US" dirty="0"/>
              <a:t>B) Rejecting the idea of the greatest happiness</a:t>
            </a:r>
            <a:br>
              <a:rPr lang="en-US" dirty="0"/>
            </a:br>
            <a:r>
              <a:rPr lang="en-US" dirty="0"/>
              <a:t>C) Emphasizing the quality of pleasures over quantity</a:t>
            </a:r>
            <a:br>
              <a:rPr lang="en-US" dirty="0"/>
            </a:br>
            <a:r>
              <a:rPr lang="en-US" dirty="0"/>
              <a:t>D) Supporting state control over individual desires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6406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CCEE37-FB4D-9401-5F20-C89C370F64D8}"/>
              </a:ext>
            </a:extLst>
          </p:cNvPr>
          <p:cNvSpPr txBox="1"/>
          <p:nvPr/>
        </p:nvSpPr>
        <p:spPr>
          <a:xfrm>
            <a:off x="1514167" y="333052"/>
            <a:ext cx="108744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J.S. Mill is called a "reluctant democrat" because:</a:t>
            </a:r>
            <a:br>
              <a:rPr lang="en-US" dirty="0"/>
            </a:br>
            <a:r>
              <a:rPr lang="en-US" dirty="0"/>
              <a:t>A) He rejected representative government</a:t>
            </a:r>
            <a:br>
              <a:rPr lang="en-US" dirty="0"/>
            </a:br>
            <a:r>
              <a:rPr lang="en-US" dirty="0"/>
              <a:t>B) He proposed plural voting and feared majority tyranny</a:t>
            </a:r>
            <a:br>
              <a:rPr lang="en-US" dirty="0"/>
            </a:br>
            <a:r>
              <a:rPr lang="en-US" dirty="0"/>
              <a:t>C) He supported monarchy with limited rights</a:t>
            </a:r>
            <a:br>
              <a:rPr lang="en-US" dirty="0"/>
            </a:br>
            <a:r>
              <a:rPr lang="en-US" dirty="0"/>
              <a:t>D) He opposed public participation in politics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CD071F-7F56-23EF-27D2-C93E355F0FFD}"/>
              </a:ext>
            </a:extLst>
          </p:cNvPr>
          <p:cNvSpPr txBox="1"/>
          <p:nvPr/>
        </p:nvSpPr>
        <p:spPr>
          <a:xfrm>
            <a:off x="1514167" y="2167981"/>
            <a:ext cx="1103179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In Mill’s view, the best form of government is:</a:t>
            </a:r>
            <a:br>
              <a:rPr lang="en-US" dirty="0"/>
            </a:br>
            <a:r>
              <a:rPr lang="en-US" dirty="0"/>
              <a:t>A) Absolute monarchy</a:t>
            </a:r>
            <a:br>
              <a:rPr lang="en-US" dirty="0"/>
            </a:br>
            <a:r>
              <a:rPr lang="en-US" dirty="0"/>
              <a:t>B) Direct democracy</a:t>
            </a:r>
            <a:br>
              <a:rPr lang="en-US" dirty="0"/>
            </a:br>
            <a:r>
              <a:rPr lang="en-US" dirty="0"/>
              <a:t>C) Theocracy</a:t>
            </a:r>
            <a:br>
              <a:rPr lang="en-US" dirty="0"/>
            </a:br>
            <a:r>
              <a:rPr lang="en-US" dirty="0"/>
              <a:t>D) Representative government based on rational participation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D2A5A6-384B-D949-2323-A132DEB81F27}"/>
              </a:ext>
            </a:extLst>
          </p:cNvPr>
          <p:cNvSpPr txBox="1"/>
          <p:nvPr/>
        </p:nvSpPr>
        <p:spPr>
          <a:xfrm>
            <a:off x="1386348" y="4483510"/>
            <a:ext cx="6115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Answers : 1) b   2)c    3)c     4)b       5)d</a:t>
            </a:r>
          </a:p>
        </p:txBody>
      </p:sp>
    </p:spTree>
    <p:extLst>
      <p:ext uri="{BB962C8B-B14F-4D97-AF65-F5344CB8AC3E}">
        <p14:creationId xmlns:p14="http://schemas.microsoft.com/office/powerpoint/2010/main" val="202764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68A17-6FCB-C5ED-6D5A-E322770E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2547886"/>
            <a:ext cx="9996948" cy="1325563"/>
          </a:xfrm>
        </p:spPr>
        <p:txBody>
          <a:bodyPr>
            <a:normAutofit/>
          </a:bodyPr>
          <a:lstStyle/>
          <a:p>
            <a:pPr algn="ctr"/>
            <a:r>
              <a:rPr lang="en-IN" sz="4400" b="1" dirty="0">
                <a:latin typeface="Arial Black" panose="020B0A040201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1355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F957D-490E-7201-52E0-BB01675F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2574" y="182791"/>
            <a:ext cx="10515600" cy="1325563"/>
          </a:xfrm>
        </p:spPr>
        <p:txBody>
          <a:bodyPr/>
          <a:lstStyle/>
          <a:p>
            <a:r>
              <a:rPr lang="en-IN" dirty="0">
                <a:latin typeface="Arial Black" panose="020B0A04020102020204" pitchFamily="34" charset="0"/>
              </a:rPr>
              <a:t>Philosophy of J.S Mill</a:t>
            </a:r>
          </a:p>
        </p:txBody>
      </p:sp>
      <p:pic>
        <p:nvPicPr>
          <p:cNvPr id="1026" name="Picture 2" descr="Key Concepts of the Philosophy of John Stuart Mill - Owlcation">
            <a:extLst>
              <a:ext uri="{FF2B5EF4-FFF2-40B4-BE49-F238E27FC236}">
                <a16:creationId xmlns:a16="http://schemas.microsoft.com/office/drawing/2014/main" id="{24490CA3-7947-0F01-53CB-AB47199388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9544" y="1276792"/>
            <a:ext cx="2933527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01D444-0A3F-71D4-F3E3-75CF2A9441DA}"/>
              </a:ext>
            </a:extLst>
          </p:cNvPr>
          <p:cNvSpPr txBox="1"/>
          <p:nvPr/>
        </p:nvSpPr>
        <p:spPr>
          <a:xfrm>
            <a:off x="793254" y="1276792"/>
            <a:ext cx="72702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John Stuart Mill (1806–1873)</a:t>
            </a:r>
            <a:r>
              <a:rPr lang="en-US" dirty="0"/>
              <a:t> was a British philosopher, political economist, and one of the most influential thinkers in the history of liberal thought. He is best known for his contributions to </a:t>
            </a:r>
            <a:r>
              <a:rPr lang="en-US" b="1" dirty="0"/>
              <a:t>utilitarianism</a:t>
            </a:r>
            <a:r>
              <a:rPr lang="en-US" dirty="0"/>
              <a:t>, </a:t>
            </a:r>
            <a:r>
              <a:rPr lang="en-US" b="1" dirty="0"/>
              <a:t>liberty</a:t>
            </a:r>
            <a:r>
              <a:rPr lang="en-US" dirty="0"/>
              <a:t>, </a:t>
            </a:r>
            <a:r>
              <a:rPr lang="en-US" b="1" dirty="0"/>
              <a:t>individual rights</a:t>
            </a:r>
            <a:r>
              <a:rPr lang="en-US" dirty="0"/>
              <a:t>, and </a:t>
            </a:r>
            <a:r>
              <a:rPr lang="en-US" b="1" dirty="0"/>
              <a:t>representative government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As the son of James Mill and a student of Jeremy Bentham's ideas, Mill developed and refined </a:t>
            </a:r>
            <a:r>
              <a:rPr lang="en-US" b="1" dirty="0"/>
              <a:t>classical utilitarian philosophy</a:t>
            </a:r>
            <a:r>
              <a:rPr lang="en-US" dirty="0"/>
              <a:t>, emphasizing not just quantity of happiness but also the </a:t>
            </a:r>
            <a:r>
              <a:rPr lang="en-US" b="1" dirty="0"/>
              <a:t>quality</a:t>
            </a:r>
            <a:r>
              <a:rPr lang="en-US" dirty="0"/>
              <a:t> of pleasures.</a:t>
            </a:r>
          </a:p>
          <a:p>
            <a:endParaRPr lang="en-US" dirty="0"/>
          </a:p>
          <a:p>
            <a:r>
              <a:rPr lang="en-US" dirty="0"/>
              <a:t>Mill was a leading advocate of </a:t>
            </a:r>
            <a:r>
              <a:rPr lang="en-US" b="1" dirty="0"/>
              <a:t>liberalism</a:t>
            </a:r>
            <a:r>
              <a:rPr lang="en-US" dirty="0"/>
              <a:t>, </a:t>
            </a:r>
            <a:r>
              <a:rPr lang="en-US" b="1" dirty="0"/>
              <a:t>freedom of speech</a:t>
            </a:r>
            <a:r>
              <a:rPr lang="en-US" dirty="0"/>
              <a:t>, </a:t>
            </a:r>
            <a:r>
              <a:rPr lang="en-US" b="1" dirty="0"/>
              <a:t>gender equality</a:t>
            </a:r>
            <a:r>
              <a:rPr lang="en-US" dirty="0"/>
              <a:t>, and </a:t>
            </a:r>
            <a:r>
              <a:rPr lang="en-US" b="1" dirty="0"/>
              <a:t>social reform</a:t>
            </a:r>
            <a:r>
              <a:rPr lang="en-US" dirty="0"/>
              <a:t>, making his philosophy both theoretical and deeply engaged with real-world issues. He believed that a just society should maximize individual freedom while also promoting the greatest happiness for the greatest number.</a:t>
            </a:r>
          </a:p>
          <a:p>
            <a:pPr marL="342900" indent="-342900">
              <a:buAutoNum type="arabicPeriod"/>
            </a:pP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62868F-FE9D-3593-B7E2-A78079CBA5D5}"/>
              </a:ext>
            </a:extLst>
          </p:cNvPr>
          <p:cNvSpPr txBox="1"/>
          <p:nvPr/>
        </p:nvSpPr>
        <p:spPr>
          <a:xfrm>
            <a:off x="8465219" y="5705330"/>
            <a:ext cx="2933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1806–1873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4558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26C476D-F4AE-7A8C-9C21-8C3E7F267087}"/>
              </a:ext>
            </a:extLst>
          </p:cNvPr>
          <p:cNvSpPr txBox="1"/>
          <p:nvPr/>
        </p:nvSpPr>
        <p:spPr>
          <a:xfrm>
            <a:off x="1612489" y="776748"/>
            <a:ext cx="9468465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His major philosophical works, such as </a:t>
            </a:r>
            <a:r>
              <a:rPr lang="en-US" i="1" dirty="0"/>
              <a:t>Utilitarianism</a:t>
            </a:r>
            <a:r>
              <a:rPr lang="en-US" dirty="0"/>
              <a:t>, </a:t>
            </a:r>
            <a:r>
              <a:rPr lang="en-US" i="1" dirty="0"/>
              <a:t>On Liberty</a:t>
            </a:r>
            <a:r>
              <a:rPr lang="en-US" dirty="0"/>
              <a:t>, and </a:t>
            </a:r>
            <a:r>
              <a:rPr lang="en-US" i="1" dirty="0"/>
              <a:t>The Subjection of Women</a:t>
            </a:r>
            <a:r>
              <a:rPr lang="en-US" dirty="0"/>
              <a:t>, continue to shape debates in ethics, politics, and social philosophy.</a:t>
            </a:r>
          </a:p>
          <a:p>
            <a:r>
              <a:rPr lang="en-US" dirty="0"/>
              <a:t>major works of </a:t>
            </a:r>
            <a:r>
              <a:rPr lang="en-US" b="1" dirty="0"/>
              <a:t>John Stuart Mill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/>
              <a:t>A System of Logic                 2. </a:t>
            </a:r>
            <a:r>
              <a:rPr lang="en-IN" i="1" dirty="0"/>
              <a:t>Principles of Political Economy</a:t>
            </a:r>
            <a:r>
              <a:rPr lang="en-IN" dirty="0"/>
              <a:t> </a:t>
            </a:r>
          </a:p>
          <a:p>
            <a:pPr marL="342900" indent="-342900">
              <a:buAutoNum type="arabicPeriod" startAt="3"/>
            </a:pPr>
            <a:r>
              <a:rPr lang="en-IN" dirty="0"/>
              <a:t>Utilitarianism                         4. </a:t>
            </a:r>
            <a:r>
              <a:rPr lang="en-IN" i="1" dirty="0"/>
              <a:t>Three Essays on Religion</a:t>
            </a:r>
            <a:r>
              <a:rPr lang="en-IN" dirty="0"/>
              <a:t> </a:t>
            </a:r>
          </a:p>
          <a:p>
            <a:r>
              <a:rPr lang="en-IN" dirty="0"/>
              <a:t>5. On Liberty</a:t>
            </a:r>
          </a:p>
        </p:txBody>
      </p:sp>
    </p:spTree>
    <p:extLst>
      <p:ext uri="{BB962C8B-B14F-4D97-AF65-F5344CB8AC3E}">
        <p14:creationId xmlns:p14="http://schemas.microsoft.com/office/powerpoint/2010/main" val="644411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9C3C29-FE32-4963-DFDE-3F72EC6BA185}"/>
              </a:ext>
            </a:extLst>
          </p:cNvPr>
          <p:cNvSpPr txBox="1"/>
          <p:nvPr/>
        </p:nvSpPr>
        <p:spPr>
          <a:xfrm>
            <a:off x="1204451" y="226142"/>
            <a:ext cx="97830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J.S. Mill’s Concept of Liberty</a:t>
            </a:r>
          </a:p>
          <a:p>
            <a:r>
              <a:rPr lang="en-US" dirty="0"/>
              <a:t>John Stuart Mill’s concept of </a:t>
            </a:r>
            <a:r>
              <a:rPr lang="en-US" b="1" dirty="0"/>
              <a:t>liberty</a:t>
            </a:r>
            <a:r>
              <a:rPr lang="en-US" dirty="0"/>
              <a:t> is most clearly expressed in his famous work </a:t>
            </a:r>
            <a:r>
              <a:rPr lang="en-US" b="1" i="1" dirty="0"/>
              <a:t>On Liberty</a:t>
            </a:r>
            <a:r>
              <a:rPr lang="en-US" b="1" dirty="0"/>
              <a:t> (1859)</a:t>
            </a:r>
            <a:r>
              <a:rPr lang="en-US" dirty="0"/>
              <a:t>. In this work, Mill defends </a:t>
            </a:r>
            <a:r>
              <a:rPr lang="en-US" b="1" dirty="0"/>
              <a:t>individual freedom</a:t>
            </a:r>
            <a:r>
              <a:rPr lang="en-US" dirty="0"/>
              <a:t> as a cornerstone of a just and progressive society. His idea of liberty is rooted in the principles of </a:t>
            </a:r>
            <a:r>
              <a:rPr lang="en-US" b="1" dirty="0"/>
              <a:t>liberalism</a:t>
            </a:r>
            <a:r>
              <a:rPr lang="en-US" dirty="0"/>
              <a:t>, </a:t>
            </a:r>
            <a:r>
              <a:rPr lang="en-US" b="1" dirty="0"/>
              <a:t>utilitarianism</a:t>
            </a:r>
            <a:r>
              <a:rPr lang="en-US" dirty="0"/>
              <a:t>, and </a:t>
            </a:r>
            <a:r>
              <a:rPr lang="en-US" b="1" dirty="0"/>
              <a:t>respect for individual autonomy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IN" b="1" dirty="0">
                <a:solidFill>
                  <a:srgbClr val="C00000"/>
                </a:solidFill>
                <a:latin typeface="Arial Black" panose="020B0A04020102020204" pitchFamily="34" charset="0"/>
              </a:rPr>
              <a:t>If anyone is liberal , it is Mill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542E92-E1DD-F16B-CF58-9F64349876B1}"/>
              </a:ext>
            </a:extLst>
          </p:cNvPr>
          <p:cNvSpPr txBox="1"/>
          <p:nvPr/>
        </p:nvSpPr>
        <p:spPr>
          <a:xfrm>
            <a:off x="1204451" y="2257467"/>
            <a:ext cx="109728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Key Aspects of Mill’s Concept of Liberty</a:t>
            </a:r>
          </a:p>
          <a:p>
            <a:pPr>
              <a:buNone/>
            </a:pPr>
            <a:endParaRPr lang="en-US" sz="2000" b="1" dirty="0"/>
          </a:p>
          <a:p>
            <a:pPr>
              <a:buNone/>
            </a:pPr>
            <a:r>
              <a:rPr lang="en-US" sz="2000" b="1" dirty="0"/>
              <a:t>1. Individual Liberty</a:t>
            </a:r>
            <a:br>
              <a:rPr lang="en-US" sz="2000" dirty="0"/>
            </a:br>
            <a:r>
              <a:rPr lang="en-US" sz="2000" dirty="0"/>
              <a:t>Mill argues that every person should have the freedom to act, think, and speak as they wish — </a:t>
            </a:r>
            <a:r>
              <a:rPr lang="en-US" sz="2000" b="1" dirty="0"/>
              <a:t>as long as they do not harm others</a:t>
            </a:r>
            <a:r>
              <a:rPr lang="en-US" sz="2000" dirty="0"/>
              <a:t>. This is known as the </a:t>
            </a:r>
            <a:r>
              <a:rPr lang="en-US" sz="2000" b="1" dirty="0"/>
              <a:t>“harm principle.”</a:t>
            </a:r>
            <a:endParaRPr lang="en-US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BB96C45-5760-A568-15B7-F26071259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451" y="4046535"/>
            <a:ext cx="10972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 The Harm Principle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"The only freedom which deserves the name is that of pursuing our own good in our own way, so long as we do not attempt to deprive others of theirs."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Mill believes that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state or society can only interfere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individual liberty to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prevent harm to others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not to enforce morality or protect people from themselves.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 Liberty of Thought and Expression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Freedom of speech is essential, even for unpopular or offensive ideas. Mill argues that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open debate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leads to truth, understanding, and intellectual growth.</a:t>
            </a:r>
          </a:p>
        </p:txBody>
      </p:sp>
    </p:spTree>
    <p:extLst>
      <p:ext uri="{BB962C8B-B14F-4D97-AF65-F5344CB8AC3E}">
        <p14:creationId xmlns:p14="http://schemas.microsoft.com/office/powerpoint/2010/main" val="865028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F2170-EBEC-B1D8-0CA5-56146EF99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0315" y="350787"/>
            <a:ext cx="10695039" cy="3965575"/>
          </a:xfrm>
        </p:spPr>
        <p:txBody>
          <a:bodyPr>
            <a:normAutofit/>
          </a:bodyPr>
          <a:lstStyle/>
          <a:p>
            <a:r>
              <a:rPr lang="en-US" sz="2000" b="1" dirty="0"/>
              <a:t>4. Liberty of Action</a:t>
            </a:r>
            <a:br>
              <a:rPr lang="en-US" sz="2000" dirty="0"/>
            </a:br>
            <a:r>
              <a:rPr lang="en-US" sz="2000" dirty="0"/>
              <a:t>People should be free to live as they choose — in lifestyle, behavior, and personal choices — as long as they do not harm others.</a:t>
            </a:r>
          </a:p>
          <a:p>
            <a:r>
              <a:rPr lang="en-US" sz="2000" b="1" dirty="0"/>
              <a:t>5. Importance of Individuality</a:t>
            </a:r>
            <a:br>
              <a:rPr lang="en-US" sz="2000" dirty="0"/>
            </a:br>
            <a:r>
              <a:rPr lang="en-US" sz="2000" dirty="0"/>
              <a:t>Mill sees individuality as a source of personal and social progress. A society that values conformity, he warns, will stagnate.</a:t>
            </a:r>
          </a:p>
          <a:p>
            <a:r>
              <a:rPr lang="en-US" sz="2000" b="1" dirty="0"/>
              <a:t>6. Limits of Authority</a:t>
            </a:r>
            <a:br>
              <a:rPr lang="en-US" sz="2000" dirty="0"/>
            </a:br>
            <a:r>
              <a:rPr lang="en-US" sz="2000" dirty="0"/>
              <a:t>Mill was deeply concerned about the </a:t>
            </a:r>
            <a:r>
              <a:rPr lang="en-US" sz="2000" b="1" dirty="0"/>
              <a:t>“tyranny of the majority”</a:t>
            </a:r>
            <a:r>
              <a:rPr lang="en-US" sz="2000" dirty="0"/>
              <a:t> — where public opinion or democratic majorities suppress individual freedom. He argued for strong protection of </a:t>
            </a:r>
            <a:r>
              <a:rPr lang="en-US" sz="2000" b="1" dirty="0"/>
              <a:t>minority rights</a:t>
            </a:r>
            <a:r>
              <a:rPr lang="en-US" sz="2000" dirty="0"/>
              <a:t>.</a:t>
            </a:r>
          </a:p>
          <a:p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79B4DC-5086-6D17-C58E-2B591258C8F4}"/>
              </a:ext>
            </a:extLst>
          </p:cNvPr>
          <p:cNvSpPr txBox="1"/>
          <p:nvPr/>
        </p:nvSpPr>
        <p:spPr>
          <a:xfrm>
            <a:off x="1496961" y="4146273"/>
            <a:ext cx="1069503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dirty="0"/>
              <a:t>J.S. Mill’s concept of liberty emphasizes: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Freedom of thought, speech, and action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Non-interference unless harm is caused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Respect for individuality and diversity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A limited role for government and society in personal matters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His liberal philosophy continues to influence debates on </a:t>
            </a:r>
            <a:r>
              <a:rPr lang="en-US" sz="2000" b="1" dirty="0"/>
              <a:t>freedom</a:t>
            </a:r>
            <a:r>
              <a:rPr lang="en-US" sz="2000" dirty="0"/>
              <a:t>, </a:t>
            </a:r>
            <a:r>
              <a:rPr lang="en-US" sz="2000" b="1" dirty="0"/>
              <a:t>rights</a:t>
            </a:r>
            <a:r>
              <a:rPr lang="en-US" sz="2000" dirty="0"/>
              <a:t>, </a:t>
            </a:r>
            <a:r>
              <a:rPr lang="en-US" sz="2000" b="1" dirty="0"/>
              <a:t>tolerance</a:t>
            </a:r>
            <a:r>
              <a:rPr lang="en-US" sz="2000" dirty="0"/>
              <a:t>, and </a:t>
            </a:r>
            <a:r>
              <a:rPr lang="en-US" sz="2000" b="1" dirty="0"/>
              <a:t>democracy</a:t>
            </a:r>
            <a:r>
              <a:rPr lang="en-US" sz="2000" dirty="0"/>
              <a:t> today</a:t>
            </a:r>
          </a:p>
        </p:txBody>
      </p:sp>
    </p:spTree>
    <p:extLst>
      <p:ext uri="{BB962C8B-B14F-4D97-AF65-F5344CB8AC3E}">
        <p14:creationId xmlns:p14="http://schemas.microsoft.com/office/powerpoint/2010/main" val="3837056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ECCE5-749D-3C76-C6CF-6DF8266B2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77" y="470643"/>
            <a:ext cx="10515600" cy="1674659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/>
              <a:t>J.S. Mill’s Concept of Representative Government</a:t>
            </a:r>
          </a:p>
          <a:p>
            <a:r>
              <a:rPr lang="en-US" sz="2000" dirty="0"/>
              <a:t>John Stuart Mill discusses his ideas on representative government in his work </a:t>
            </a:r>
            <a:r>
              <a:rPr lang="en-US" sz="2000" b="1" i="1" dirty="0"/>
              <a:t>Considerations on Representative Government</a:t>
            </a:r>
            <a:r>
              <a:rPr lang="en-US" sz="2000" b="1" dirty="0"/>
              <a:t> (1861)</a:t>
            </a:r>
            <a:r>
              <a:rPr lang="en-US" sz="2000" dirty="0"/>
              <a:t>. He believed that representative democracy is the most suitable form of government for modern societies because it balances </a:t>
            </a:r>
            <a:r>
              <a:rPr lang="en-US" sz="2000" b="1" dirty="0"/>
              <a:t>individual liberty</a:t>
            </a:r>
            <a:r>
              <a:rPr lang="en-US" sz="2000" dirty="0"/>
              <a:t>, </a:t>
            </a:r>
            <a:r>
              <a:rPr lang="en-US" sz="2000" b="1" dirty="0"/>
              <a:t>popular participation</a:t>
            </a:r>
            <a:r>
              <a:rPr lang="en-US" sz="2000" dirty="0"/>
              <a:t>, and </a:t>
            </a:r>
            <a:r>
              <a:rPr lang="en-US" sz="2000" b="1" dirty="0"/>
              <a:t>effective governance</a:t>
            </a:r>
            <a:r>
              <a:rPr lang="en-US" sz="2000" dirty="0"/>
              <a:t>.</a:t>
            </a:r>
          </a:p>
          <a:p>
            <a:endParaRPr lang="en-IN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2F82D7-9C79-D9D3-71CD-6A0CD5F04410}"/>
              </a:ext>
            </a:extLst>
          </p:cNvPr>
          <p:cNvSpPr txBox="1"/>
          <p:nvPr/>
        </p:nvSpPr>
        <p:spPr>
          <a:xfrm>
            <a:off x="1273277" y="2340076"/>
            <a:ext cx="1009772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Key Features of Mill’s Concept of Representative Government</a:t>
            </a:r>
          </a:p>
          <a:p>
            <a:pPr>
              <a:buNone/>
            </a:pPr>
            <a:endParaRPr lang="en-US" b="1" dirty="0"/>
          </a:p>
          <a:p>
            <a:pPr marL="342900" indent="-342900">
              <a:buAutoNum type="arabicPeriod"/>
            </a:pPr>
            <a:r>
              <a:rPr lang="en-US" b="1" dirty="0"/>
              <a:t>Government by Discussion</a:t>
            </a:r>
            <a:br>
              <a:rPr lang="en-US" dirty="0"/>
            </a:br>
            <a:r>
              <a:rPr lang="en-US" dirty="0"/>
              <a:t>Mill emphasized that the main strength of representative government lies in </a:t>
            </a:r>
            <a:r>
              <a:rPr lang="en-US" b="1" dirty="0"/>
              <a:t>open public debate</a:t>
            </a:r>
            <a:r>
              <a:rPr lang="en-US" dirty="0"/>
              <a:t>. He believed </a:t>
            </a:r>
            <a:r>
              <a:rPr lang="en-US" b="1" dirty="0"/>
              <a:t>discussion and criticism</a:t>
            </a:r>
            <a:r>
              <a:rPr lang="en-US" dirty="0"/>
              <a:t> lead to better policies and political accountability.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>
              <a:buNone/>
            </a:pPr>
            <a:r>
              <a:rPr lang="en-US" b="1" dirty="0"/>
              <a:t>2. Political Participation as Moral Development</a:t>
            </a:r>
            <a:br>
              <a:rPr lang="en-US" dirty="0"/>
            </a:br>
            <a:r>
              <a:rPr lang="en-US" dirty="0"/>
              <a:t>Mill argued that </a:t>
            </a:r>
            <a:r>
              <a:rPr lang="en-US" b="1" dirty="0"/>
              <a:t>active participation in public affairs</a:t>
            </a:r>
            <a:r>
              <a:rPr lang="en-US" dirty="0"/>
              <a:t> helps citizens develop intellectually and morally. It turns passive subjects into </a:t>
            </a:r>
            <a:r>
              <a:rPr lang="en-US" b="1" dirty="0"/>
              <a:t>responsible, informed citizens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3. The Role of Representation</a:t>
            </a:r>
            <a:br>
              <a:rPr lang="en-US" dirty="0"/>
            </a:br>
            <a:r>
              <a:rPr lang="en-US" dirty="0"/>
              <a:t>Mill supported a </a:t>
            </a:r>
            <a:r>
              <a:rPr lang="en-US" b="1" dirty="0"/>
              <a:t>system where the people elect representatives</a:t>
            </a:r>
            <a:r>
              <a:rPr lang="en-US" dirty="0"/>
              <a:t> to make laws and govern on their behalf. However, he stressed that representatives must be accountable and responsive to the people.</a:t>
            </a:r>
          </a:p>
        </p:txBody>
      </p:sp>
    </p:spTree>
    <p:extLst>
      <p:ext uri="{BB962C8B-B14F-4D97-AF65-F5344CB8AC3E}">
        <p14:creationId xmlns:p14="http://schemas.microsoft.com/office/powerpoint/2010/main" val="1429619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8432B-CE7E-856D-7E2A-AC1A3F012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06" y="3015328"/>
            <a:ext cx="10803194" cy="3552620"/>
          </a:xfrm>
        </p:spPr>
        <p:txBody>
          <a:bodyPr>
            <a:normAutofit/>
          </a:bodyPr>
          <a:lstStyle/>
          <a:p>
            <a:r>
              <a:rPr lang="en-US" sz="1800" b="1" dirty="0"/>
              <a:t>5. Protection of Minority Rights</a:t>
            </a:r>
            <a:br>
              <a:rPr lang="en-US" sz="1800" dirty="0"/>
            </a:br>
            <a:r>
              <a:rPr lang="en-US" sz="1800" dirty="0"/>
              <a:t>Mill was concerned about the </a:t>
            </a:r>
            <a:r>
              <a:rPr lang="en-US" sz="1800" b="1" dirty="0"/>
              <a:t>"tyranny of the majority"</a:t>
            </a:r>
            <a:r>
              <a:rPr lang="en-US" sz="1800" dirty="0"/>
              <a:t>, where the majority could oppress minorities. He believed that a good representative system must </a:t>
            </a:r>
            <a:r>
              <a:rPr lang="en-US" sz="1800" b="1" dirty="0"/>
              <a:t>protect minority voices</a:t>
            </a:r>
            <a:r>
              <a:rPr lang="en-US" sz="1800" dirty="0"/>
              <a:t> and ensure diversity of opinion.</a:t>
            </a:r>
          </a:p>
          <a:p>
            <a:r>
              <a:rPr lang="en-US" sz="1800" b="1" dirty="0"/>
              <a:t>6. Separation of Powers and Decentralization</a:t>
            </a:r>
            <a:br>
              <a:rPr lang="en-US" sz="1800" dirty="0"/>
            </a:br>
            <a:r>
              <a:rPr lang="en-US" sz="1800" dirty="0"/>
              <a:t>Mill advocated for a </a:t>
            </a:r>
            <a:r>
              <a:rPr lang="en-US" sz="1800" b="1" dirty="0"/>
              <a:t>balance of power</a:t>
            </a:r>
            <a:r>
              <a:rPr lang="en-US" sz="1800" dirty="0"/>
              <a:t> between the central government and local bodies. He supported </a:t>
            </a:r>
            <a:r>
              <a:rPr lang="en-US" sz="1800" b="1" dirty="0"/>
              <a:t>decentralization</a:t>
            </a:r>
            <a:r>
              <a:rPr lang="en-US" sz="1800" dirty="0"/>
              <a:t> to encourage local participation and self-rule.</a:t>
            </a:r>
          </a:p>
          <a:p>
            <a:r>
              <a:rPr lang="en-US" sz="1800" b="1" dirty="0"/>
              <a:t>7. Role of Experts and Institutions</a:t>
            </a:r>
            <a:br>
              <a:rPr lang="en-US" sz="1800" dirty="0"/>
            </a:br>
            <a:r>
              <a:rPr lang="en-US" sz="1800" dirty="0"/>
              <a:t>He believed expert knowledge should guide legislation, and supported </a:t>
            </a:r>
            <a:r>
              <a:rPr lang="en-US" sz="1800" b="1" dirty="0"/>
              <a:t>a second chamber</a:t>
            </a:r>
            <a:r>
              <a:rPr lang="en-US" sz="1800" dirty="0"/>
              <a:t> (like a senate) composed of educated or experienced individuals to review laws passed by the lower house.</a:t>
            </a:r>
          </a:p>
          <a:p>
            <a:endParaRPr lang="en-IN" sz="2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1D6328-1322-D5A7-F6DD-D0BAE6016918}"/>
              </a:ext>
            </a:extLst>
          </p:cNvPr>
          <p:cNvSpPr txBox="1"/>
          <p:nvPr/>
        </p:nvSpPr>
        <p:spPr>
          <a:xfrm>
            <a:off x="1111045" y="1219199"/>
            <a:ext cx="996990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4. Plural Voting</a:t>
            </a:r>
            <a:br>
              <a:rPr lang="en-US" dirty="0"/>
            </a:br>
            <a:r>
              <a:rPr lang="en-US" dirty="0"/>
              <a:t>One of Mill’s controversial proposals was </a:t>
            </a:r>
            <a:r>
              <a:rPr lang="en-US" b="1" dirty="0"/>
              <a:t>plural voting</a:t>
            </a:r>
            <a:r>
              <a:rPr lang="en-US" dirty="0"/>
              <a:t> — where more educated or competent citizens would receive </a:t>
            </a:r>
            <a:r>
              <a:rPr lang="en-US" b="1" dirty="0"/>
              <a:t>more than one vote</a:t>
            </a:r>
            <a:r>
              <a:rPr lang="en-US" dirty="0"/>
              <a:t>, as he believed education and intelligence contribute to better decision-making. However, he still supported </a:t>
            </a:r>
            <a:r>
              <a:rPr lang="en-US" b="1" dirty="0"/>
              <a:t>universal suffrage</a:t>
            </a:r>
            <a:r>
              <a:rPr lang="en-US" dirty="0"/>
              <a:t> (eventually including women).</a:t>
            </a:r>
          </a:p>
        </p:txBody>
      </p:sp>
    </p:spTree>
    <p:extLst>
      <p:ext uri="{BB962C8B-B14F-4D97-AF65-F5344CB8AC3E}">
        <p14:creationId xmlns:p14="http://schemas.microsoft.com/office/powerpoint/2010/main" val="2871636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8F361-133D-1D06-BB08-F83B3D29E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574" y="24817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 Black" panose="020B0A04020102020204" pitchFamily="34" charset="0"/>
              </a:rPr>
              <a:t>J.S. Mill’s Concept of Utilitarianism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C38DD-3C21-ED38-0339-5E18AEB68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342" y="1369553"/>
            <a:ext cx="10840064" cy="8192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/>
              <a:t>John Stuart Mill refined and expanded </a:t>
            </a:r>
            <a:r>
              <a:rPr lang="en-US" sz="2000" b="1" dirty="0"/>
              <a:t>utilitarianism</a:t>
            </a:r>
            <a:r>
              <a:rPr lang="en-US" sz="2000" dirty="0"/>
              <a:t>, a moral and political philosophy originally developed by </a:t>
            </a:r>
            <a:r>
              <a:rPr lang="en-US" sz="2000" b="1" dirty="0"/>
              <a:t>Jeremy Bentham</a:t>
            </a:r>
            <a:r>
              <a:rPr lang="en-US" sz="2000" dirty="0"/>
              <a:t>. Mill’s version is best explained in his book </a:t>
            </a:r>
            <a:r>
              <a:rPr lang="en-US" sz="2000" b="1" i="1" dirty="0"/>
              <a:t>Utilitarianism</a:t>
            </a:r>
            <a:r>
              <a:rPr lang="en-US" sz="2000" b="1" dirty="0"/>
              <a:t> (1863)</a:t>
            </a:r>
            <a:r>
              <a:rPr lang="en-US" sz="2000" dirty="0"/>
              <a:t>.</a:t>
            </a:r>
          </a:p>
          <a:p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7E6FE85-94D4-D26D-C738-FD47F5986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501" y="2458670"/>
            <a:ext cx="10148997" cy="1703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Core Idea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Utilitarianism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 the ethical theory that: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"The right action is the one that produces the greatest happiness for the greatest number."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Mill agreed with this basic idea but made important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improvements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Bentham’s original version.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EE5AB40-6DB8-234D-D7B4-1E163B04EC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258" y="4976995"/>
            <a:ext cx="1075649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📘 Key Features of Mill’s Utilitarianism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 Greatest Happiness Principle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Actions are right if they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promote happiness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(pleasure and absence of pain).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Wrong if they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produce unhappiness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(pain and deprivation of pleasure).</a:t>
            </a:r>
          </a:p>
        </p:txBody>
      </p:sp>
    </p:spTree>
    <p:extLst>
      <p:ext uri="{BB962C8B-B14F-4D97-AF65-F5344CB8AC3E}">
        <p14:creationId xmlns:p14="http://schemas.microsoft.com/office/powerpoint/2010/main" val="2646835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F0B4-DF30-D91F-761C-33BA1A0BA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511" y="3165987"/>
            <a:ext cx="10373031" cy="31463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200" b="1" dirty="0"/>
              <a:t>3. Rule vs. Act Utilitarianism</a:t>
            </a:r>
            <a:endParaRPr lang="en-US" sz="2200" dirty="0"/>
          </a:p>
          <a:p>
            <a:r>
              <a:rPr lang="en-US" sz="2200" dirty="0"/>
              <a:t>Mill leaned toward </a:t>
            </a:r>
            <a:r>
              <a:rPr lang="en-US" sz="2200" b="1" dirty="0"/>
              <a:t>rule utilitarianism</a:t>
            </a:r>
            <a:r>
              <a:rPr lang="en-US" sz="2200" dirty="0"/>
              <a:t>: follow general rules that tend to promote happiness in the long run, not just individual acts.</a:t>
            </a:r>
          </a:p>
          <a:p>
            <a:pPr marL="0" indent="0">
              <a:buNone/>
            </a:pPr>
            <a:r>
              <a:rPr lang="en-US" sz="2200" b="1" dirty="0"/>
              <a:t>4. Individual Rights and Justice</a:t>
            </a:r>
            <a:endParaRPr lang="en-US" sz="2200" dirty="0"/>
          </a:p>
          <a:p>
            <a:r>
              <a:rPr lang="en-US" sz="2200" dirty="0"/>
              <a:t>Mill tried to reconcile utilitarianism with </a:t>
            </a:r>
            <a:r>
              <a:rPr lang="en-US" sz="2200" b="1" dirty="0"/>
              <a:t>justice</a:t>
            </a:r>
            <a:r>
              <a:rPr lang="en-US" sz="2200" dirty="0"/>
              <a:t> and </a:t>
            </a:r>
            <a:r>
              <a:rPr lang="en-US" sz="2200" b="1" dirty="0"/>
              <a:t>individual rights</a:t>
            </a:r>
            <a:r>
              <a:rPr lang="en-US" sz="2200" dirty="0"/>
              <a:t>.</a:t>
            </a:r>
          </a:p>
          <a:p>
            <a:r>
              <a:rPr lang="en-US" sz="2200" dirty="0"/>
              <a:t>He argued that protecting rights often promotes the greatest happiness overall.</a:t>
            </a:r>
          </a:p>
          <a:p>
            <a:pPr marL="0" indent="0">
              <a:buNone/>
            </a:pPr>
            <a:r>
              <a:rPr lang="en-US" sz="2200" b="1" dirty="0"/>
              <a:t>5. Utilitarianism and Morality</a:t>
            </a:r>
            <a:endParaRPr lang="en-US" sz="2200" dirty="0"/>
          </a:p>
          <a:p>
            <a:r>
              <a:rPr lang="en-US" sz="2200" dirty="0"/>
              <a:t>For Mill, utilitarianism provides a </a:t>
            </a:r>
            <a:r>
              <a:rPr lang="en-US" sz="2200" b="1" dirty="0"/>
              <a:t>standard of morality</a:t>
            </a:r>
            <a:r>
              <a:rPr lang="en-US" sz="2200" dirty="0"/>
              <a:t> — actions and laws should be judged based on their consequences for general well-being.</a:t>
            </a:r>
          </a:p>
          <a:p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AB1825-EA8F-D9B0-357C-CD0114E09D89}"/>
              </a:ext>
            </a:extLst>
          </p:cNvPr>
          <p:cNvSpPr txBox="1"/>
          <p:nvPr/>
        </p:nvSpPr>
        <p:spPr>
          <a:xfrm>
            <a:off x="1538749" y="0"/>
            <a:ext cx="10373032" cy="2949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 Quality of Pleasures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Unlike Bentham, who treated all pleasures equally, Mill introduced the idea of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higher and lower pleasures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Higher pleasures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of the mind (e.g., learning, creativity, moral development)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Lower pleasures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of the body (e.g., food, physical comfort)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Mill said higher pleasures are more valuable and should be prioritized.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"It is better to be a human being dissatisfied than a pig satisfied."</a:t>
            </a:r>
          </a:p>
        </p:txBody>
      </p:sp>
    </p:spTree>
    <p:extLst>
      <p:ext uri="{BB962C8B-B14F-4D97-AF65-F5344CB8AC3E}">
        <p14:creationId xmlns:p14="http://schemas.microsoft.com/office/powerpoint/2010/main" val="212095156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106</TotalTime>
  <Words>2532</Words>
  <Application>Microsoft Office PowerPoint</Application>
  <PresentationFormat>Widescreen</PresentationFormat>
  <Paragraphs>127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Century Gothic</vt:lpstr>
      <vt:lpstr>Wingdings 3</vt:lpstr>
      <vt:lpstr>Wisp</vt:lpstr>
      <vt:lpstr>PowerPoint Presentation</vt:lpstr>
      <vt:lpstr>Philosophy of J.S Mill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J.S. Mill’s Concept of Utilitarianism </vt:lpstr>
      <vt:lpstr>PowerPoint Presentation</vt:lpstr>
      <vt:lpstr>J.S. Mill’s Concept of  Subjection of Women</vt:lpstr>
      <vt:lpstr>PowerPoint Presentation</vt:lpstr>
      <vt:lpstr>PowerPoint Presentation</vt:lpstr>
      <vt:lpstr>PowerPoint Presentation</vt:lpstr>
      <vt:lpstr>Conclusion on J.S. Mill's Philosophy</vt:lpstr>
      <vt:lpstr>5 sample UGC-NET-style questions based on the philosophy of John Stuart Mill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parlinakalita@outlook.com</dc:creator>
  <cp:lastModifiedBy>parlinakalita@outlook.com</cp:lastModifiedBy>
  <cp:revision>39</cp:revision>
  <dcterms:created xsi:type="dcterms:W3CDTF">2025-08-15T16:56:40Z</dcterms:created>
  <dcterms:modified xsi:type="dcterms:W3CDTF">2025-08-16T19:13:54Z</dcterms:modified>
</cp:coreProperties>
</file>