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7" r:id="rId1"/>
  </p:sldMasterIdLst>
  <p:notesMasterIdLst>
    <p:notesMasterId r:id="rId8"/>
  </p:notesMasterIdLst>
  <p:sldIdLst>
    <p:sldId id="257" r:id="rId2"/>
    <p:sldId id="256"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153D553-7FF8-4F73-A051-DFB3347C7FD5}" type="datetimeFigureOut">
              <a:rPr lang="en-IN" smtClean="0"/>
              <a:t>17-08-2025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A3DBEE-4E92-4120-A014-3EDCEAD63C94}" type="slidenum">
              <a:rPr lang="en-IN" smtClean="0"/>
              <a:t>‹#›</a:t>
            </a:fld>
            <a:endParaRPr lang="en-IN"/>
          </a:p>
        </p:txBody>
      </p:sp>
    </p:spTree>
    <p:extLst>
      <p:ext uri="{BB962C8B-B14F-4D97-AF65-F5344CB8AC3E}">
        <p14:creationId xmlns:p14="http://schemas.microsoft.com/office/powerpoint/2010/main" val="148504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8FA3DBEE-4E92-4120-A014-3EDCEAD63C94}" type="slidenum">
              <a:rPr lang="en-IN" smtClean="0"/>
              <a:t>6</a:t>
            </a:fld>
            <a:endParaRPr lang="en-IN"/>
          </a:p>
        </p:txBody>
      </p:sp>
    </p:spTree>
    <p:extLst>
      <p:ext uri="{BB962C8B-B14F-4D97-AF65-F5344CB8AC3E}">
        <p14:creationId xmlns:p14="http://schemas.microsoft.com/office/powerpoint/2010/main" val="3169059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9C58880-3E04-4D69-A2DC-9EF1543469E3}" type="datetimeFigureOut">
              <a:rPr lang="en-IN" smtClean="0"/>
              <a:t>17-08-2025</a:t>
            </a:fld>
            <a:endParaRPr lang="en-IN"/>
          </a:p>
        </p:txBody>
      </p:sp>
      <p:sp>
        <p:nvSpPr>
          <p:cNvPr id="5" name="Footer Placeholder 4"/>
          <p:cNvSpPr>
            <a:spLocks noGrp="1"/>
          </p:cNvSpPr>
          <p:nvPr>
            <p:ph type="ftr" sz="quarter" idx="11"/>
          </p:nvPr>
        </p:nvSpPr>
        <p:spPr>
          <a:xfrm>
            <a:off x="5332412" y="5883275"/>
            <a:ext cx="4324044" cy="365125"/>
          </a:xfrm>
        </p:spPr>
        <p:txBody>
          <a:bodyPr/>
          <a:lstStyle/>
          <a:p>
            <a:endParaRPr lang="en-IN"/>
          </a:p>
        </p:txBody>
      </p:sp>
      <p:sp>
        <p:nvSpPr>
          <p:cNvPr id="6" name="Slide Number Placeholder 5"/>
          <p:cNvSpPr>
            <a:spLocks noGrp="1"/>
          </p:cNvSpPr>
          <p:nvPr>
            <p:ph type="sldNum" sz="quarter" idx="12"/>
          </p:nvPr>
        </p:nvSpPr>
        <p:spPr/>
        <p:txBody>
          <a:bodyPr/>
          <a:lstStyle/>
          <a:p>
            <a:fld id="{6DB5200A-253A-4738-8B05-E72FFEDC9A2A}" type="slidenum">
              <a:rPr lang="en-IN" smtClean="0"/>
              <a:t>‹#›</a:t>
            </a:fld>
            <a:endParaRPr lang="en-IN"/>
          </a:p>
        </p:txBody>
      </p:sp>
    </p:spTree>
    <p:extLst>
      <p:ext uri="{BB962C8B-B14F-4D97-AF65-F5344CB8AC3E}">
        <p14:creationId xmlns:p14="http://schemas.microsoft.com/office/powerpoint/2010/main" val="3941964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9C58880-3E04-4D69-A2DC-9EF1543469E3}" type="datetimeFigureOut">
              <a:rPr lang="en-IN" smtClean="0"/>
              <a:t>17-08-2025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DB5200A-253A-4738-8B05-E72FFEDC9A2A}" type="slidenum">
              <a:rPr lang="en-IN" smtClean="0"/>
              <a:t>‹#›</a:t>
            </a:fld>
            <a:endParaRPr lang="en-IN"/>
          </a:p>
        </p:txBody>
      </p:sp>
    </p:spTree>
    <p:extLst>
      <p:ext uri="{BB962C8B-B14F-4D97-AF65-F5344CB8AC3E}">
        <p14:creationId xmlns:p14="http://schemas.microsoft.com/office/powerpoint/2010/main" val="4188218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C58880-3E04-4D69-A2DC-9EF1543469E3}" type="datetimeFigureOut">
              <a:rPr lang="en-IN" smtClean="0"/>
              <a:t>17-08-2025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DB5200A-253A-4738-8B05-E72FFEDC9A2A}" type="slidenum">
              <a:rPr lang="en-IN" smtClean="0"/>
              <a:t>‹#›</a:t>
            </a:fld>
            <a:endParaRPr lang="en-IN"/>
          </a:p>
        </p:txBody>
      </p:sp>
    </p:spTree>
    <p:extLst>
      <p:ext uri="{BB962C8B-B14F-4D97-AF65-F5344CB8AC3E}">
        <p14:creationId xmlns:p14="http://schemas.microsoft.com/office/powerpoint/2010/main" val="16273618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C58880-3E04-4D69-A2DC-9EF1543469E3}" type="datetimeFigureOut">
              <a:rPr lang="en-IN" smtClean="0"/>
              <a:t>17-08-2025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DB5200A-253A-4738-8B05-E72FFEDC9A2A}" type="slidenum">
              <a:rPr lang="en-IN" smtClean="0"/>
              <a:t>‹#›</a:t>
            </a:fld>
            <a:endParaRPr lang="en-IN"/>
          </a:p>
        </p:txBody>
      </p:sp>
    </p:spTree>
    <p:extLst>
      <p:ext uri="{BB962C8B-B14F-4D97-AF65-F5344CB8AC3E}">
        <p14:creationId xmlns:p14="http://schemas.microsoft.com/office/powerpoint/2010/main" val="9883156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C58880-3E04-4D69-A2DC-9EF1543469E3}" type="datetimeFigureOut">
              <a:rPr lang="en-IN" smtClean="0"/>
              <a:t>17-08-2025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DB5200A-253A-4738-8B05-E72FFEDC9A2A}" type="slidenum">
              <a:rPr lang="en-IN" smtClean="0"/>
              <a:t>‹#›</a:t>
            </a:fld>
            <a:endParaRPr lang="en-IN"/>
          </a:p>
        </p:txBody>
      </p:sp>
    </p:spTree>
    <p:extLst>
      <p:ext uri="{BB962C8B-B14F-4D97-AF65-F5344CB8AC3E}">
        <p14:creationId xmlns:p14="http://schemas.microsoft.com/office/powerpoint/2010/main" val="2733919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C58880-3E04-4D69-A2DC-9EF1543469E3}" type="datetimeFigureOut">
              <a:rPr lang="en-IN" smtClean="0"/>
              <a:t>17-08-2025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DB5200A-253A-4738-8B05-E72FFEDC9A2A}" type="slidenum">
              <a:rPr lang="en-IN" smtClean="0"/>
              <a:t>‹#›</a:t>
            </a:fld>
            <a:endParaRPr lang="en-IN"/>
          </a:p>
        </p:txBody>
      </p:sp>
    </p:spTree>
    <p:extLst>
      <p:ext uri="{BB962C8B-B14F-4D97-AF65-F5344CB8AC3E}">
        <p14:creationId xmlns:p14="http://schemas.microsoft.com/office/powerpoint/2010/main" val="9670944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C58880-3E04-4D69-A2DC-9EF1543469E3}" type="datetimeFigureOut">
              <a:rPr lang="en-IN" smtClean="0"/>
              <a:t>17-08-2025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DB5200A-253A-4738-8B05-E72FFEDC9A2A}" type="slidenum">
              <a:rPr lang="en-IN" smtClean="0"/>
              <a:t>‹#›</a:t>
            </a:fld>
            <a:endParaRPr lang="en-IN"/>
          </a:p>
        </p:txBody>
      </p:sp>
    </p:spTree>
    <p:extLst>
      <p:ext uri="{BB962C8B-B14F-4D97-AF65-F5344CB8AC3E}">
        <p14:creationId xmlns:p14="http://schemas.microsoft.com/office/powerpoint/2010/main" val="29702170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C58880-3E04-4D69-A2DC-9EF1543469E3}" type="datetimeFigureOut">
              <a:rPr lang="en-IN" smtClean="0"/>
              <a:t>17-08-2025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DB5200A-253A-4738-8B05-E72FFEDC9A2A}" type="slidenum">
              <a:rPr lang="en-IN" smtClean="0"/>
              <a:t>‹#›</a:t>
            </a:fld>
            <a:endParaRPr lang="en-IN"/>
          </a:p>
        </p:txBody>
      </p:sp>
    </p:spTree>
    <p:extLst>
      <p:ext uri="{BB962C8B-B14F-4D97-AF65-F5344CB8AC3E}">
        <p14:creationId xmlns:p14="http://schemas.microsoft.com/office/powerpoint/2010/main" val="23594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C58880-3E04-4D69-A2DC-9EF1543469E3}" type="datetimeFigureOut">
              <a:rPr lang="en-IN" smtClean="0"/>
              <a:t>17-08-2025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DB5200A-253A-4738-8B05-E72FFEDC9A2A}" type="slidenum">
              <a:rPr lang="en-IN" smtClean="0"/>
              <a:t>‹#›</a:t>
            </a:fld>
            <a:endParaRPr lang="en-IN"/>
          </a:p>
        </p:txBody>
      </p:sp>
    </p:spTree>
    <p:extLst>
      <p:ext uri="{BB962C8B-B14F-4D97-AF65-F5344CB8AC3E}">
        <p14:creationId xmlns:p14="http://schemas.microsoft.com/office/powerpoint/2010/main" val="1827385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C58880-3E04-4D69-A2DC-9EF1543469E3}" type="datetimeFigureOut">
              <a:rPr lang="en-IN" smtClean="0"/>
              <a:t>17-08-2025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10951856" y="5867131"/>
            <a:ext cx="551167" cy="365125"/>
          </a:xfrm>
        </p:spPr>
        <p:txBody>
          <a:bodyPr/>
          <a:lstStyle/>
          <a:p>
            <a:fld id="{6DB5200A-253A-4738-8B05-E72FFEDC9A2A}" type="slidenum">
              <a:rPr lang="en-IN" smtClean="0"/>
              <a:t>‹#›</a:t>
            </a:fld>
            <a:endParaRPr lang="en-IN"/>
          </a:p>
        </p:txBody>
      </p:sp>
    </p:spTree>
    <p:extLst>
      <p:ext uri="{BB962C8B-B14F-4D97-AF65-F5344CB8AC3E}">
        <p14:creationId xmlns:p14="http://schemas.microsoft.com/office/powerpoint/2010/main" val="2384968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C58880-3E04-4D69-A2DC-9EF1543469E3}" type="datetimeFigureOut">
              <a:rPr lang="en-IN" smtClean="0"/>
              <a:t>17-08-2025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DB5200A-253A-4738-8B05-E72FFEDC9A2A}" type="slidenum">
              <a:rPr lang="en-IN" smtClean="0"/>
              <a:t>‹#›</a:t>
            </a:fld>
            <a:endParaRPr lang="en-IN"/>
          </a:p>
        </p:txBody>
      </p:sp>
    </p:spTree>
    <p:extLst>
      <p:ext uri="{BB962C8B-B14F-4D97-AF65-F5344CB8AC3E}">
        <p14:creationId xmlns:p14="http://schemas.microsoft.com/office/powerpoint/2010/main" val="19134208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9C58880-3E04-4D69-A2DC-9EF1543469E3}" type="datetimeFigureOut">
              <a:rPr lang="en-IN" smtClean="0"/>
              <a:t>17-08-2025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DB5200A-253A-4738-8B05-E72FFEDC9A2A}" type="slidenum">
              <a:rPr lang="en-IN" smtClean="0"/>
              <a:t>‹#›</a:t>
            </a:fld>
            <a:endParaRPr lang="en-IN"/>
          </a:p>
        </p:txBody>
      </p:sp>
    </p:spTree>
    <p:extLst>
      <p:ext uri="{BB962C8B-B14F-4D97-AF65-F5344CB8AC3E}">
        <p14:creationId xmlns:p14="http://schemas.microsoft.com/office/powerpoint/2010/main" val="1211593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9C58880-3E04-4D69-A2DC-9EF1543469E3}" type="datetimeFigureOut">
              <a:rPr lang="en-IN" smtClean="0"/>
              <a:t>17-08-2025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DB5200A-253A-4738-8B05-E72FFEDC9A2A}" type="slidenum">
              <a:rPr lang="en-IN" smtClean="0"/>
              <a:t>‹#›</a:t>
            </a:fld>
            <a:endParaRPr lang="en-IN"/>
          </a:p>
        </p:txBody>
      </p:sp>
    </p:spTree>
    <p:extLst>
      <p:ext uri="{BB962C8B-B14F-4D97-AF65-F5344CB8AC3E}">
        <p14:creationId xmlns:p14="http://schemas.microsoft.com/office/powerpoint/2010/main" val="2930215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9C58880-3E04-4D69-A2DC-9EF1543469E3}" type="datetimeFigureOut">
              <a:rPr lang="en-IN" smtClean="0"/>
              <a:t>17-08-2025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DB5200A-253A-4738-8B05-E72FFEDC9A2A}" type="slidenum">
              <a:rPr lang="en-IN" smtClean="0"/>
              <a:t>‹#›</a:t>
            </a:fld>
            <a:endParaRPr lang="en-IN"/>
          </a:p>
        </p:txBody>
      </p:sp>
    </p:spTree>
    <p:extLst>
      <p:ext uri="{BB962C8B-B14F-4D97-AF65-F5344CB8AC3E}">
        <p14:creationId xmlns:p14="http://schemas.microsoft.com/office/powerpoint/2010/main" val="1506709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C58880-3E04-4D69-A2DC-9EF1543469E3}" type="datetimeFigureOut">
              <a:rPr lang="en-IN" smtClean="0"/>
              <a:t>17-08-2025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DB5200A-253A-4738-8B05-E72FFEDC9A2A}" type="slidenum">
              <a:rPr lang="en-IN" smtClean="0"/>
              <a:t>‹#›</a:t>
            </a:fld>
            <a:endParaRPr lang="en-IN"/>
          </a:p>
        </p:txBody>
      </p:sp>
    </p:spTree>
    <p:extLst>
      <p:ext uri="{BB962C8B-B14F-4D97-AF65-F5344CB8AC3E}">
        <p14:creationId xmlns:p14="http://schemas.microsoft.com/office/powerpoint/2010/main" val="77730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9C58880-3E04-4D69-A2DC-9EF1543469E3}" type="datetimeFigureOut">
              <a:rPr lang="en-IN" smtClean="0"/>
              <a:t>17-08-2025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DB5200A-253A-4738-8B05-E72FFEDC9A2A}" type="slidenum">
              <a:rPr lang="en-IN" smtClean="0"/>
              <a:t>‹#›</a:t>
            </a:fld>
            <a:endParaRPr lang="en-IN"/>
          </a:p>
        </p:txBody>
      </p:sp>
    </p:spTree>
    <p:extLst>
      <p:ext uri="{BB962C8B-B14F-4D97-AF65-F5344CB8AC3E}">
        <p14:creationId xmlns:p14="http://schemas.microsoft.com/office/powerpoint/2010/main" val="41975893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9C58880-3E04-4D69-A2DC-9EF1543469E3}" type="datetimeFigureOut">
              <a:rPr lang="en-IN" smtClean="0"/>
              <a:t>17-08-2025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DB5200A-253A-4738-8B05-E72FFEDC9A2A}" type="slidenum">
              <a:rPr lang="en-IN" smtClean="0"/>
              <a:t>‹#›</a:t>
            </a:fld>
            <a:endParaRPr lang="en-IN"/>
          </a:p>
        </p:txBody>
      </p:sp>
    </p:spTree>
    <p:extLst>
      <p:ext uri="{BB962C8B-B14F-4D97-AF65-F5344CB8AC3E}">
        <p14:creationId xmlns:p14="http://schemas.microsoft.com/office/powerpoint/2010/main" val="1633582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9C58880-3E04-4D69-A2DC-9EF1543469E3}" type="datetimeFigureOut">
              <a:rPr lang="en-IN" smtClean="0"/>
              <a:t>17-08-2025</a:t>
            </a:fld>
            <a:endParaRPr lang="en-IN"/>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IN"/>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DB5200A-253A-4738-8B05-E72FFEDC9A2A}" type="slidenum">
              <a:rPr lang="en-IN" smtClean="0"/>
              <a:t>‹#›</a:t>
            </a:fld>
            <a:endParaRPr lang="en-IN"/>
          </a:p>
        </p:txBody>
      </p:sp>
    </p:spTree>
    <p:extLst>
      <p:ext uri="{BB962C8B-B14F-4D97-AF65-F5344CB8AC3E}">
        <p14:creationId xmlns:p14="http://schemas.microsoft.com/office/powerpoint/2010/main" val="3083457780"/>
      </p:ext>
    </p:extLst>
  </p:cSld>
  <p:clrMap bg1="lt1" tx1="dk1" bg2="lt2" tx2="dk2" accent1="accent1" accent2="accent2" accent3="accent3" accent4="accent4" accent5="accent5" accent6="accent6" hlink="hlink" folHlink="folHlink"/>
  <p:sldLayoutIdLst>
    <p:sldLayoutId id="2147483978" r:id="rId1"/>
    <p:sldLayoutId id="2147483979" r:id="rId2"/>
    <p:sldLayoutId id="2147483980" r:id="rId3"/>
    <p:sldLayoutId id="2147483981" r:id="rId4"/>
    <p:sldLayoutId id="2147483982" r:id="rId5"/>
    <p:sldLayoutId id="2147483983" r:id="rId6"/>
    <p:sldLayoutId id="2147483984" r:id="rId7"/>
    <p:sldLayoutId id="2147483985" r:id="rId8"/>
    <p:sldLayoutId id="2147483986" r:id="rId9"/>
    <p:sldLayoutId id="2147483987" r:id="rId10"/>
    <p:sldLayoutId id="2147483988" r:id="rId11"/>
    <p:sldLayoutId id="2147483989" r:id="rId12"/>
    <p:sldLayoutId id="2147483990" r:id="rId13"/>
    <p:sldLayoutId id="2147483991" r:id="rId14"/>
    <p:sldLayoutId id="2147483992" r:id="rId15"/>
    <p:sldLayoutId id="2147483993" r:id="rId16"/>
    <p:sldLayoutId id="2147483994"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4EF8ECE-FD64-137B-6110-502A8B3339C4}"/>
              </a:ext>
            </a:extLst>
          </p:cNvPr>
          <p:cNvSpPr txBox="1"/>
          <p:nvPr/>
        </p:nvSpPr>
        <p:spPr>
          <a:xfrm>
            <a:off x="3215148" y="816077"/>
            <a:ext cx="5083278" cy="646331"/>
          </a:xfrm>
          <a:prstGeom prst="rect">
            <a:avLst/>
          </a:prstGeom>
          <a:noFill/>
        </p:spPr>
        <p:txBody>
          <a:bodyPr wrap="square" rtlCol="0">
            <a:spAutoFit/>
          </a:bodyPr>
          <a:lstStyle/>
          <a:p>
            <a:pPr algn="ctr"/>
            <a:r>
              <a:rPr lang="en-IN" sz="3600" b="1" dirty="0">
                <a:latin typeface="Arial Black" panose="020B0A04020102020204" pitchFamily="34" charset="0"/>
              </a:rPr>
              <a:t>Political Theory II</a:t>
            </a:r>
          </a:p>
        </p:txBody>
      </p:sp>
      <p:sp>
        <p:nvSpPr>
          <p:cNvPr id="3" name="TextBox 2">
            <a:extLst>
              <a:ext uri="{FF2B5EF4-FFF2-40B4-BE49-F238E27FC236}">
                <a16:creationId xmlns:a16="http://schemas.microsoft.com/office/drawing/2014/main" id="{C5C80D91-C911-BCB3-23F2-6A5980E359EA}"/>
              </a:ext>
            </a:extLst>
          </p:cNvPr>
          <p:cNvSpPr txBox="1"/>
          <p:nvPr/>
        </p:nvSpPr>
        <p:spPr>
          <a:xfrm>
            <a:off x="1681316" y="2261419"/>
            <a:ext cx="4906297" cy="830997"/>
          </a:xfrm>
          <a:prstGeom prst="rect">
            <a:avLst/>
          </a:prstGeom>
          <a:noFill/>
        </p:spPr>
        <p:txBody>
          <a:bodyPr wrap="square" rtlCol="0">
            <a:spAutoFit/>
          </a:bodyPr>
          <a:lstStyle/>
          <a:p>
            <a:r>
              <a:rPr lang="en-IN" sz="2400" b="1" dirty="0"/>
              <a:t>Department of Political Science</a:t>
            </a:r>
          </a:p>
          <a:p>
            <a:r>
              <a:rPr lang="en-IN" sz="2400" b="1" dirty="0"/>
              <a:t>Unit : Equality and Justice</a:t>
            </a:r>
          </a:p>
        </p:txBody>
      </p:sp>
      <p:sp>
        <p:nvSpPr>
          <p:cNvPr id="4" name="TextBox 3">
            <a:extLst>
              <a:ext uri="{FF2B5EF4-FFF2-40B4-BE49-F238E27FC236}">
                <a16:creationId xmlns:a16="http://schemas.microsoft.com/office/drawing/2014/main" id="{B8C3879B-4ADC-15FC-085D-95172CBD1CAF}"/>
              </a:ext>
            </a:extLst>
          </p:cNvPr>
          <p:cNvSpPr txBox="1"/>
          <p:nvPr/>
        </p:nvSpPr>
        <p:spPr>
          <a:xfrm>
            <a:off x="7266039" y="4857135"/>
            <a:ext cx="4208206" cy="369332"/>
          </a:xfrm>
          <a:prstGeom prst="rect">
            <a:avLst/>
          </a:prstGeom>
          <a:noFill/>
        </p:spPr>
        <p:txBody>
          <a:bodyPr wrap="square" rtlCol="0">
            <a:spAutoFit/>
          </a:bodyPr>
          <a:lstStyle/>
          <a:p>
            <a:r>
              <a:rPr lang="en-IN" b="1" dirty="0"/>
              <a:t>Presented By : Parlina Kalita</a:t>
            </a:r>
          </a:p>
        </p:txBody>
      </p:sp>
    </p:spTree>
    <p:extLst>
      <p:ext uri="{BB962C8B-B14F-4D97-AF65-F5344CB8AC3E}">
        <p14:creationId xmlns:p14="http://schemas.microsoft.com/office/powerpoint/2010/main" val="6765209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CDF56-E9B6-7A76-FC31-A31CC5A2EB90}"/>
              </a:ext>
            </a:extLst>
          </p:cNvPr>
          <p:cNvSpPr>
            <a:spLocks noGrp="1"/>
          </p:cNvSpPr>
          <p:nvPr>
            <p:ph type="ctrTitle"/>
          </p:nvPr>
        </p:nvSpPr>
        <p:spPr>
          <a:xfrm>
            <a:off x="1504335" y="375111"/>
            <a:ext cx="9035845" cy="1286540"/>
          </a:xfrm>
        </p:spPr>
        <p:txBody>
          <a:bodyPr>
            <a:normAutofit fontScale="90000"/>
          </a:bodyPr>
          <a:lstStyle/>
          <a:p>
            <a:r>
              <a:rPr lang="en-IN" b="1" dirty="0">
                <a:latin typeface="Arial Black" panose="020B0A04020102020204" pitchFamily="34" charset="0"/>
              </a:rPr>
              <a:t>Introduction to Liberal Equality</a:t>
            </a:r>
          </a:p>
        </p:txBody>
      </p:sp>
      <p:sp>
        <p:nvSpPr>
          <p:cNvPr id="3" name="Subtitle 2">
            <a:extLst>
              <a:ext uri="{FF2B5EF4-FFF2-40B4-BE49-F238E27FC236}">
                <a16:creationId xmlns:a16="http://schemas.microsoft.com/office/drawing/2014/main" id="{B2CD7857-4B5A-9C6E-0F5B-4D8507FCE422}"/>
              </a:ext>
            </a:extLst>
          </p:cNvPr>
          <p:cNvSpPr>
            <a:spLocks noGrp="1"/>
          </p:cNvSpPr>
          <p:nvPr>
            <p:ph type="subTitle" idx="1"/>
          </p:nvPr>
        </p:nvSpPr>
        <p:spPr>
          <a:xfrm>
            <a:off x="3510115" y="1759975"/>
            <a:ext cx="8062451" cy="4821237"/>
          </a:xfrm>
        </p:spPr>
        <p:txBody>
          <a:bodyPr>
            <a:normAutofit lnSpcReduction="10000"/>
          </a:bodyPr>
          <a:lstStyle/>
          <a:p>
            <a:pPr algn="l"/>
            <a:r>
              <a:rPr lang="en-US" dirty="0"/>
              <a:t>Liberal equality is a key concept in political philosophy that seeks to balance individual freedom with social justice. Rooted in the liberal tradition, it emphasizes the protection of individual rights, such as freedom of speech, religion, and property, while also recognizing the importance of fairness and equal opportunity in society. Unlike strict egalitarianism, liberal equality does not aim for complete equality of outcomes but rather focuses on ensuring that everyone has an equal chance to succeed, regardless of their background. Thinkers like John Rawls have played a major role in shaping this idea, particularly through the concept of the "difference principle," which suggests that inequalities are acceptable only if they benefit the least advantaged members of society. In modern democracies, liberal equality influences laws, education systems, and social policies by promoting both personal liberty and support for disadvantaged groups. It remains a central framework in debates about justice, rights, and the role of the state in reducing inequality.</a:t>
            </a:r>
            <a:endParaRPr lang="en-IN" dirty="0"/>
          </a:p>
        </p:txBody>
      </p:sp>
    </p:spTree>
    <p:extLst>
      <p:ext uri="{BB962C8B-B14F-4D97-AF65-F5344CB8AC3E}">
        <p14:creationId xmlns:p14="http://schemas.microsoft.com/office/powerpoint/2010/main" val="1309012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26E4A8A-85B6-98E4-BF9E-2A74165E4187}"/>
              </a:ext>
            </a:extLst>
          </p:cNvPr>
          <p:cNvSpPr txBox="1"/>
          <p:nvPr/>
        </p:nvSpPr>
        <p:spPr>
          <a:xfrm>
            <a:off x="2969341" y="206948"/>
            <a:ext cx="6096000" cy="523220"/>
          </a:xfrm>
          <a:prstGeom prst="rect">
            <a:avLst/>
          </a:prstGeom>
          <a:noFill/>
        </p:spPr>
        <p:txBody>
          <a:bodyPr wrap="square">
            <a:spAutoFit/>
          </a:bodyPr>
          <a:lstStyle/>
          <a:p>
            <a:r>
              <a:rPr lang="en-IN" sz="2800" b="1" dirty="0"/>
              <a:t> Core Features of Liberal Equality</a:t>
            </a:r>
          </a:p>
        </p:txBody>
      </p:sp>
      <p:sp>
        <p:nvSpPr>
          <p:cNvPr id="7" name="TextBox 6">
            <a:extLst>
              <a:ext uri="{FF2B5EF4-FFF2-40B4-BE49-F238E27FC236}">
                <a16:creationId xmlns:a16="http://schemas.microsoft.com/office/drawing/2014/main" id="{7C3D3DF1-05A0-7160-A8EF-A036D52DD4DC}"/>
              </a:ext>
            </a:extLst>
          </p:cNvPr>
          <p:cNvSpPr txBox="1"/>
          <p:nvPr/>
        </p:nvSpPr>
        <p:spPr>
          <a:xfrm>
            <a:off x="1347019" y="634629"/>
            <a:ext cx="9920749" cy="2957861"/>
          </a:xfrm>
          <a:prstGeom prst="rect">
            <a:avLst/>
          </a:prstGeom>
          <a:noFill/>
        </p:spPr>
        <p:txBody>
          <a:bodyPr wrap="square">
            <a:spAutoFit/>
          </a:bodyPr>
          <a:lstStyle/>
          <a:p>
            <a:pPr>
              <a:lnSpc>
                <a:spcPct val="150000"/>
              </a:lnSpc>
            </a:pPr>
            <a:r>
              <a:rPr lang="en-IN" dirty="0"/>
              <a:t>Equal Basic Rights and Liberties: Every individual is entitled to fundamental rights regardless of class, gender, race, or </a:t>
            </a:r>
            <a:r>
              <a:rPr lang="en-IN" dirty="0" err="1"/>
              <a:t>religion.Fair</a:t>
            </a:r>
            <a:r>
              <a:rPr lang="en-IN" dirty="0"/>
              <a:t> Equality of Opportunity: Individuals should have genuine chances to succeed, which may require compensating for social disadvantages (e.g., education access, anti-discrimination laws).Justifiable Inequalities: Liberal equality allows for inequality only when it serves a legitimate public good, particularly improving the conditions of the disadvantaged. Neutrality of the State: The state should not promote specific conceptions of the good life but should provide a framework for individuals to pursue their own goals.</a:t>
            </a:r>
          </a:p>
        </p:txBody>
      </p:sp>
      <p:sp>
        <p:nvSpPr>
          <p:cNvPr id="8" name="TextBox 7">
            <a:extLst>
              <a:ext uri="{FF2B5EF4-FFF2-40B4-BE49-F238E27FC236}">
                <a16:creationId xmlns:a16="http://schemas.microsoft.com/office/drawing/2014/main" id="{B03606BD-42DF-4F3C-C47B-F38B04D1A28A}"/>
              </a:ext>
            </a:extLst>
          </p:cNvPr>
          <p:cNvSpPr txBox="1"/>
          <p:nvPr/>
        </p:nvSpPr>
        <p:spPr>
          <a:xfrm>
            <a:off x="1347019" y="3809536"/>
            <a:ext cx="5820696" cy="369332"/>
          </a:xfrm>
          <a:prstGeom prst="rect">
            <a:avLst/>
          </a:prstGeom>
          <a:noFill/>
        </p:spPr>
        <p:txBody>
          <a:bodyPr wrap="square" rtlCol="0">
            <a:spAutoFit/>
          </a:bodyPr>
          <a:lstStyle/>
          <a:p>
            <a:r>
              <a:rPr lang="en-US" b="1" dirty="0"/>
              <a:t>Thinkers of Liberal equality and their major works</a:t>
            </a:r>
            <a:endParaRPr lang="en-IN" b="1" dirty="0"/>
          </a:p>
        </p:txBody>
      </p:sp>
      <p:sp>
        <p:nvSpPr>
          <p:cNvPr id="10" name="TextBox 9">
            <a:extLst>
              <a:ext uri="{FF2B5EF4-FFF2-40B4-BE49-F238E27FC236}">
                <a16:creationId xmlns:a16="http://schemas.microsoft.com/office/drawing/2014/main" id="{A69F8F77-87E8-FC24-022A-8AD28D44BC19}"/>
              </a:ext>
            </a:extLst>
          </p:cNvPr>
          <p:cNvSpPr txBox="1"/>
          <p:nvPr/>
        </p:nvSpPr>
        <p:spPr>
          <a:xfrm>
            <a:off x="1347019" y="4178868"/>
            <a:ext cx="8160774" cy="2554545"/>
          </a:xfrm>
          <a:prstGeom prst="rect">
            <a:avLst/>
          </a:prstGeom>
          <a:noFill/>
        </p:spPr>
        <p:txBody>
          <a:bodyPr wrap="square">
            <a:spAutoFit/>
          </a:bodyPr>
          <a:lstStyle/>
          <a:p>
            <a:pPr marL="285750" indent="-285750">
              <a:buFont typeface="Arial" panose="020B0604020202020204" pitchFamily="34" charset="0"/>
              <a:buChar char="•"/>
            </a:pPr>
            <a:r>
              <a:rPr lang="en-IN" sz="1600" dirty="0"/>
              <a:t>John Rawls – A Theory of Justice</a:t>
            </a:r>
          </a:p>
          <a:p>
            <a:pPr marL="285750" indent="-285750">
              <a:buFont typeface="Arial" panose="020B0604020202020204" pitchFamily="34" charset="0"/>
              <a:buChar char="•"/>
            </a:pPr>
            <a:r>
              <a:rPr lang="en-IN" sz="1600" dirty="0"/>
              <a:t>Ronald Dworkin – Taking Rights Seriously</a:t>
            </a:r>
          </a:p>
          <a:p>
            <a:pPr marL="285750" indent="-285750">
              <a:buFont typeface="Arial" panose="020B0604020202020204" pitchFamily="34" charset="0"/>
              <a:buChar char="•"/>
            </a:pPr>
            <a:r>
              <a:rPr lang="en-IN" sz="1600" dirty="0"/>
              <a:t>Amartya Sen – Development as Freedom</a:t>
            </a:r>
          </a:p>
          <a:p>
            <a:pPr marL="285750" indent="-285750">
              <a:buFont typeface="Arial" panose="020B0604020202020204" pitchFamily="34" charset="0"/>
              <a:buChar char="•"/>
            </a:pPr>
            <a:r>
              <a:rPr lang="en-IN" sz="1600" dirty="0"/>
              <a:t>Martha Nussbaum – Creating Capabilities </a:t>
            </a:r>
          </a:p>
          <a:p>
            <a:pPr marL="285750" indent="-285750">
              <a:buFont typeface="Arial" panose="020B0604020202020204" pitchFamily="34" charset="0"/>
              <a:buChar char="•"/>
            </a:pPr>
            <a:r>
              <a:rPr lang="en-IN" sz="1600" dirty="0"/>
              <a:t>Thomas Nagel – Equality and Partiality</a:t>
            </a:r>
          </a:p>
          <a:p>
            <a:pPr marL="285750" indent="-285750">
              <a:buFont typeface="Arial" panose="020B0604020202020204" pitchFamily="34" charset="0"/>
              <a:buChar char="•"/>
            </a:pPr>
            <a:r>
              <a:rPr lang="en-IN" sz="1600" dirty="0"/>
              <a:t>Bruce Ackerman – Social Justice in the Liberal State</a:t>
            </a:r>
          </a:p>
          <a:p>
            <a:pPr marL="285750" indent="-285750">
              <a:buFont typeface="Arial" panose="020B0604020202020204" pitchFamily="34" charset="0"/>
              <a:buChar char="•"/>
            </a:pPr>
            <a:r>
              <a:rPr lang="en-IN" sz="1600" dirty="0"/>
              <a:t>Philippe Van </a:t>
            </a:r>
            <a:r>
              <a:rPr lang="en-IN" sz="1600" dirty="0" err="1"/>
              <a:t>Parijs</a:t>
            </a:r>
            <a:r>
              <a:rPr lang="en-IN" sz="1600" dirty="0"/>
              <a:t> – Real Freedom for All</a:t>
            </a:r>
          </a:p>
          <a:p>
            <a:pPr marL="285750" indent="-285750">
              <a:buFont typeface="Arial" panose="020B0604020202020204" pitchFamily="34" charset="0"/>
              <a:buChar char="•"/>
            </a:pPr>
            <a:r>
              <a:rPr lang="en-IN" sz="1600" dirty="0"/>
              <a:t>Michael Walzer – Spheres of Justice</a:t>
            </a:r>
          </a:p>
          <a:p>
            <a:pPr marL="285750" indent="-285750">
              <a:buFont typeface="Arial" panose="020B0604020202020204" pitchFamily="34" charset="0"/>
              <a:buChar char="•"/>
            </a:pPr>
            <a:r>
              <a:rPr lang="en-IN" sz="1600" dirty="0"/>
              <a:t>G.A. Cohen – Rescuing Justice and Equality</a:t>
            </a:r>
          </a:p>
          <a:p>
            <a:pPr marL="285750" indent="-285750">
              <a:buFont typeface="Arial" panose="020B0604020202020204" pitchFamily="34" charset="0"/>
              <a:buChar char="•"/>
            </a:pPr>
            <a:r>
              <a:rPr lang="en-IN" sz="1600" dirty="0"/>
              <a:t>Charles Taylor – Multiculturalism and "The Politics of Recognition"</a:t>
            </a:r>
          </a:p>
        </p:txBody>
      </p:sp>
    </p:spTree>
    <p:extLst>
      <p:ext uri="{BB962C8B-B14F-4D97-AF65-F5344CB8AC3E}">
        <p14:creationId xmlns:p14="http://schemas.microsoft.com/office/powerpoint/2010/main" val="12372554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John Rawls, Contemporary Liberalism, and Natural Law - Public Discourse">
            <a:extLst>
              <a:ext uri="{FF2B5EF4-FFF2-40B4-BE49-F238E27FC236}">
                <a16:creationId xmlns:a16="http://schemas.microsoft.com/office/drawing/2014/main" id="{5F0601A1-7AE2-64AD-A78E-FD81D9BE4E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6693" y="511277"/>
            <a:ext cx="2262648" cy="1508432"/>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F6706AD6-0773-BB4A-460C-A2867D9F8D9F}"/>
              </a:ext>
            </a:extLst>
          </p:cNvPr>
          <p:cNvSpPr txBox="1"/>
          <p:nvPr/>
        </p:nvSpPr>
        <p:spPr>
          <a:xfrm>
            <a:off x="1208752" y="2019709"/>
            <a:ext cx="1258529" cy="369332"/>
          </a:xfrm>
          <a:prstGeom prst="rect">
            <a:avLst/>
          </a:prstGeom>
          <a:noFill/>
        </p:spPr>
        <p:txBody>
          <a:bodyPr wrap="square">
            <a:spAutoFit/>
          </a:bodyPr>
          <a:lstStyle/>
          <a:p>
            <a:r>
              <a:rPr lang="en-IN" dirty="0"/>
              <a:t>John Rawls</a:t>
            </a:r>
          </a:p>
        </p:txBody>
      </p:sp>
      <p:sp>
        <p:nvSpPr>
          <p:cNvPr id="7" name="AutoShape 6" descr="Interprétame otra vez: la filosofía del derecho de Ronald Dworkin - La ...">
            <a:extLst>
              <a:ext uri="{FF2B5EF4-FFF2-40B4-BE49-F238E27FC236}">
                <a16:creationId xmlns:a16="http://schemas.microsoft.com/office/drawing/2014/main" id="{9FC29984-17BD-5A5C-D398-31DB800E71F4}"/>
              </a:ext>
            </a:extLst>
          </p:cNvPr>
          <p:cNvSpPr>
            <a:spLocks noChangeAspect="1" noChangeArrowheads="1"/>
          </p:cNvSpPr>
          <p:nvPr/>
        </p:nvSpPr>
        <p:spPr bwMode="auto">
          <a:xfrm>
            <a:off x="3637935" y="970935"/>
            <a:ext cx="2610465" cy="2610465"/>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dirty="0"/>
          </a:p>
        </p:txBody>
      </p:sp>
      <p:pic>
        <p:nvPicPr>
          <p:cNvPr id="1032" name="Picture 8" descr="Ronald Dworkin - Alchetron, The Free Social Encyclopedia">
            <a:extLst>
              <a:ext uri="{FF2B5EF4-FFF2-40B4-BE49-F238E27FC236}">
                <a16:creationId xmlns:a16="http://schemas.microsoft.com/office/drawing/2014/main" id="{0DA0152D-812E-CB8D-DC93-F9FFEFAB0F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37935" y="304800"/>
            <a:ext cx="1524000" cy="221300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CDF159A4-6001-C08C-D2A3-A9ECEA2531DE}"/>
              </a:ext>
            </a:extLst>
          </p:cNvPr>
          <p:cNvSpPr txBox="1"/>
          <p:nvPr/>
        </p:nvSpPr>
        <p:spPr>
          <a:xfrm>
            <a:off x="3539612" y="2517801"/>
            <a:ext cx="2458065" cy="369332"/>
          </a:xfrm>
          <a:prstGeom prst="rect">
            <a:avLst/>
          </a:prstGeom>
          <a:noFill/>
        </p:spPr>
        <p:txBody>
          <a:bodyPr wrap="square">
            <a:spAutoFit/>
          </a:bodyPr>
          <a:lstStyle/>
          <a:p>
            <a:r>
              <a:rPr lang="en-IN" dirty="0"/>
              <a:t>Ronald Dworkin</a:t>
            </a:r>
          </a:p>
        </p:txBody>
      </p:sp>
      <p:sp>
        <p:nvSpPr>
          <p:cNvPr id="11" name="TextBox 10">
            <a:extLst>
              <a:ext uri="{FF2B5EF4-FFF2-40B4-BE49-F238E27FC236}">
                <a16:creationId xmlns:a16="http://schemas.microsoft.com/office/drawing/2014/main" id="{6B6B97C6-3613-1881-8706-C9A8533306FA}"/>
              </a:ext>
            </a:extLst>
          </p:cNvPr>
          <p:cNvSpPr txBox="1"/>
          <p:nvPr/>
        </p:nvSpPr>
        <p:spPr>
          <a:xfrm>
            <a:off x="6096000" y="2332999"/>
            <a:ext cx="2949677" cy="369332"/>
          </a:xfrm>
          <a:prstGeom prst="rect">
            <a:avLst/>
          </a:prstGeom>
          <a:noFill/>
        </p:spPr>
        <p:txBody>
          <a:bodyPr wrap="square">
            <a:spAutoFit/>
          </a:bodyPr>
          <a:lstStyle/>
          <a:p>
            <a:r>
              <a:rPr lang="en-IN" dirty="0"/>
              <a:t>Martha Nussbaum</a:t>
            </a:r>
          </a:p>
        </p:txBody>
      </p:sp>
      <p:pic>
        <p:nvPicPr>
          <p:cNvPr id="1040" name="Picture 16" descr="Martha Nussbaum talks available online | Colorado State University">
            <a:extLst>
              <a:ext uri="{FF2B5EF4-FFF2-40B4-BE49-F238E27FC236}">
                <a16:creationId xmlns:a16="http://schemas.microsoft.com/office/drawing/2014/main" id="{FAC56243-E5E3-C43C-B927-E0007513EAA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64828" y="304800"/>
            <a:ext cx="1887795" cy="1887795"/>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descr="Thomas Nagel - Alchetron, The Free Social Encyclopedia">
            <a:extLst>
              <a:ext uri="{FF2B5EF4-FFF2-40B4-BE49-F238E27FC236}">
                <a16:creationId xmlns:a16="http://schemas.microsoft.com/office/drawing/2014/main" id="{67FF4B44-6619-AE6A-013A-F47FAD88B69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045677" y="304800"/>
            <a:ext cx="2705349" cy="1691745"/>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92E83C42-3269-516C-A2D8-3873C164A3FB}"/>
              </a:ext>
            </a:extLst>
          </p:cNvPr>
          <p:cNvSpPr txBox="1"/>
          <p:nvPr/>
        </p:nvSpPr>
        <p:spPr>
          <a:xfrm>
            <a:off x="9714271" y="2091501"/>
            <a:ext cx="2271252" cy="369332"/>
          </a:xfrm>
          <a:prstGeom prst="rect">
            <a:avLst/>
          </a:prstGeom>
          <a:noFill/>
        </p:spPr>
        <p:txBody>
          <a:bodyPr wrap="square">
            <a:spAutoFit/>
          </a:bodyPr>
          <a:lstStyle/>
          <a:p>
            <a:r>
              <a:rPr lang="en-IN" dirty="0"/>
              <a:t>Thomas Nagel </a:t>
            </a:r>
          </a:p>
        </p:txBody>
      </p:sp>
      <p:sp>
        <p:nvSpPr>
          <p:cNvPr id="16" name="TextBox 15">
            <a:extLst>
              <a:ext uri="{FF2B5EF4-FFF2-40B4-BE49-F238E27FC236}">
                <a16:creationId xmlns:a16="http://schemas.microsoft.com/office/drawing/2014/main" id="{6A55B01D-5F7A-1E28-32DF-ED0E0732226F}"/>
              </a:ext>
            </a:extLst>
          </p:cNvPr>
          <p:cNvSpPr txBox="1"/>
          <p:nvPr/>
        </p:nvSpPr>
        <p:spPr>
          <a:xfrm>
            <a:off x="706693" y="5621480"/>
            <a:ext cx="2035277" cy="369332"/>
          </a:xfrm>
          <a:prstGeom prst="rect">
            <a:avLst/>
          </a:prstGeom>
          <a:noFill/>
        </p:spPr>
        <p:txBody>
          <a:bodyPr wrap="square">
            <a:spAutoFit/>
          </a:bodyPr>
          <a:lstStyle/>
          <a:p>
            <a:r>
              <a:rPr lang="en-IN" dirty="0"/>
              <a:t>Bruce Ackerman</a:t>
            </a:r>
          </a:p>
        </p:txBody>
      </p:sp>
      <p:pic>
        <p:nvPicPr>
          <p:cNvPr id="1044" name="Picture 20" descr="Bruce Ackerman, Law and Political Science, Yale University | Townsend ...">
            <a:extLst>
              <a:ext uri="{FF2B5EF4-FFF2-40B4-BE49-F238E27FC236}">
                <a16:creationId xmlns:a16="http://schemas.microsoft.com/office/drawing/2014/main" id="{1028E664-E091-CEC4-7FEB-768FAEE9C1E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42335" y="2816481"/>
            <a:ext cx="1905000" cy="2562225"/>
          </a:xfrm>
          <a:prstGeom prst="rect">
            <a:avLst/>
          </a:prstGeom>
          <a:noFill/>
          <a:extLst>
            <a:ext uri="{909E8E84-426E-40DD-AFC4-6F175D3DCCD1}">
              <a14:hiddenFill xmlns:a14="http://schemas.microsoft.com/office/drawing/2010/main">
                <a:solidFill>
                  <a:srgbClr val="FFFFFF"/>
                </a:solidFill>
              </a14:hiddenFill>
            </a:ext>
          </a:extLst>
        </p:spPr>
      </p:pic>
      <p:sp>
        <p:nvSpPr>
          <p:cNvPr id="18" name="TextBox 17">
            <a:extLst>
              <a:ext uri="{FF2B5EF4-FFF2-40B4-BE49-F238E27FC236}">
                <a16:creationId xmlns:a16="http://schemas.microsoft.com/office/drawing/2014/main" id="{2F409F5C-1FA9-FCF7-98B1-EE84EF47C9ED}"/>
              </a:ext>
            </a:extLst>
          </p:cNvPr>
          <p:cNvSpPr txBox="1"/>
          <p:nvPr/>
        </p:nvSpPr>
        <p:spPr>
          <a:xfrm>
            <a:off x="3915790" y="5621480"/>
            <a:ext cx="1705707" cy="369332"/>
          </a:xfrm>
          <a:prstGeom prst="rect">
            <a:avLst/>
          </a:prstGeom>
          <a:noFill/>
        </p:spPr>
        <p:txBody>
          <a:bodyPr wrap="square">
            <a:spAutoFit/>
          </a:bodyPr>
          <a:lstStyle/>
          <a:p>
            <a:r>
              <a:rPr lang="en-IN" dirty="0"/>
              <a:t>Michael Walzer</a:t>
            </a:r>
          </a:p>
        </p:txBody>
      </p:sp>
      <p:pic>
        <p:nvPicPr>
          <p:cNvPr id="1050" name="Picture 26" descr="Michael Walzer and His Adjective, 'Liberal' | National Review">
            <a:extLst>
              <a:ext uri="{FF2B5EF4-FFF2-40B4-BE49-F238E27FC236}">
                <a16:creationId xmlns:a16="http://schemas.microsoft.com/office/drawing/2014/main" id="{7ADC39E6-D77A-8583-05A1-B342F2A7FA78}"/>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75771" y="3410799"/>
            <a:ext cx="3373555" cy="1967907"/>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9A7A9545-FAFC-DEFF-1F16-D231A4230214}"/>
              </a:ext>
            </a:extLst>
          </p:cNvPr>
          <p:cNvSpPr txBox="1"/>
          <p:nvPr/>
        </p:nvSpPr>
        <p:spPr>
          <a:xfrm>
            <a:off x="8692644" y="5567649"/>
            <a:ext cx="1705707" cy="369332"/>
          </a:xfrm>
          <a:prstGeom prst="rect">
            <a:avLst/>
          </a:prstGeom>
          <a:noFill/>
        </p:spPr>
        <p:txBody>
          <a:bodyPr wrap="square">
            <a:spAutoFit/>
          </a:bodyPr>
          <a:lstStyle/>
          <a:p>
            <a:r>
              <a:rPr lang="en-IN" dirty="0"/>
              <a:t>Amartya Sen </a:t>
            </a:r>
          </a:p>
        </p:txBody>
      </p:sp>
      <p:pic>
        <p:nvPicPr>
          <p:cNvPr id="1058" name="Picture 34" descr="Economist Amartya Sen on growth in human terms | IESE Insight">
            <a:extLst>
              <a:ext uri="{FF2B5EF4-FFF2-40B4-BE49-F238E27FC236}">
                <a16:creationId xmlns:a16="http://schemas.microsoft.com/office/drawing/2014/main" id="{5A5AD676-CBC7-61FA-4D9D-012962F5ECA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750116" y="3308010"/>
            <a:ext cx="3397236" cy="20706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25520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8506E-BF88-ADF3-4EBA-ACED398F4117}"/>
              </a:ext>
            </a:extLst>
          </p:cNvPr>
          <p:cNvSpPr>
            <a:spLocks noGrp="1"/>
          </p:cNvSpPr>
          <p:nvPr>
            <p:ph type="title"/>
          </p:nvPr>
        </p:nvSpPr>
        <p:spPr>
          <a:xfrm>
            <a:off x="2231136" y="287797"/>
            <a:ext cx="7729728" cy="1188720"/>
          </a:xfrm>
        </p:spPr>
        <p:txBody>
          <a:bodyPr>
            <a:normAutofit fontScale="90000"/>
          </a:bodyPr>
          <a:lstStyle/>
          <a:p>
            <a:r>
              <a:rPr lang="en-IN" b="1" dirty="0">
                <a:latin typeface="Arial Black" panose="020B0A04020102020204" pitchFamily="34" charset="0"/>
              </a:rPr>
              <a:t>Conclusion on Liberal Equality</a:t>
            </a:r>
          </a:p>
        </p:txBody>
      </p:sp>
      <p:sp>
        <p:nvSpPr>
          <p:cNvPr id="3" name="Content Placeholder 2">
            <a:extLst>
              <a:ext uri="{FF2B5EF4-FFF2-40B4-BE49-F238E27FC236}">
                <a16:creationId xmlns:a16="http://schemas.microsoft.com/office/drawing/2014/main" id="{189A6D47-0B53-17A6-B077-136AEA7BC410}"/>
              </a:ext>
            </a:extLst>
          </p:cNvPr>
          <p:cNvSpPr>
            <a:spLocks noGrp="1"/>
          </p:cNvSpPr>
          <p:nvPr>
            <p:ph idx="1"/>
          </p:nvPr>
        </p:nvSpPr>
        <p:spPr>
          <a:xfrm>
            <a:off x="838200" y="1631234"/>
            <a:ext cx="11078497" cy="4938969"/>
          </a:xfrm>
        </p:spPr>
        <p:txBody>
          <a:bodyPr>
            <a:normAutofit/>
          </a:bodyPr>
          <a:lstStyle/>
          <a:p>
            <a:pPr marL="0" indent="0">
              <a:buNone/>
            </a:pPr>
            <a:r>
              <a:rPr lang="en-US" sz="2400" dirty="0"/>
              <a:t>Liberal equality is a foundational principle in liberal political philosophy that seeks to balance individual freedom with social fairness. At its core, it promotes the idea that all individuals should have equal rights, opportunities, and protections under the law, regardless of their social background, wealth, race, or gender. While liberal equality emphasizes individual liberty, it also recognizes that true freedom requires addressing systemic inequalities that limit people’s ability to fully participate in society. Thinkers like John Rawls argue that a just society must ensure not only formal equality (e.g., legal rights) but also fair access to resources and opportunities (e.g., education, healthcare).In conclusion, liberal equality is not just about treating everyone the same—it is about creating the conditions in which everyone has a fair chance to succeed. It remains a vital and evolving concept in modern democracies, continually challenged by real-world disparities and political debates.</a:t>
            </a:r>
            <a:endParaRPr lang="en-IN" sz="2400" dirty="0"/>
          </a:p>
        </p:txBody>
      </p:sp>
    </p:spTree>
    <p:extLst>
      <p:ext uri="{BB962C8B-B14F-4D97-AF65-F5344CB8AC3E}">
        <p14:creationId xmlns:p14="http://schemas.microsoft.com/office/powerpoint/2010/main" val="32345479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9E24B-D4E9-5145-5B6F-8544ECFEC82C}"/>
              </a:ext>
            </a:extLst>
          </p:cNvPr>
          <p:cNvSpPr>
            <a:spLocks noGrp="1"/>
          </p:cNvSpPr>
          <p:nvPr>
            <p:ph type="title"/>
          </p:nvPr>
        </p:nvSpPr>
        <p:spPr>
          <a:xfrm>
            <a:off x="3748548" y="2488893"/>
            <a:ext cx="4077929" cy="1325563"/>
          </a:xfrm>
        </p:spPr>
        <p:txBody>
          <a:bodyPr/>
          <a:lstStyle/>
          <a:p>
            <a:r>
              <a:rPr lang="en-IN" b="1" dirty="0">
                <a:latin typeface="Arial Black" panose="020B0A04020102020204" pitchFamily="34" charset="0"/>
              </a:rPr>
              <a:t>THANK YOU</a:t>
            </a:r>
          </a:p>
        </p:txBody>
      </p:sp>
    </p:spTree>
    <p:extLst>
      <p:ext uri="{BB962C8B-B14F-4D97-AF65-F5344CB8AC3E}">
        <p14:creationId xmlns:p14="http://schemas.microsoft.com/office/powerpoint/2010/main" val="26551544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8BB434"/>
      </a:accent1>
      <a:accent2>
        <a:srgbClr val="33A583"/>
      </a:accent2>
      <a:accent3>
        <a:srgbClr val="3594B4"/>
      </a:accent3>
      <a:accent4>
        <a:srgbClr val="6063B4"/>
      </a:accent4>
      <a:accent5>
        <a:srgbClr val="D35731"/>
      </a:accent5>
      <a:accent6>
        <a:srgbClr val="EBAC4B"/>
      </a:accent6>
      <a:hlink>
        <a:srgbClr val="65AD30"/>
      </a:hlink>
      <a:folHlink>
        <a:srgbClr val="8ED25B"/>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1A9F9826-882C-40B9-8F38-5A3B8CFD19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34</TotalTime>
  <Words>592</Words>
  <Application>Microsoft Office PowerPoint</Application>
  <PresentationFormat>Widescreen</PresentationFormat>
  <Paragraphs>30</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Arial Black</vt:lpstr>
      <vt:lpstr>Calibri</vt:lpstr>
      <vt:lpstr>Corbel</vt:lpstr>
      <vt:lpstr>Parallax</vt:lpstr>
      <vt:lpstr>PowerPoint Presentation</vt:lpstr>
      <vt:lpstr>Introduction to Liberal Equality</vt:lpstr>
      <vt:lpstr>PowerPoint Presentation</vt:lpstr>
      <vt:lpstr>PowerPoint Presentation</vt:lpstr>
      <vt:lpstr>Conclusion on Liberal Equality</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parlinakalita@outlook.com</dc:creator>
  <cp:lastModifiedBy>parlinakalita@outlook.com</cp:lastModifiedBy>
  <cp:revision>23</cp:revision>
  <dcterms:created xsi:type="dcterms:W3CDTF">2025-08-16T15:47:00Z</dcterms:created>
  <dcterms:modified xsi:type="dcterms:W3CDTF">2025-08-17T06:39:48Z</dcterms:modified>
</cp:coreProperties>
</file>