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8DC7A42-204F-4CDF-8EAB-D5F52DB2B938}"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4391607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DC7A42-204F-4CDF-8EAB-D5F52DB2B938}"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3057247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DC7A42-204F-4CDF-8EAB-D5F52DB2B938}"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41388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DC7A42-204F-4CDF-8EAB-D5F52DB2B938}"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1093222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28DC7A42-204F-4CDF-8EAB-D5F52DB2B938}"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19522685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28DC7A42-204F-4CDF-8EAB-D5F52DB2B938}" type="datetimeFigureOut">
              <a:rPr lang="en-IN" smtClean="0"/>
              <a:t>17-08-2025</a:t>
            </a:fld>
            <a:endParaRPr lang="en-IN"/>
          </a:p>
        </p:txBody>
      </p:sp>
      <p:sp>
        <p:nvSpPr>
          <p:cNvPr id="9" name="Footer Placeholder 8"/>
          <p:cNvSpPr>
            <a:spLocks noGrp="1"/>
          </p:cNvSpPr>
          <p:nvPr>
            <p:ph type="ftr" sz="quarter" idx="11"/>
          </p:nvPr>
        </p:nvSpPr>
        <p:spPr/>
        <p:txBody>
          <a:bodyPr/>
          <a:lstStyle/>
          <a:p>
            <a:endParaRPr lang="en-IN"/>
          </a:p>
        </p:txBody>
      </p:sp>
      <p:sp>
        <p:nvSpPr>
          <p:cNvPr id="10" name="Slide Number Placeholder 9"/>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289535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8DC7A42-204F-4CDF-8EAB-D5F52DB2B938}"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7BF92B-B241-438E-B1DB-C91CD7EED4C9}" type="slidenum">
              <a:rPr lang="en-IN" smtClean="0"/>
              <a:t>‹#›</a:t>
            </a:fld>
            <a:endParaRPr lang="en-I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653474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DC7A42-204F-4CDF-8EAB-D5F52DB2B938}"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187565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DC7A42-204F-4CDF-8EAB-D5F52DB2B938}" type="datetimeFigureOut">
              <a:rPr lang="en-IN" smtClean="0"/>
              <a:t>17-08-2025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1033049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28DC7A42-204F-4CDF-8EAB-D5F52DB2B938}" type="datetimeFigureOut">
              <a:rPr lang="en-IN" smtClean="0"/>
              <a:t>17-08-2025</a:t>
            </a:fld>
            <a:endParaRPr lang="en-IN"/>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1" name="Slide Number Placeholder 10"/>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1012021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8DC7A42-204F-4CDF-8EAB-D5F52DB2B938}" type="datetimeFigureOut">
              <a:rPr lang="en-IN" smtClean="0"/>
              <a:t>17-08-2025</a:t>
            </a:fld>
            <a:endParaRPr lang="en-IN"/>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0" name="Slide Number Placeholder 9"/>
          <p:cNvSpPr>
            <a:spLocks noGrp="1"/>
          </p:cNvSpPr>
          <p:nvPr>
            <p:ph type="sldNum" sz="quarter" idx="12"/>
          </p:nvPr>
        </p:nvSpPr>
        <p:spPr/>
        <p:txBody>
          <a:bodyPr/>
          <a:lstStyle/>
          <a:p>
            <a:fld id="{047BF92B-B241-438E-B1DB-C91CD7EED4C9}" type="slidenum">
              <a:rPr lang="en-IN" smtClean="0"/>
              <a:t>‹#›</a:t>
            </a:fld>
            <a:endParaRPr lang="en-IN"/>
          </a:p>
        </p:txBody>
      </p:sp>
    </p:spTree>
    <p:extLst>
      <p:ext uri="{BB962C8B-B14F-4D97-AF65-F5344CB8AC3E}">
        <p14:creationId xmlns:p14="http://schemas.microsoft.com/office/powerpoint/2010/main" val="375983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28DC7A42-204F-4CDF-8EAB-D5F52DB2B938}" type="datetimeFigureOut">
              <a:rPr lang="en-IN" smtClean="0"/>
              <a:t>17-08-2025</a:t>
            </a:fld>
            <a:endParaRPr lang="en-IN"/>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IN"/>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47BF92B-B241-438E-B1DB-C91CD7EED4C9}" type="slidenum">
              <a:rPr lang="en-IN" smtClean="0"/>
              <a:t>‹#›</a:t>
            </a:fld>
            <a:endParaRPr lang="en-IN"/>
          </a:p>
        </p:txBody>
      </p:sp>
    </p:spTree>
    <p:extLst>
      <p:ext uri="{BB962C8B-B14F-4D97-AF65-F5344CB8AC3E}">
        <p14:creationId xmlns:p14="http://schemas.microsoft.com/office/powerpoint/2010/main" val="3415629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40E2B-9854-7EFA-D32A-4754640991FE}"/>
              </a:ext>
            </a:extLst>
          </p:cNvPr>
          <p:cNvSpPr>
            <a:spLocks noGrp="1"/>
          </p:cNvSpPr>
          <p:nvPr>
            <p:ph type="title"/>
          </p:nvPr>
        </p:nvSpPr>
        <p:spPr/>
        <p:txBody>
          <a:bodyPr>
            <a:normAutofit/>
          </a:bodyPr>
          <a:lstStyle/>
          <a:p>
            <a:r>
              <a:rPr lang="en-IN" sz="5400" b="1" i="1" dirty="0"/>
              <a:t>Political theory ii</a:t>
            </a:r>
          </a:p>
        </p:txBody>
      </p:sp>
      <p:sp>
        <p:nvSpPr>
          <p:cNvPr id="4" name="TextBox 3">
            <a:extLst>
              <a:ext uri="{FF2B5EF4-FFF2-40B4-BE49-F238E27FC236}">
                <a16:creationId xmlns:a16="http://schemas.microsoft.com/office/drawing/2014/main" id="{6A9CDD27-6D5F-D997-5B7B-F97D0FFEF0A1}"/>
              </a:ext>
            </a:extLst>
          </p:cNvPr>
          <p:cNvSpPr txBox="1"/>
          <p:nvPr/>
        </p:nvSpPr>
        <p:spPr>
          <a:xfrm>
            <a:off x="462116" y="3429000"/>
            <a:ext cx="6341806" cy="1015663"/>
          </a:xfrm>
          <a:prstGeom prst="rect">
            <a:avLst/>
          </a:prstGeom>
          <a:noFill/>
        </p:spPr>
        <p:txBody>
          <a:bodyPr wrap="square" rtlCol="0">
            <a:spAutoFit/>
          </a:bodyPr>
          <a:lstStyle/>
          <a:p>
            <a:r>
              <a:rPr lang="en-IN" sz="2000" b="1" dirty="0"/>
              <a:t>Department Of Political Science</a:t>
            </a:r>
          </a:p>
          <a:p>
            <a:r>
              <a:rPr lang="en-IN" sz="2000" b="1" dirty="0"/>
              <a:t>Unit : Equality And Justice</a:t>
            </a:r>
          </a:p>
          <a:p>
            <a:r>
              <a:rPr lang="en-IN" sz="2000" b="1" dirty="0"/>
              <a:t>Topic : Robert </a:t>
            </a:r>
            <a:r>
              <a:rPr lang="en-IN" sz="2000" b="1" dirty="0" err="1"/>
              <a:t>Nozik’s</a:t>
            </a:r>
            <a:r>
              <a:rPr lang="en-IN" sz="2000" b="1" dirty="0"/>
              <a:t> Entitlement Theory</a:t>
            </a:r>
          </a:p>
        </p:txBody>
      </p:sp>
      <p:sp>
        <p:nvSpPr>
          <p:cNvPr id="5" name="TextBox 4">
            <a:extLst>
              <a:ext uri="{FF2B5EF4-FFF2-40B4-BE49-F238E27FC236}">
                <a16:creationId xmlns:a16="http://schemas.microsoft.com/office/drawing/2014/main" id="{C881E359-3C35-4DD6-F7A6-83429B61AD33}"/>
              </a:ext>
            </a:extLst>
          </p:cNvPr>
          <p:cNvSpPr txBox="1"/>
          <p:nvPr/>
        </p:nvSpPr>
        <p:spPr>
          <a:xfrm>
            <a:off x="7580671" y="5974113"/>
            <a:ext cx="3962399" cy="400110"/>
          </a:xfrm>
          <a:prstGeom prst="rect">
            <a:avLst/>
          </a:prstGeom>
          <a:noFill/>
        </p:spPr>
        <p:txBody>
          <a:bodyPr wrap="square" rtlCol="0">
            <a:spAutoFit/>
          </a:bodyPr>
          <a:lstStyle/>
          <a:p>
            <a:r>
              <a:rPr lang="en-IN" sz="2000" b="1" dirty="0"/>
              <a:t>Presented By Parlina Kalita</a:t>
            </a:r>
          </a:p>
        </p:txBody>
      </p:sp>
    </p:spTree>
    <p:extLst>
      <p:ext uri="{BB962C8B-B14F-4D97-AF65-F5344CB8AC3E}">
        <p14:creationId xmlns:p14="http://schemas.microsoft.com/office/powerpoint/2010/main" val="3485302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5CBE3-F8B6-8BBC-0E79-FB310A05F0DC}"/>
              </a:ext>
            </a:extLst>
          </p:cNvPr>
          <p:cNvSpPr>
            <a:spLocks noGrp="1"/>
          </p:cNvSpPr>
          <p:nvPr>
            <p:ph type="ctrTitle"/>
          </p:nvPr>
        </p:nvSpPr>
        <p:spPr>
          <a:xfrm>
            <a:off x="1381432" y="266367"/>
            <a:ext cx="9429135" cy="1012570"/>
          </a:xfrm>
        </p:spPr>
        <p:txBody>
          <a:bodyPr>
            <a:normAutofit/>
          </a:bodyPr>
          <a:lstStyle/>
          <a:p>
            <a:r>
              <a:rPr lang="en-IN" sz="3200" dirty="0">
                <a:latin typeface="Arial Black" panose="020B0A04020102020204" pitchFamily="34" charset="0"/>
              </a:rPr>
              <a:t>Philosophy of Robert </a:t>
            </a:r>
            <a:r>
              <a:rPr lang="en-IN" sz="3200" dirty="0" err="1">
                <a:latin typeface="Arial Black" panose="020B0A04020102020204" pitchFamily="34" charset="0"/>
              </a:rPr>
              <a:t>Nozik</a:t>
            </a:r>
            <a:endParaRPr lang="en-IN" sz="3200" dirty="0">
              <a:latin typeface="Arial Black" panose="020B0A04020102020204" pitchFamily="34" charset="0"/>
            </a:endParaRPr>
          </a:p>
        </p:txBody>
      </p:sp>
      <p:sp>
        <p:nvSpPr>
          <p:cNvPr id="3" name="Subtitle 2">
            <a:extLst>
              <a:ext uri="{FF2B5EF4-FFF2-40B4-BE49-F238E27FC236}">
                <a16:creationId xmlns:a16="http://schemas.microsoft.com/office/drawing/2014/main" id="{8BEDE302-025B-408E-4BE4-C0A5B4274ACD}"/>
              </a:ext>
            </a:extLst>
          </p:cNvPr>
          <p:cNvSpPr>
            <a:spLocks noGrp="1"/>
          </p:cNvSpPr>
          <p:nvPr>
            <p:ph type="subTitle" idx="1"/>
          </p:nvPr>
        </p:nvSpPr>
        <p:spPr>
          <a:xfrm>
            <a:off x="275306" y="1593416"/>
            <a:ext cx="7197211" cy="5264584"/>
          </a:xfrm>
        </p:spPr>
        <p:txBody>
          <a:bodyPr>
            <a:normAutofit fontScale="85000" lnSpcReduction="20000"/>
          </a:bodyPr>
          <a:lstStyle/>
          <a:p>
            <a:pPr algn="l"/>
            <a:r>
              <a:rPr lang="en-US" b="1" dirty="0"/>
              <a:t>Robert Nozick </a:t>
            </a:r>
            <a:r>
              <a:rPr lang="en-US" dirty="0"/>
              <a:t>(1938–2002) was an influential American philosopher best known for his work in political philosophy, particularly as a leading figure in libertarian thought. He gained prominence with his 1974 book </a:t>
            </a:r>
            <a:r>
              <a:rPr lang="en-US" b="1" dirty="0"/>
              <a:t>Anarchy, State, and Utopia</a:t>
            </a:r>
            <a:r>
              <a:rPr lang="en-US" dirty="0"/>
              <a:t>, which offered a powerful critique of distributive justice theories, especially those of John Rawls, and provided a robust defense of a minimal state grounded in individual rights. </a:t>
            </a:r>
          </a:p>
          <a:p>
            <a:pPr algn="l"/>
            <a:endParaRPr lang="en-US" dirty="0"/>
          </a:p>
          <a:p>
            <a:pPr algn="l"/>
            <a:r>
              <a:rPr lang="en-US" dirty="0"/>
              <a:t> Nozick argued that individuals have inviolable rights, such as the </a:t>
            </a:r>
            <a:r>
              <a:rPr lang="en-US" b="1" dirty="0"/>
              <a:t>right to life, liberty, and property</a:t>
            </a:r>
            <a:r>
              <a:rPr lang="en-US" dirty="0"/>
              <a:t>, which should not be violated even for the sake of achieving greater social or economic equality.</a:t>
            </a:r>
          </a:p>
          <a:p>
            <a:pPr algn="l"/>
            <a:endParaRPr lang="en-US" dirty="0"/>
          </a:p>
          <a:p>
            <a:pPr algn="l"/>
            <a:r>
              <a:rPr lang="en-US" dirty="0"/>
              <a:t> His </a:t>
            </a:r>
            <a:r>
              <a:rPr lang="en-US" b="1" dirty="0"/>
              <a:t>*entitlement theory of justice</a:t>
            </a:r>
            <a:r>
              <a:rPr lang="en-US" dirty="0"/>
              <a:t>* holds that as long as holdings are acquired and transferred justly, any resulting distribution is just.</a:t>
            </a:r>
          </a:p>
          <a:p>
            <a:pPr algn="l"/>
            <a:endParaRPr lang="en-US" dirty="0"/>
          </a:p>
          <a:p>
            <a:pPr algn="l"/>
            <a:r>
              <a:rPr lang="en-US" dirty="0"/>
              <a:t> Beyond political philosophy, Nozick also made significant contributions to epistemology, metaphysics, and the philosophy of mind. Nozick's clear, engaging style and willingness to explore a wide range of philosophical problems helped make him one of the most respected and thought-provoking philosophers of the late 20th century.</a:t>
            </a:r>
            <a:endParaRPr lang="en-IN" dirty="0"/>
          </a:p>
        </p:txBody>
      </p:sp>
      <p:pic>
        <p:nvPicPr>
          <p:cNvPr id="1026" name="Picture 2" descr="Robert Nozick Analitik Felsefenin Temeline Hiciv Bombasını Nasıl Koydu ...">
            <a:extLst>
              <a:ext uri="{FF2B5EF4-FFF2-40B4-BE49-F238E27FC236}">
                <a16:creationId xmlns:a16="http://schemas.microsoft.com/office/drawing/2014/main" id="{DDCED8C1-4396-C12F-AE0E-11F6B36422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1509" y="1705897"/>
            <a:ext cx="4304950" cy="369142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DEDB25C-4AE1-3978-EA3A-D63A934403EB}"/>
              </a:ext>
            </a:extLst>
          </p:cNvPr>
          <p:cNvSpPr txBox="1"/>
          <p:nvPr/>
        </p:nvSpPr>
        <p:spPr>
          <a:xfrm>
            <a:off x="9222658" y="5454947"/>
            <a:ext cx="1465007" cy="369332"/>
          </a:xfrm>
          <a:prstGeom prst="rect">
            <a:avLst/>
          </a:prstGeom>
          <a:noFill/>
        </p:spPr>
        <p:txBody>
          <a:bodyPr wrap="square">
            <a:spAutoFit/>
          </a:bodyPr>
          <a:lstStyle/>
          <a:p>
            <a:r>
              <a:rPr lang="en-US" dirty="0"/>
              <a:t>1938–2002</a:t>
            </a:r>
            <a:endParaRPr lang="en-IN" dirty="0"/>
          </a:p>
        </p:txBody>
      </p:sp>
    </p:spTree>
    <p:extLst>
      <p:ext uri="{BB962C8B-B14F-4D97-AF65-F5344CB8AC3E}">
        <p14:creationId xmlns:p14="http://schemas.microsoft.com/office/powerpoint/2010/main" val="3766762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89BDB81-8EE7-8054-DA1E-C86412808AFF}"/>
              </a:ext>
            </a:extLst>
          </p:cNvPr>
          <p:cNvSpPr txBox="1"/>
          <p:nvPr/>
        </p:nvSpPr>
        <p:spPr>
          <a:xfrm>
            <a:off x="383458" y="265471"/>
            <a:ext cx="11582400" cy="4524315"/>
          </a:xfrm>
          <a:prstGeom prst="rect">
            <a:avLst/>
          </a:prstGeom>
          <a:noFill/>
        </p:spPr>
        <p:txBody>
          <a:bodyPr wrap="square">
            <a:spAutoFit/>
          </a:bodyPr>
          <a:lstStyle/>
          <a:p>
            <a:r>
              <a:rPr lang="en-IN" b="1" dirty="0"/>
              <a:t>Here are the most important works of Robert Nozick</a:t>
            </a:r>
          </a:p>
          <a:p>
            <a:endParaRPr lang="en-IN" b="1" dirty="0"/>
          </a:p>
          <a:p>
            <a:r>
              <a:rPr lang="en-IN" dirty="0"/>
              <a:t>1.Anarchy, State, and Utopia (1974) – His most famous and influential work, a libertarian response to Rawls' A Theory of Justice.</a:t>
            </a:r>
          </a:p>
          <a:p>
            <a:endParaRPr lang="en-IN" dirty="0"/>
          </a:p>
          <a:p>
            <a:r>
              <a:rPr lang="en-IN" dirty="0"/>
              <a:t>2.Philosophical Explanations (1981) – Covers topics in metaphysics, epistemology, and value theory</a:t>
            </a:r>
          </a:p>
          <a:p>
            <a:endParaRPr lang="en-IN" dirty="0"/>
          </a:p>
          <a:p>
            <a:r>
              <a:rPr lang="en-IN" dirty="0"/>
              <a:t>3.The Examined Life: Philosophical Meditations (1989) – A more personal and accessible exploration of philosophical questions.</a:t>
            </a:r>
          </a:p>
          <a:p>
            <a:endParaRPr lang="en-IN" dirty="0"/>
          </a:p>
          <a:p>
            <a:r>
              <a:rPr lang="en-IN" dirty="0"/>
              <a:t>4.The  Nature of Rationality (1993) – Investigates rational decision-making and principles of reason.</a:t>
            </a:r>
          </a:p>
          <a:p>
            <a:endParaRPr lang="en-IN" dirty="0"/>
          </a:p>
          <a:p>
            <a:r>
              <a:rPr lang="en-IN" dirty="0"/>
              <a:t>5.Socratic Puzzles (1997) – A collection of essays and shorter works, spanning ethics, politics, and methodology.</a:t>
            </a:r>
          </a:p>
          <a:p>
            <a:endParaRPr lang="en-IN" dirty="0"/>
          </a:p>
          <a:p>
            <a:r>
              <a:rPr lang="en-IN" dirty="0"/>
              <a:t>6.Invariances: The Structure of the Objective World (2001) – His final major work, focused on objectivity, truth, and the nature of reality</a:t>
            </a:r>
          </a:p>
        </p:txBody>
      </p:sp>
    </p:spTree>
    <p:extLst>
      <p:ext uri="{BB962C8B-B14F-4D97-AF65-F5344CB8AC3E}">
        <p14:creationId xmlns:p14="http://schemas.microsoft.com/office/powerpoint/2010/main" val="4165465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A2E2-563C-CEE3-4D4C-B6DE42100329}"/>
              </a:ext>
            </a:extLst>
          </p:cNvPr>
          <p:cNvSpPr>
            <a:spLocks noGrp="1"/>
          </p:cNvSpPr>
          <p:nvPr>
            <p:ph type="title"/>
          </p:nvPr>
        </p:nvSpPr>
        <p:spPr>
          <a:xfrm>
            <a:off x="612058" y="256970"/>
            <a:ext cx="10515600" cy="1325563"/>
          </a:xfrm>
        </p:spPr>
        <p:txBody>
          <a:bodyPr>
            <a:normAutofit fontScale="90000"/>
          </a:bodyPr>
          <a:lstStyle/>
          <a:p>
            <a:r>
              <a:rPr lang="en-US" sz="3600" b="1" dirty="0"/>
              <a:t>Robert </a:t>
            </a:r>
            <a:r>
              <a:rPr lang="en-US" sz="3600" b="1" dirty="0" err="1"/>
              <a:t>Nozik’s</a:t>
            </a:r>
            <a:r>
              <a:rPr lang="en-US" sz="3600" b="1" dirty="0"/>
              <a:t> concept of Entitlement theory</a:t>
            </a:r>
            <a:endParaRPr lang="en-IN" sz="3600" b="1" dirty="0"/>
          </a:p>
        </p:txBody>
      </p:sp>
      <p:sp>
        <p:nvSpPr>
          <p:cNvPr id="5" name="TextBox 4">
            <a:extLst>
              <a:ext uri="{FF2B5EF4-FFF2-40B4-BE49-F238E27FC236}">
                <a16:creationId xmlns:a16="http://schemas.microsoft.com/office/drawing/2014/main" id="{CCAAA0B9-E158-C895-A989-990FF740BE8B}"/>
              </a:ext>
            </a:extLst>
          </p:cNvPr>
          <p:cNvSpPr txBox="1"/>
          <p:nvPr/>
        </p:nvSpPr>
        <p:spPr>
          <a:xfrm>
            <a:off x="507588" y="1692438"/>
            <a:ext cx="11336594" cy="2862322"/>
          </a:xfrm>
          <a:prstGeom prst="rect">
            <a:avLst/>
          </a:prstGeom>
          <a:noFill/>
        </p:spPr>
        <p:txBody>
          <a:bodyPr wrap="square">
            <a:spAutoFit/>
          </a:bodyPr>
          <a:lstStyle/>
          <a:p>
            <a:r>
              <a:rPr lang="en-IN" dirty="0"/>
              <a:t>Robert Nozick’s Entitlement Theory is a foundational concept in political philosophy, especially in debates about justice and property rights. Introduced in his 1974 book Anarchy, State, and Utopia, Nozick presents this theory as a libertarian alternative to theories of distributive justice like those of John Rawls.📌 Overview of Entitlement Theory </a:t>
            </a:r>
          </a:p>
          <a:p>
            <a:r>
              <a:rPr lang="en-IN" dirty="0"/>
              <a:t>Nozick's Entitlement Theory is a historical, </a:t>
            </a:r>
            <a:r>
              <a:rPr lang="en-IN" dirty="0" err="1"/>
              <a:t>unpatterned</a:t>
            </a:r>
            <a:r>
              <a:rPr lang="en-IN" dirty="0"/>
              <a:t> theory of justice. It focuses on how holdings (e.g., money, property) came to be owned rather than on the pattern or distribution of holdings in society. It has three main principles:</a:t>
            </a:r>
          </a:p>
          <a:p>
            <a:endParaRPr lang="en-IN" dirty="0"/>
          </a:p>
          <a:p>
            <a:r>
              <a:rPr lang="en-IN" dirty="0"/>
              <a:t>  1</a:t>
            </a:r>
            <a:r>
              <a:rPr lang="en-IN" b="1" dirty="0"/>
              <a:t>. Justice in Acquisition </a:t>
            </a:r>
            <a:r>
              <a:rPr lang="en-IN" dirty="0"/>
              <a:t>A person is entitled to hold something if they acquired it justly in the first place. This deals with acquiring previously unowned resources (e.g., land, materials).Inspired by John Locke’s idea: if you mix your </a:t>
            </a:r>
            <a:r>
              <a:rPr lang="en-IN" dirty="0" err="1"/>
              <a:t>labor</a:t>
            </a:r>
            <a:r>
              <a:rPr lang="en-IN" dirty="0"/>
              <a:t> with unowned resources, you can claim ownership—provided you leave “enough and as good” for others.</a:t>
            </a:r>
          </a:p>
        </p:txBody>
      </p:sp>
      <p:sp>
        <p:nvSpPr>
          <p:cNvPr id="7" name="TextBox 6">
            <a:extLst>
              <a:ext uri="{FF2B5EF4-FFF2-40B4-BE49-F238E27FC236}">
                <a16:creationId xmlns:a16="http://schemas.microsoft.com/office/drawing/2014/main" id="{CD775771-B072-9909-3408-0DA96FDD24B8}"/>
              </a:ext>
            </a:extLst>
          </p:cNvPr>
          <p:cNvSpPr txBox="1"/>
          <p:nvPr/>
        </p:nvSpPr>
        <p:spPr>
          <a:xfrm>
            <a:off x="532170" y="4632882"/>
            <a:ext cx="11481619" cy="646331"/>
          </a:xfrm>
          <a:prstGeom prst="rect">
            <a:avLst/>
          </a:prstGeom>
          <a:noFill/>
        </p:spPr>
        <p:txBody>
          <a:bodyPr wrap="square">
            <a:spAutoFit/>
          </a:bodyPr>
          <a:lstStyle/>
          <a:p>
            <a:r>
              <a:rPr lang="en-IN" b="1" dirty="0"/>
              <a:t>2. Justice in Transfer </a:t>
            </a:r>
            <a:r>
              <a:rPr lang="en-IN" dirty="0"/>
              <a:t>If a person justly owns something, they can transfer it to someone else (by gift, sale, inheritance, etc.).The recipient then becomes entitled to that holding. Voluntary exchange is key—no force or fraud involved.</a:t>
            </a:r>
          </a:p>
        </p:txBody>
      </p:sp>
      <p:sp>
        <p:nvSpPr>
          <p:cNvPr id="9" name="TextBox 8">
            <a:extLst>
              <a:ext uri="{FF2B5EF4-FFF2-40B4-BE49-F238E27FC236}">
                <a16:creationId xmlns:a16="http://schemas.microsoft.com/office/drawing/2014/main" id="{013DCE7A-E15D-2D25-CDDE-F94790A720C2}"/>
              </a:ext>
            </a:extLst>
          </p:cNvPr>
          <p:cNvSpPr txBox="1"/>
          <p:nvPr/>
        </p:nvSpPr>
        <p:spPr>
          <a:xfrm>
            <a:off x="532170" y="5357336"/>
            <a:ext cx="11127659" cy="923330"/>
          </a:xfrm>
          <a:prstGeom prst="rect">
            <a:avLst/>
          </a:prstGeom>
          <a:noFill/>
        </p:spPr>
        <p:txBody>
          <a:bodyPr wrap="square">
            <a:spAutoFit/>
          </a:bodyPr>
          <a:lstStyle/>
          <a:p>
            <a:r>
              <a:rPr lang="en-IN" b="1" dirty="0"/>
              <a:t>3. Rectification of Injustice </a:t>
            </a:r>
            <a:r>
              <a:rPr lang="en-IN" dirty="0"/>
              <a:t>If a holding was acquired or transferred unjustly (e.g., through theft, fraud, or coercion), justice requires rectifying it. This could involve restoring the original owner’s property or compensating them in another way.</a:t>
            </a:r>
          </a:p>
        </p:txBody>
      </p:sp>
    </p:spTree>
    <p:extLst>
      <p:ext uri="{BB962C8B-B14F-4D97-AF65-F5344CB8AC3E}">
        <p14:creationId xmlns:p14="http://schemas.microsoft.com/office/powerpoint/2010/main" val="1401836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6BF9274-B791-3C4C-6673-E260C1CEBCEA}"/>
              </a:ext>
            </a:extLst>
          </p:cNvPr>
          <p:cNvSpPr txBox="1"/>
          <p:nvPr/>
        </p:nvSpPr>
        <p:spPr>
          <a:xfrm>
            <a:off x="314630" y="1635095"/>
            <a:ext cx="10785987" cy="1477328"/>
          </a:xfrm>
          <a:prstGeom prst="rect">
            <a:avLst/>
          </a:prstGeom>
          <a:noFill/>
        </p:spPr>
        <p:txBody>
          <a:bodyPr wrap="square">
            <a:spAutoFit/>
          </a:bodyPr>
          <a:lstStyle/>
          <a:p>
            <a:r>
              <a:rPr lang="en-IN" dirty="0"/>
              <a:t>Criticisms of Nozick’s Theory</a:t>
            </a:r>
          </a:p>
          <a:p>
            <a:r>
              <a:rPr lang="en-IN" dirty="0"/>
              <a:t>1. Ignores existing inequalities: Doesn’t account for structural injustices or unequal starting points.</a:t>
            </a:r>
          </a:p>
          <a:p>
            <a:r>
              <a:rPr lang="en-IN" dirty="0"/>
              <a:t>2. Hard to apply: Determining whether every transfer/acquisition in history was just is nearly impossible. </a:t>
            </a:r>
          </a:p>
          <a:p>
            <a:r>
              <a:rPr lang="en-IN" dirty="0"/>
              <a:t>3.Idealizes voluntary transactions: Real-life markets often involve power imbalances and coercion. </a:t>
            </a:r>
          </a:p>
          <a:p>
            <a:r>
              <a:rPr lang="en-IN" dirty="0"/>
              <a:t>4.Limited view of justice: Focuses too much on property rights, ignoring social welfare or collective responsibility.</a:t>
            </a:r>
          </a:p>
        </p:txBody>
      </p:sp>
      <p:sp>
        <p:nvSpPr>
          <p:cNvPr id="7" name="TextBox 6">
            <a:extLst>
              <a:ext uri="{FF2B5EF4-FFF2-40B4-BE49-F238E27FC236}">
                <a16:creationId xmlns:a16="http://schemas.microsoft.com/office/drawing/2014/main" id="{6433A2E7-566E-24AB-7D9B-E70CD1ADF373}"/>
              </a:ext>
            </a:extLst>
          </p:cNvPr>
          <p:cNvSpPr txBox="1"/>
          <p:nvPr/>
        </p:nvSpPr>
        <p:spPr>
          <a:xfrm>
            <a:off x="314631" y="434767"/>
            <a:ext cx="6096000" cy="646331"/>
          </a:xfrm>
          <a:prstGeom prst="rect">
            <a:avLst/>
          </a:prstGeom>
          <a:noFill/>
        </p:spPr>
        <p:txBody>
          <a:bodyPr wrap="square">
            <a:spAutoFit/>
          </a:bodyPr>
          <a:lstStyle/>
          <a:p>
            <a:r>
              <a:rPr lang="en-IN" sz="3600" b="1" dirty="0"/>
              <a:t>Criticisms of Nozick’s Theory </a:t>
            </a:r>
          </a:p>
        </p:txBody>
      </p:sp>
      <p:sp>
        <p:nvSpPr>
          <p:cNvPr id="9" name="TextBox 8">
            <a:extLst>
              <a:ext uri="{FF2B5EF4-FFF2-40B4-BE49-F238E27FC236}">
                <a16:creationId xmlns:a16="http://schemas.microsoft.com/office/drawing/2014/main" id="{7AF11109-13C7-1274-F60A-25B1268F5ADE}"/>
              </a:ext>
            </a:extLst>
          </p:cNvPr>
          <p:cNvSpPr txBox="1"/>
          <p:nvPr/>
        </p:nvSpPr>
        <p:spPr>
          <a:xfrm>
            <a:off x="314631" y="2952616"/>
            <a:ext cx="6096000" cy="646331"/>
          </a:xfrm>
          <a:prstGeom prst="rect">
            <a:avLst/>
          </a:prstGeom>
          <a:noFill/>
        </p:spPr>
        <p:txBody>
          <a:bodyPr wrap="square">
            <a:spAutoFit/>
          </a:bodyPr>
          <a:lstStyle/>
          <a:p>
            <a:r>
              <a:rPr lang="en-IN" sz="3600" b="1" dirty="0"/>
              <a:t>Conclusion</a:t>
            </a:r>
          </a:p>
        </p:txBody>
      </p:sp>
      <p:sp>
        <p:nvSpPr>
          <p:cNvPr id="11" name="TextBox 10">
            <a:extLst>
              <a:ext uri="{FF2B5EF4-FFF2-40B4-BE49-F238E27FC236}">
                <a16:creationId xmlns:a16="http://schemas.microsoft.com/office/drawing/2014/main" id="{4D6F84AF-0410-F80C-C7A5-C8520E6844A2}"/>
              </a:ext>
            </a:extLst>
          </p:cNvPr>
          <p:cNvSpPr txBox="1"/>
          <p:nvPr/>
        </p:nvSpPr>
        <p:spPr>
          <a:xfrm>
            <a:off x="314630" y="3598947"/>
            <a:ext cx="11336595" cy="2308324"/>
          </a:xfrm>
          <a:prstGeom prst="rect">
            <a:avLst/>
          </a:prstGeom>
          <a:noFill/>
        </p:spPr>
        <p:txBody>
          <a:bodyPr wrap="square">
            <a:spAutoFit/>
          </a:bodyPr>
          <a:lstStyle/>
          <a:p>
            <a:r>
              <a:rPr lang="en-IN" dirty="0"/>
              <a:t>Robert Nozick was a highly influential American philosopher best known for his work in political philosophy, particularly his </a:t>
            </a:r>
            <a:r>
              <a:rPr lang="en-IN" dirty="0" err="1"/>
              <a:t>defense</a:t>
            </a:r>
            <a:r>
              <a:rPr lang="en-IN" dirty="0"/>
              <a:t> of libertarianism in Anarchy, State, and Utopia (1974). In response to John Rawls’s theory of justice, Nozick argued for a </a:t>
            </a:r>
            <a:r>
              <a:rPr lang="en-IN" b="1" dirty="0"/>
              <a:t>minimal state </a:t>
            </a:r>
            <a:r>
              <a:rPr lang="en-IN" dirty="0"/>
              <a:t>limited to the protection of individual rights, emphasizing self-ownership, voluntary exchange, and the inviolability of personal liberty. His entitlement theory of justice </a:t>
            </a:r>
            <a:r>
              <a:rPr lang="en-IN" b="1" dirty="0"/>
              <a:t>rejects redistributive taxation </a:t>
            </a:r>
            <a:r>
              <a:rPr lang="en-IN" dirty="0"/>
              <a:t>as a violation of individual </a:t>
            </a:r>
            <a:r>
              <a:rPr lang="en-IN" dirty="0" err="1"/>
              <a:t>rights.Though</a:t>
            </a:r>
            <a:r>
              <a:rPr lang="en-IN" dirty="0"/>
              <a:t> Nozick later explored a wide range of philosophical topics beyond political theory—such as epistemology, decision theory, and the meaning of life—Anarchy, State, and Utopia remains his most enduring and debated contribution. His work sparked major debates in political and moral philosophy and remains a central reference point in discussions about the role of the state, freedom, and justice.</a:t>
            </a:r>
          </a:p>
        </p:txBody>
      </p:sp>
    </p:spTree>
    <p:extLst>
      <p:ext uri="{BB962C8B-B14F-4D97-AF65-F5344CB8AC3E}">
        <p14:creationId xmlns:p14="http://schemas.microsoft.com/office/powerpoint/2010/main" val="2625153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4E02E0-A0DC-2249-5142-B4682F3FD9B6}"/>
              </a:ext>
            </a:extLst>
          </p:cNvPr>
          <p:cNvSpPr txBox="1"/>
          <p:nvPr/>
        </p:nvSpPr>
        <p:spPr>
          <a:xfrm>
            <a:off x="334296" y="432619"/>
            <a:ext cx="10343535" cy="646331"/>
          </a:xfrm>
          <a:prstGeom prst="rect">
            <a:avLst/>
          </a:prstGeom>
          <a:noFill/>
        </p:spPr>
        <p:txBody>
          <a:bodyPr wrap="square">
            <a:spAutoFit/>
          </a:bodyPr>
          <a:lstStyle/>
          <a:p>
            <a:r>
              <a:rPr lang="en-IN" b="1" dirty="0"/>
              <a:t>Objective-type (MCQ-style) questions based on Robert Nozick’s Entitlement Theory, which are relevant for the UGC NET exam </a:t>
            </a:r>
          </a:p>
        </p:txBody>
      </p:sp>
      <p:sp>
        <p:nvSpPr>
          <p:cNvPr id="7" name="TextBox 6">
            <a:extLst>
              <a:ext uri="{FF2B5EF4-FFF2-40B4-BE49-F238E27FC236}">
                <a16:creationId xmlns:a16="http://schemas.microsoft.com/office/drawing/2014/main" id="{D1289467-B5AD-551C-7332-D4035DF9F494}"/>
              </a:ext>
            </a:extLst>
          </p:cNvPr>
          <p:cNvSpPr txBox="1"/>
          <p:nvPr/>
        </p:nvSpPr>
        <p:spPr>
          <a:xfrm>
            <a:off x="540774" y="1494504"/>
            <a:ext cx="8603226" cy="4247317"/>
          </a:xfrm>
          <a:prstGeom prst="rect">
            <a:avLst/>
          </a:prstGeom>
          <a:noFill/>
        </p:spPr>
        <p:txBody>
          <a:bodyPr wrap="square">
            <a:spAutoFit/>
          </a:bodyPr>
          <a:lstStyle/>
          <a:p>
            <a:pPr marL="342900" indent="-342900">
              <a:buAutoNum type="arabicPeriod"/>
            </a:pPr>
            <a:r>
              <a:rPr lang="en-IN" dirty="0"/>
              <a:t>According to Robert Nozick, which of the following is not a principle of justice in his Entitlement Theory?</a:t>
            </a:r>
          </a:p>
          <a:p>
            <a:pPr marL="342900" indent="-342900">
              <a:buAutoNum type="arabicPeriod"/>
            </a:pPr>
            <a:endParaRPr lang="en-IN" dirty="0"/>
          </a:p>
          <a:p>
            <a:r>
              <a:rPr lang="en-IN" dirty="0"/>
              <a:t>A) Principle of justice in acquisition B) Principle of justice in transfer C) Principle of rectification of injustice  D) Principle of distributive equality</a:t>
            </a:r>
          </a:p>
          <a:p>
            <a:endParaRPr lang="en-IN" dirty="0"/>
          </a:p>
          <a:p>
            <a:r>
              <a:rPr lang="en-IN" dirty="0"/>
              <a:t>2. Robert Nozick’s Entitlement Theory is most closely associated with which political philosophy?</a:t>
            </a:r>
          </a:p>
          <a:p>
            <a:endParaRPr lang="en-IN" dirty="0"/>
          </a:p>
          <a:p>
            <a:r>
              <a:rPr lang="en-IN" dirty="0"/>
              <a:t>A) Marxism B) Libertarianism C) Utilitarianism D) Communitarianism</a:t>
            </a:r>
          </a:p>
          <a:p>
            <a:endParaRPr lang="en-IN" dirty="0"/>
          </a:p>
          <a:p>
            <a:r>
              <a:rPr lang="en-IN" dirty="0"/>
              <a:t>3. In Entitlement Theory, Nozick argues that a distribution is just if:</a:t>
            </a:r>
          </a:p>
          <a:p>
            <a:endParaRPr lang="en-IN" dirty="0"/>
          </a:p>
          <a:p>
            <a:r>
              <a:rPr lang="en-IN" dirty="0"/>
              <a:t>A) It results in equal distribution of resources B) Everyone has equal access to opportunities C) It arises from just acquisition and transfer D) It maximizes total utility</a:t>
            </a:r>
          </a:p>
        </p:txBody>
      </p:sp>
    </p:spTree>
    <p:extLst>
      <p:ext uri="{BB962C8B-B14F-4D97-AF65-F5344CB8AC3E}">
        <p14:creationId xmlns:p14="http://schemas.microsoft.com/office/powerpoint/2010/main" val="2602954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2DBEE9-430B-4917-78C8-B9811F1F56D4}"/>
              </a:ext>
            </a:extLst>
          </p:cNvPr>
          <p:cNvSpPr>
            <a:spLocks noGrp="1"/>
          </p:cNvSpPr>
          <p:nvPr>
            <p:ph idx="1"/>
          </p:nvPr>
        </p:nvSpPr>
        <p:spPr>
          <a:xfrm>
            <a:off x="621889" y="626089"/>
            <a:ext cx="10527891" cy="3945911"/>
          </a:xfrm>
        </p:spPr>
        <p:txBody>
          <a:bodyPr>
            <a:normAutofit/>
          </a:bodyPr>
          <a:lstStyle/>
          <a:p>
            <a:pPr marL="0" indent="0">
              <a:buNone/>
            </a:pPr>
            <a:r>
              <a:rPr lang="en-US" sz="2000" dirty="0"/>
              <a:t>4. Nozick criticizes which of the following theories for being patterned?</a:t>
            </a:r>
          </a:p>
          <a:p>
            <a:pPr marL="0" indent="0">
              <a:buNone/>
            </a:pPr>
            <a:r>
              <a:rPr lang="en-US" sz="2000" dirty="0"/>
              <a:t>A) Rawls’s Theory of Justice B) Mill’s Utilitarianism C) Marx’s Historical Materialism D) Plato’s Theory of Forms</a:t>
            </a:r>
          </a:p>
          <a:p>
            <a:pPr marL="0" indent="0">
              <a:buNone/>
            </a:pPr>
            <a:endParaRPr lang="en-US" sz="2000" dirty="0"/>
          </a:p>
          <a:p>
            <a:pPr marL="0" indent="0">
              <a:buNone/>
            </a:pPr>
            <a:r>
              <a:rPr lang="en-US" sz="2000" dirty="0"/>
              <a:t>5. According to Nozick, which of the following would justify government intervention in wealth distribution?</a:t>
            </a:r>
          </a:p>
          <a:p>
            <a:pPr marL="0" indent="0">
              <a:buNone/>
            </a:pPr>
            <a:r>
              <a:rPr lang="en-US" sz="2000" dirty="0"/>
              <a:t>A) To reduce inequality B) To ensure fairness in opportunity C) To rectify past injustices in acquisition  D) To promote social welfare</a:t>
            </a:r>
            <a:endParaRPr lang="en-IN" sz="2000" dirty="0"/>
          </a:p>
        </p:txBody>
      </p:sp>
      <p:sp>
        <p:nvSpPr>
          <p:cNvPr id="5" name="TextBox 4">
            <a:extLst>
              <a:ext uri="{FF2B5EF4-FFF2-40B4-BE49-F238E27FC236}">
                <a16:creationId xmlns:a16="http://schemas.microsoft.com/office/drawing/2014/main" id="{4C59192B-8253-3BB3-3DDD-E6EC624DAFE7}"/>
              </a:ext>
            </a:extLst>
          </p:cNvPr>
          <p:cNvSpPr txBox="1"/>
          <p:nvPr/>
        </p:nvSpPr>
        <p:spPr>
          <a:xfrm>
            <a:off x="621889" y="4121863"/>
            <a:ext cx="6096000" cy="369332"/>
          </a:xfrm>
          <a:prstGeom prst="rect">
            <a:avLst/>
          </a:prstGeom>
          <a:noFill/>
        </p:spPr>
        <p:txBody>
          <a:bodyPr wrap="square">
            <a:spAutoFit/>
          </a:bodyPr>
          <a:lstStyle/>
          <a:p>
            <a:r>
              <a:rPr lang="en-IN" dirty="0"/>
              <a:t>Answers - 1) d , 2) b , 3)c, 4)a, 5) c</a:t>
            </a:r>
          </a:p>
        </p:txBody>
      </p:sp>
    </p:spTree>
    <p:extLst>
      <p:ext uri="{BB962C8B-B14F-4D97-AF65-F5344CB8AC3E}">
        <p14:creationId xmlns:p14="http://schemas.microsoft.com/office/powerpoint/2010/main" val="3089220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B2D87-CAFC-E3D7-FEDB-DC32C9A04E96}"/>
              </a:ext>
            </a:extLst>
          </p:cNvPr>
          <p:cNvSpPr>
            <a:spLocks noGrp="1"/>
          </p:cNvSpPr>
          <p:nvPr>
            <p:ph type="title"/>
          </p:nvPr>
        </p:nvSpPr>
        <p:spPr>
          <a:xfrm>
            <a:off x="3778045" y="2449564"/>
            <a:ext cx="4864509" cy="1325563"/>
          </a:xfrm>
        </p:spPr>
        <p:txBody>
          <a:bodyPr/>
          <a:lstStyle/>
          <a:p>
            <a:r>
              <a:rPr lang="en-IN" dirty="0">
                <a:latin typeface="Arial Black" panose="020B0A04020102020204" pitchFamily="34" charset="0"/>
              </a:rPr>
              <a:t>THANK YOU</a:t>
            </a:r>
          </a:p>
        </p:txBody>
      </p:sp>
    </p:spTree>
    <p:extLst>
      <p:ext uri="{BB962C8B-B14F-4D97-AF65-F5344CB8AC3E}">
        <p14:creationId xmlns:p14="http://schemas.microsoft.com/office/powerpoint/2010/main" val="383522312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45</TotalTime>
  <Words>1121</Words>
  <Application>Microsoft Office PowerPoint</Application>
  <PresentationFormat>Widescreen</PresentationFormat>
  <Paragraphs>61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Arial Black</vt:lpstr>
      <vt:lpstr>Gill Sans MT</vt:lpstr>
      <vt:lpstr>Parcel</vt:lpstr>
      <vt:lpstr>Political theory ii</vt:lpstr>
      <vt:lpstr>Philosophy of Robert Nozik</vt:lpstr>
      <vt:lpstr>PowerPoint Presentation</vt:lpstr>
      <vt:lpstr>Robert Nozik’s concept of Entitlement theory</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parlinakalita@outlook.com</dc:creator>
  <cp:lastModifiedBy>parlinakalita@outlook.com</cp:lastModifiedBy>
  <cp:revision>17</cp:revision>
  <dcterms:created xsi:type="dcterms:W3CDTF">2025-08-16T16:42:43Z</dcterms:created>
  <dcterms:modified xsi:type="dcterms:W3CDTF">2025-08-17T17:06:43Z</dcterms:modified>
</cp:coreProperties>
</file>