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notesMasterIdLst>
    <p:notesMasterId r:id="rId37"/>
  </p:notesMasterIdLst>
  <p:sldIdLst>
    <p:sldId id="257" r:id="rId2"/>
    <p:sldId id="256" r:id="rId3"/>
    <p:sldId id="258" r:id="rId4"/>
    <p:sldId id="259" r:id="rId5"/>
    <p:sldId id="260" r:id="rId6"/>
    <p:sldId id="261" r:id="rId7"/>
    <p:sldId id="262" r:id="rId8"/>
    <p:sldId id="268" r:id="rId9"/>
    <p:sldId id="263" r:id="rId10"/>
    <p:sldId id="264" r:id="rId11"/>
    <p:sldId id="265" r:id="rId12"/>
    <p:sldId id="266"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673" autoAdjust="0"/>
  </p:normalViewPr>
  <p:slideViewPr>
    <p:cSldViewPr snapToGrid="0">
      <p:cViewPr varScale="1">
        <p:scale>
          <a:sx n="77" d="100"/>
          <a:sy n="77" d="100"/>
        </p:scale>
        <p:origin x="9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367505-17AE-4D7A-A885-B09FA6DB5D3B}" type="datetimeFigureOut">
              <a:rPr lang="en-IN" smtClean="0"/>
              <a:t>17-08-2025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DE29BE-A8E3-405A-9207-303FEBC6F086}" type="slidenum">
              <a:rPr lang="en-IN" smtClean="0"/>
              <a:t>‹#›</a:t>
            </a:fld>
            <a:endParaRPr lang="en-IN"/>
          </a:p>
        </p:txBody>
      </p:sp>
    </p:spTree>
    <p:extLst>
      <p:ext uri="{BB962C8B-B14F-4D97-AF65-F5344CB8AC3E}">
        <p14:creationId xmlns:p14="http://schemas.microsoft.com/office/powerpoint/2010/main" val="1855592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6DE29BE-A8E3-405A-9207-303FEBC6F086}" type="slidenum">
              <a:rPr lang="en-IN" smtClean="0"/>
              <a:t>3</a:t>
            </a:fld>
            <a:endParaRPr lang="en-IN"/>
          </a:p>
        </p:txBody>
      </p:sp>
    </p:spTree>
    <p:extLst>
      <p:ext uri="{BB962C8B-B14F-4D97-AF65-F5344CB8AC3E}">
        <p14:creationId xmlns:p14="http://schemas.microsoft.com/office/powerpoint/2010/main" val="336698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3864992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1572775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568339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3516341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80068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28137007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8126005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40498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970761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094278-7E36-43FA-A41E-BBE7D7759D87}"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1738117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094278-7E36-43FA-A41E-BBE7D7759D87}"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3632834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094278-7E36-43FA-A41E-BBE7D7759D87}" type="datetimeFigureOut">
              <a:rPr lang="en-IN" smtClean="0"/>
              <a:t>17-08-2025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3223454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094278-7E36-43FA-A41E-BBE7D7759D87}" type="datetimeFigureOut">
              <a:rPr lang="en-IN" smtClean="0"/>
              <a:t>17-08-2025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1129085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094278-7E36-43FA-A41E-BBE7D7759D87}" type="datetimeFigureOut">
              <a:rPr lang="en-IN" smtClean="0"/>
              <a:t>17-08-2025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1969914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094278-7E36-43FA-A41E-BBE7D7759D87}"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3454917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094278-7E36-43FA-A41E-BBE7D7759D87}"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E7A8B31-3981-4486-B35C-6C2CFA5E301F}" type="slidenum">
              <a:rPr lang="en-IN" smtClean="0"/>
              <a:t>‹#›</a:t>
            </a:fld>
            <a:endParaRPr lang="en-IN"/>
          </a:p>
        </p:txBody>
      </p:sp>
    </p:spTree>
    <p:extLst>
      <p:ext uri="{BB962C8B-B14F-4D97-AF65-F5344CB8AC3E}">
        <p14:creationId xmlns:p14="http://schemas.microsoft.com/office/powerpoint/2010/main" val="2967231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9094278-7E36-43FA-A41E-BBE7D7759D87}" type="datetimeFigureOut">
              <a:rPr lang="en-IN" smtClean="0"/>
              <a:t>17-08-2025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E7A8B31-3981-4486-B35C-6C2CFA5E301F}" type="slidenum">
              <a:rPr lang="en-IN" smtClean="0"/>
              <a:t>‹#›</a:t>
            </a:fld>
            <a:endParaRPr lang="en-IN"/>
          </a:p>
        </p:txBody>
      </p:sp>
    </p:spTree>
    <p:extLst>
      <p:ext uri="{BB962C8B-B14F-4D97-AF65-F5344CB8AC3E}">
        <p14:creationId xmlns:p14="http://schemas.microsoft.com/office/powerpoint/2010/main" val="3169550842"/>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6529F-D3BA-3E39-D11A-93A4973EC656}"/>
              </a:ext>
            </a:extLst>
          </p:cNvPr>
          <p:cNvSpPr>
            <a:spLocks noGrp="1"/>
          </p:cNvSpPr>
          <p:nvPr>
            <p:ph type="title"/>
          </p:nvPr>
        </p:nvSpPr>
        <p:spPr>
          <a:xfrm>
            <a:off x="738809" y="620687"/>
            <a:ext cx="10515600" cy="1325563"/>
          </a:xfrm>
        </p:spPr>
        <p:txBody>
          <a:bodyPr>
            <a:normAutofit/>
          </a:bodyPr>
          <a:lstStyle/>
          <a:p>
            <a:pPr algn="ctr"/>
            <a:r>
              <a:rPr lang="en-IN" sz="3600" dirty="0">
                <a:solidFill>
                  <a:schemeClr val="accent4"/>
                </a:solidFill>
                <a:latin typeface="Arial Black" panose="020B0A04020102020204" pitchFamily="34" charset="0"/>
              </a:rPr>
              <a:t>Western Political Thought</a:t>
            </a:r>
          </a:p>
        </p:txBody>
      </p:sp>
      <p:sp>
        <p:nvSpPr>
          <p:cNvPr id="3" name="Content Placeholder 2">
            <a:extLst>
              <a:ext uri="{FF2B5EF4-FFF2-40B4-BE49-F238E27FC236}">
                <a16:creationId xmlns:a16="http://schemas.microsoft.com/office/drawing/2014/main" id="{F4FD2897-D674-39F7-B549-230A5A370D54}"/>
              </a:ext>
            </a:extLst>
          </p:cNvPr>
          <p:cNvSpPr>
            <a:spLocks noGrp="1"/>
          </p:cNvSpPr>
          <p:nvPr>
            <p:ph idx="1"/>
          </p:nvPr>
        </p:nvSpPr>
        <p:spPr>
          <a:xfrm>
            <a:off x="838199" y="1825624"/>
            <a:ext cx="10712669" cy="1780157"/>
          </a:xfrm>
        </p:spPr>
        <p:txBody>
          <a:bodyPr>
            <a:normAutofit/>
          </a:bodyPr>
          <a:lstStyle/>
          <a:p>
            <a:pPr marL="0" indent="0">
              <a:buNone/>
            </a:pPr>
            <a:r>
              <a:rPr lang="en-IN" sz="2800" dirty="0"/>
              <a:t>Department of political science</a:t>
            </a:r>
          </a:p>
          <a:p>
            <a:pPr marL="0" indent="0">
              <a:buNone/>
            </a:pPr>
            <a:r>
              <a:rPr lang="en-IN" sz="2800" dirty="0"/>
              <a:t>Unit : Social Contract Tradition</a:t>
            </a:r>
          </a:p>
        </p:txBody>
      </p:sp>
      <p:sp>
        <p:nvSpPr>
          <p:cNvPr id="4" name="TextBox 3">
            <a:extLst>
              <a:ext uri="{FF2B5EF4-FFF2-40B4-BE49-F238E27FC236}">
                <a16:creationId xmlns:a16="http://schemas.microsoft.com/office/drawing/2014/main" id="{1F09958E-E419-1527-54F6-C0E576B634EC}"/>
              </a:ext>
            </a:extLst>
          </p:cNvPr>
          <p:cNvSpPr txBox="1"/>
          <p:nvPr/>
        </p:nvSpPr>
        <p:spPr>
          <a:xfrm>
            <a:off x="5996609" y="5652538"/>
            <a:ext cx="5297557" cy="584775"/>
          </a:xfrm>
          <a:prstGeom prst="rect">
            <a:avLst/>
          </a:prstGeom>
          <a:noFill/>
        </p:spPr>
        <p:txBody>
          <a:bodyPr wrap="square" rtlCol="0">
            <a:spAutoFit/>
          </a:bodyPr>
          <a:lstStyle/>
          <a:p>
            <a:pPr algn="ctr"/>
            <a:r>
              <a:rPr lang="en-IN" sz="3200" dirty="0"/>
              <a:t>Presented by Parlina Kalita</a:t>
            </a:r>
          </a:p>
        </p:txBody>
      </p:sp>
      <p:pic>
        <p:nvPicPr>
          <p:cNvPr id="2050" name="Picture 2" descr="Buy Western Political Thought book : Op Gauba , 9388658361 ...">
            <a:extLst>
              <a:ext uri="{FF2B5EF4-FFF2-40B4-BE49-F238E27FC236}">
                <a16:creationId xmlns:a16="http://schemas.microsoft.com/office/drawing/2014/main" id="{BF3000E0-D99F-7E06-C659-6B247F57B6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9898121">
            <a:off x="1166193" y="3922807"/>
            <a:ext cx="1765852" cy="264418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Western Political Thought, 2e : Shefali Jha: Amazon.in: Books">
            <a:extLst>
              <a:ext uri="{FF2B5EF4-FFF2-40B4-BE49-F238E27FC236}">
                <a16:creationId xmlns:a16="http://schemas.microsoft.com/office/drawing/2014/main" id="{F9321A11-7DB5-4002-0B0A-2774A58DCB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136596">
            <a:off x="2601966" y="3543908"/>
            <a:ext cx="1903136" cy="286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68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4FD6D9-3CAE-EC7E-F6E4-63B415FEA0D4}"/>
              </a:ext>
            </a:extLst>
          </p:cNvPr>
          <p:cNvSpPr>
            <a:spLocks noGrp="1"/>
          </p:cNvSpPr>
          <p:nvPr>
            <p:ph idx="1"/>
          </p:nvPr>
        </p:nvSpPr>
        <p:spPr>
          <a:xfrm>
            <a:off x="730045" y="134477"/>
            <a:ext cx="10370574" cy="1438685"/>
          </a:xfrm>
        </p:spPr>
        <p:txBody>
          <a:bodyPr>
            <a:normAutofit/>
          </a:bodyPr>
          <a:lstStyle/>
          <a:p>
            <a:pPr marL="0" indent="0">
              <a:buNone/>
            </a:pPr>
            <a:endParaRPr lang="en-US" b="1" dirty="0"/>
          </a:p>
          <a:p>
            <a:r>
              <a:rPr lang="en-US" sz="2000" dirty="0"/>
              <a:t>For Hobbes, </a:t>
            </a:r>
            <a:r>
              <a:rPr lang="en-US" sz="2000" b="1" dirty="0"/>
              <a:t>absolute sovereignty</a:t>
            </a:r>
            <a:r>
              <a:rPr lang="en-US" sz="2000" dirty="0"/>
              <a:t> is necessary to prevent disorder and ensure the survival of society. Only a ruler with </a:t>
            </a:r>
            <a:r>
              <a:rPr lang="en-US" sz="2000" b="1" dirty="0"/>
              <a:t>total, unquestioned authority</a:t>
            </a:r>
            <a:r>
              <a:rPr lang="en-US" sz="2000" dirty="0"/>
              <a:t> can protect citizens from returning to the anarchy of the state of nature.</a:t>
            </a:r>
          </a:p>
          <a:p>
            <a:endParaRPr lang="en-IN" dirty="0"/>
          </a:p>
        </p:txBody>
      </p:sp>
      <p:sp>
        <p:nvSpPr>
          <p:cNvPr id="4" name="TextBox 3">
            <a:extLst>
              <a:ext uri="{FF2B5EF4-FFF2-40B4-BE49-F238E27FC236}">
                <a16:creationId xmlns:a16="http://schemas.microsoft.com/office/drawing/2014/main" id="{0F0272E6-5240-2CE2-E3B2-4E788EF8A904}"/>
              </a:ext>
            </a:extLst>
          </p:cNvPr>
          <p:cNvSpPr txBox="1"/>
          <p:nvPr/>
        </p:nvSpPr>
        <p:spPr>
          <a:xfrm>
            <a:off x="904567" y="1859339"/>
            <a:ext cx="10550013" cy="3231654"/>
          </a:xfrm>
          <a:prstGeom prst="rect">
            <a:avLst/>
          </a:prstGeom>
          <a:noFill/>
        </p:spPr>
        <p:txBody>
          <a:bodyPr wrap="square" rtlCol="0">
            <a:spAutoFit/>
          </a:bodyPr>
          <a:lstStyle/>
          <a:p>
            <a:r>
              <a:rPr lang="en-US" sz="2400" b="1" dirty="0">
                <a:latin typeface="Arial Black" panose="020B0A04020102020204" pitchFamily="34" charset="0"/>
              </a:rPr>
              <a:t>Conclusion</a:t>
            </a:r>
          </a:p>
          <a:p>
            <a:endParaRPr lang="en-US" b="1" dirty="0"/>
          </a:p>
          <a:p>
            <a:r>
              <a:rPr lang="en-US" dirty="0"/>
              <a:t>Thomas Hobbes was a pioneering political philosopher whose ideas about human nature, the state of nature, and the role of the state continue to influence political thought today. He viewed humans as naturally self-interested and living in a chaotic state without government—“solitary, poor, nasty, brutish, and short.” To escape this, Hobbes argued that people enter into a social contract, surrendering their freedoms to an absolute sovereign. This sovereign, or Leviathan, holds </a:t>
            </a:r>
            <a:r>
              <a:rPr lang="en-US" b="1" dirty="0"/>
              <a:t>undivided and unlimited power</a:t>
            </a:r>
            <a:r>
              <a:rPr lang="en-US" dirty="0"/>
              <a:t> to maintain peace, security, and order. Hobbes’ concept of </a:t>
            </a:r>
            <a:r>
              <a:rPr lang="en-US" b="1" dirty="0"/>
              <a:t>absolute sovereignty</a:t>
            </a:r>
            <a:r>
              <a:rPr lang="en-US" dirty="0"/>
              <a:t> stresses the necessity of a strong, centralized authority to prevent civil conflict and preserve society. His work laid the foundation for modern political philosophy by emphasizing the importance of law, order, and the social contract in the formation of the state.</a:t>
            </a:r>
          </a:p>
          <a:p>
            <a:endParaRPr lang="en-IN" dirty="0"/>
          </a:p>
        </p:txBody>
      </p:sp>
    </p:spTree>
    <p:extLst>
      <p:ext uri="{BB962C8B-B14F-4D97-AF65-F5344CB8AC3E}">
        <p14:creationId xmlns:p14="http://schemas.microsoft.com/office/powerpoint/2010/main" val="1387028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B9FA8BC-CC79-1D5F-BE5A-1409CE8F8865}"/>
              </a:ext>
            </a:extLst>
          </p:cNvPr>
          <p:cNvSpPr txBox="1"/>
          <p:nvPr/>
        </p:nvSpPr>
        <p:spPr>
          <a:xfrm>
            <a:off x="786581" y="314632"/>
            <a:ext cx="11100619" cy="369332"/>
          </a:xfrm>
          <a:prstGeom prst="rect">
            <a:avLst/>
          </a:prstGeom>
          <a:noFill/>
        </p:spPr>
        <p:txBody>
          <a:bodyPr wrap="square" rtlCol="0">
            <a:spAutoFit/>
          </a:bodyPr>
          <a:lstStyle/>
          <a:p>
            <a:r>
              <a:rPr lang="en-US" b="1" dirty="0"/>
              <a:t>5 sample questions on Thomas Hobbes</a:t>
            </a:r>
            <a:r>
              <a:rPr lang="en-US" dirty="0"/>
              <a:t> that could be asked in a NET (National Eligibility Test) exam</a:t>
            </a:r>
            <a:endParaRPr lang="en-IN" dirty="0"/>
          </a:p>
        </p:txBody>
      </p:sp>
      <p:sp>
        <p:nvSpPr>
          <p:cNvPr id="5" name="TextBox 4">
            <a:extLst>
              <a:ext uri="{FF2B5EF4-FFF2-40B4-BE49-F238E27FC236}">
                <a16:creationId xmlns:a16="http://schemas.microsoft.com/office/drawing/2014/main" id="{2AF5C62F-DCB3-E06F-60B3-27AC44E8A326}"/>
              </a:ext>
            </a:extLst>
          </p:cNvPr>
          <p:cNvSpPr txBox="1"/>
          <p:nvPr/>
        </p:nvSpPr>
        <p:spPr>
          <a:xfrm>
            <a:off x="707923" y="1091381"/>
            <a:ext cx="10776154" cy="5355312"/>
          </a:xfrm>
          <a:prstGeom prst="rect">
            <a:avLst/>
          </a:prstGeom>
          <a:noFill/>
        </p:spPr>
        <p:txBody>
          <a:bodyPr wrap="square" rtlCol="0">
            <a:spAutoFit/>
          </a:bodyPr>
          <a:lstStyle/>
          <a:p>
            <a:r>
              <a:rPr lang="en-US" b="1" dirty="0"/>
              <a:t>What is Thomas Hobbes' concept of the "state of nature"?</a:t>
            </a:r>
            <a:br>
              <a:rPr lang="en-US" dirty="0"/>
            </a:br>
            <a:r>
              <a:rPr lang="en-US" dirty="0"/>
              <a:t>a) A peaceful society governed by natural law</a:t>
            </a:r>
            <a:br>
              <a:rPr lang="en-US" dirty="0"/>
            </a:br>
            <a:r>
              <a:rPr lang="en-US" dirty="0"/>
              <a:t>b) A condition without government characterized by constant fear and conflict</a:t>
            </a:r>
            <a:br>
              <a:rPr lang="en-US" dirty="0"/>
            </a:br>
            <a:r>
              <a:rPr lang="en-US" dirty="0"/>
              <a:t>c) A state ruled by divine right</a:t>
            </a:r>
            <a:br>
              <a:rPr lang="en-US" dirty="0"/>
            </a:br>
            <a:r>
              <a:rPr lang="en-US" dirty="0"/>
              <a:t>d) An ideal state of human cooperation</a:t>
            </a:r>
          </a:p>
          <a:p>
            <a:endParaRPr lang="en-US" dirty="0"/>
          </a:p>
          <a:p>
            <a:r>
              <a:rPr lang="en-US" b="1" dirty="0"/>
              <a:t>According to Hobbes, why do individuals enter into a social contract?</a:t>
            </a:r>
            <a:br>
              <a:rPr lang="en-US" dirty="0"/>
            </a:br>
            <a:r>
              <a:rPr lang="en-US" dirty="0"/>
              <a:t>a) To gain absolute freedom</a:t>
            </a:r>
            <a:br>
              <a:rPr lang="en-US" dirty="0"/>
            </a:br>
            <a:r>
              <a:rPr lang="en-US" dirty="0"/>
              <a:t>b) To escape the dangers of the state of nature</a:t>
            </a:r>
            <a:br>
              <a:rPr lang="en-US" dirty="0"/>
            </a:br>
            <a:r>
              <a:rPr lang="en-US" dirty="0"/>
              <a:t>c) To establish democracy</a:t>
            </a:r>
            <a:br>
              <a:rPr lang="en-US" dirty="0"/>
            </a:br>
            <a:r>
              <a:rPr lang="en-US" dirty="0"/>
              <a:t>d) To create economic equality</a:t>
            </a:r>
          </a:p>
          <a:p>
            <a:endParaRPr lang="en-US" dirty="0"/>
          </a:p>
          <a:p>
            <a:r>
              <a:rPr lang="en-US" b="1" dirty="0"/>
              <a:t>What does Hobbes mean by the term "Leviathan"?</a:t>
            </a:r>
            <a:br>
              <a:rPr lang="en-US" dirty="0"/>
            </a:br>
            <a:r>
              <a:rPr lang="en-US" dirty="0"/>
              <a:t>a) A mythical sea creature</a:t>
            </a:r>
            <a:br>
              <a:rPr lang="en-US" dirty="0"/>
            </a:br>
            <a:r>
              <a:rPr lang="en-US" dirty="0"/>
              <a:t>b) A religious institution</a:t>
            </a:r>
            <a:br>
              <a:rPr lang="en-US" dirty="0"/>
            </a:br>
            <a:r>
              <a:rPr lang="en-US" dirty="0"/>
              <a:t>c) A form of direct democracy</a:t>
            </a:r>
            <a:br>
              <a:rPr lang="en-US" dirty="0"/>
            </a:br>
            <a:r>
              <a:rPr lang="en-US" dirty="0"/>
              <a:t>d) powerful sovereign or state with absolute authority</a:t>
            </a:r>
            <a:br>
              <a:rPr lang="en-US" dirty="0"/>
            </a:br>
            <a:endParaRPr lang="en-US" dirty="0"/>
          </a:p>
          <a:p>
            <a:endParaRPr lang="en-IN" dirty="0"/>
          </a:p>
        </p:txBody>
      </p:sp>
    </p:spTree>
    <p:extLst>
      <p:ext uri="{BB962C8B-B14F-4D97-AF65-F5344CB8AC3E}">
        <p14:creationId xmlns:p14="http://schemas.microsoft.com/office/powerpoint/2010/main" val="2949744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E2EB19-FEF4-A165-B8C1-C59D580ACA4C}"/>
              </a:ext>
            </a:extLst>
          </p:cNvPr>
          <p:cNvSpPr>
            <a:spLocks noGrp="1"/>
          </p:cNvSpPr>
          <p:nvPr>
            <p:ph idx="1"/>
          </p:nvPr>
        </p:nvSpPr>
        <p:spPr>
          <a:xfrm>
            <a:off x="838199" y="586761"/>
            <a:ext cx="10547555" cy="2842239"/>
          </a:xfrm>
        </p:spPr>
        <p:txBody>
          <a:bodyPr>
            <a:normAutofit fontScale="92500"/>
          </a:bodyPr>
          <a:lstStyle/>
          <a:p>
            <a:pPr marL="0" indent="0">
              <a:buNone/>
            </a:pPr>
            <a:r>
              <a:rPr lang="en-US" sz="1800" b="1" dirty="0"/>
              <a:t> Which of the following best describes Hobbes' view on the power of the sovereign?</a:t>
            </a:r>
            <a:br>
              <a:rPr lang="en-US" sz="1800" dirty="0"/>
            </a:br>
            <a:r>
              <a:rPr lang="en-US" sz="1800" dirty="0"/>
              <a:t>a) The sovereign’s power should be limited by </a:t>
            </a:r>
            <a:r>
              <a:rPr lang="en-US" sz="1800" dirty="0" err="1"/>
              <a:t>lawsThe</a:t>
            </a:r>
            <a:r>
              <a:rPr lang="en-US" sz="1800" dirty="0"/>
              <a:t> sovereign must have absolute and undivided power</a:t>
            </a:r>
            <a:br>
              <a:rPr lang="en-US" sz="1800" dirty="0"/>
            </a:br>
            <a:r>
              <a:rPr lang="en-US" sz="1800" dirty="0"/>
              <a:t>b) The sovereign must have absolute and undivided power</a:t>
            </a:r>
            <a:br>
              <a:rPr lang="en-US" sz="1800" dirty="0"/>
            </a:br>
            <a:r>
              <a:rPr lang="en-US" sz="1800" dirty="0"/>
              <a:t>c) The sovereign is accountable to the people</a:t>
            </a:r>
            <a:br>
              <a:rPr lang="en-US" sz="1800" dirty="0"/>
            </a:br>
            <a:r>
              <a:rPr lang="en-US" sz="1800" dirty="0"/>
              <a:t>d) Sovereignty should be shared among multiple branches</a:t>
            </a:r>
          </a:p>
          <a:p>
            <a:pPr marL="0" indent="0">
              <a:buNone/>
            </a:pPr>
            <a:r>
              <a:rPr lang="en-US" sz="1800" b="1" dirty="0"/>
              <a:t>How does Hobbes describe life in the state of nature?</a:t>
            </a:r>
            <a:br>
              <a:rPr lang="en-US" sz="1800" dirty="0"/>
            </a:br>
            <a:r>
              <a:rPr lang="en-US" sz="1800" dirty="0"/>
              <a:t>a) “Free, equal, and just”</a:t>
            </a:r>
            <a:br>
              <a:rPr lang="en-US" sz="1800" dirty="0"/>
            </a:br>
            <a:r>
              <a:rPr lang="en-US" sz="1800" dirty="0"/>
              <a:t>b) “Solitary, poor, nasty, brutish, and short”</a:t>
            </a:r>
            <a:br>
              <a:rPr lang="en-US" sz="1800" dirty="0"/>
            </a:br>
            <a:r>
              <a:rPr lang="en-US" sz="1800" dirty="0"/>
              <a:t>c) “Peaceful and cooperative”</a:t>
            </a:r>
            <a:br>
              <a:rPr lang="en-US" sz="1800" dirty="0"/>
            </a:br>
            <a:r>
              <a:rPr lang="en-US" sz="1800" dirty="0"/>
              <a:t>d) “Guided by reason and morality”</a:t>
            </a:r>
          </a:p>
          <a:p>
            <a:endParaRPr lang="en-IN" dirty="0"/>
          </a:p>
        </p:txBody>
      </p:sp>
      <p:sp>
        <p:nvSpPr>
          <p:cNvPr id="11" name="TextBox 10">
            <a:extLst>
              <a:ext uri="{FF2B5EF4-FFF2-40B4-BE49-F238E27FC236}">
                <a16:creationId xmlns:a16="http://schemas.microsoft.com/office/drawing/2014/main" id="{F1075F6F-0DB6-98A8-68C4-FB85780E2537}"/>
              </a:ext>
            </a:extLst>
          </p:cNvPr>
          <p:cNvSpPr txBox="1"/>
          <p:nvPr/>
        </p:nvSpPr>
        <p:spPr>
          <a:xfrm>
            <a:off x="914400" y="4060723"/>
            <a:ext cx="10471354" cy="369332"/>
          </a:xfrm>
          <a:prstGeom prst="rect">
            <a:avLst/>
          </a:prstGeom>
          <a:noFill/>
        </p:spPr>
        <p:txBody>
          <a:bodyPr wrap="square" rtlCol="0">
            <a:spAutoFit/>
          </a:bodyPr>
          <a:lstStyle/>
          <a:p>
            <a:r>
              <a:rPr lang="en-US" dirty="0"/>
              <a:t>Answers : 1) b     2)b    3) d     4)a    5) b   </a:t>
            </a:r>
            <a:endParaRPr lang="en-IN" dirty="0"/>
          </a:p>
        </p:txBody>
      </p:sp>
    </p:spTree>
    <p:extLst>
      <p:ext uri="{BB962C8B-B14F-4D97-AF65-F5344CB8AC3E}">
        <p14:creationId xmlns:p14="http://schemas.microsoft.com/office/powerpoint/2010/main" val="893255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5A4F3-4D76-94AC-C0C3-E90229806459}"/>
              </a:ext>
            </a:extLst>
          </p:cNvPr>
          <p:cNvSpPr>
            <a:spLocks noGrp="1"/>
          </p:cNvSpPr>
          <p:nvPr>
            <p:ph type="title"/>
          </p:nvPr>
        </p:nvSpPr>
        <p:spPr/>
        <p:txBody>
          <a:bodyPr/>
          <a:lstStyle/>
          <a:p>
            <a:pPr algn="ctr"/>
            <a:r>
              <a:rPr lang="en-US" b="1" dirty="0">
                <a:latin typeface="Arial Black" panose="020B0A04020102020204" pitchFamily="34" charset="0"/>
              </a:rPr>
              <a:t>Philosophy of John Locke</a:t>
            </a:r>
            <a:endParaRPr lang="en-IN"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1696D0CE-F885-6EB1-CCDB-CFB75B9FA165}"/>
              </a:ext>
            </a:extLst>
          </p:cNvPr>
          <p:cNvSpPr>
            <a:spLocks noGrp="1"/>
          </p:cNvSpPr>
          <p:nvPr>
            <p:ph idx="1"/>
          </p:nvPr>
        </p:nvSpPr>
        <p:spPr>
          <a:xfrm>
            <a:off x="838200" y="1825625"/>
            <a:ext cx="10685206" cy="2825033"/>
          </a:xfrm>
        </p:spPr>
        <p:txBody>
          <a:bodyPr>
            <a:normAutofit fontScale="92500" lnSpcReduction="10000"/>
          </a:bodyPr>
          <a:lstStyle/>
          <a:p>
            <a:r>
              <a:rPr lang="en-US" sz="2400" dirty="0"/>
              <a:t>John Locke (1632–1704) was a prominent English philosopher and political thinker, often called the </a:t>
            </a:r>
            <a:r>
              <a:rPr lang="en-US" sz="2400" b="1" dirty="0"/>
              <a:t>Father of Liberalism</a:t>
            </a:r>
            <a:r>
              <a:rPr lang="en-US" sz="2400" dirty="0"/>
              <a:t>. His ideas on </a:t>
            </a:r>
            <a:r>
              <a:rPr lang="en-US" sz="2400" b="1" dirty="0"/>
              <a:t>government, liberty, and human rights</a:t>
            </a:r>
            <a:r>
              <a:rPr lang="en-US" sz="2400" dirty="0"/>
              <a:t> have profoundly influenced modern political philosophy and the development of democratic societies. Locke’s philosophy centers on the belief that all individuals are born with </a:t>
            </a:r>
            <a:r>
              <a:rPr lang="en-US" sz="2400" b="1" dirty="0"/>
              <a:t>natural rights</a:t>
            </a:r>
            <a:r>
              <a:rPr lang="en-US" sz="2400" dirty="0"/>
              <a:t>—life, liberty, and property—and that the primary role of government is to </a:t>
            </a:r>
            <a:r>
              <a:rPr lang="en-US" sz="2400" b="1" dirty="0"/>
              <a:t>protect these rights</a:t>
            </a:r>
            <a:r>
              <a:rPr lang="en-US" sz="2400" dirty="0"/>
              <a:t>. Unlike Hobbes, Locke viewed the </a:t>
            </a:r>
            <a:r>
              <a:rPr lang="en-US" sz="2400" b="1" dirty="0"/>
              <a:t>state of nature</a:t>
            </a:r>
            <a:r>
              <a:rPr lang="en-US" sz="2400" dirty="0"/>
              <a:t> as generally peaceful and reasonable but recognized the need for government to resolve conflicts and protect rights</a:t>
            </a:r>
            <a:r>
              <a:rPr lang="en-US" dirty="0"/>
              <a:t>.</a:t>
            </a:r>
            <a:endParaRPr lang="en-IN" dirty="0"/>
          </a:p>
        </p:txBody>
      </p:sp>
      <p:sp>
        <p:nvSpPr>
          <p:cNvPr id="4" name="TextBox 3">
            <a:extLst>
              <a:ext uri="{FF2B5EF4-FFF2-40B4-BE49-F238E27FC236}">
                <a16:creationId xmlns:a16="http://schemas.microsoft.com/office/drawing/2014/main" id="{B8962195-2B83-4CD1-269E-D59A49C0A222}"/>
              </a:ext>
            </a:extLst>
          </p:cNvPr>
          <p:cNvSpPr txBox="1"/>
          <p:nvPr/>
        </p:nvSpPr>
        <p:spPr>
          <a:xfrm>
            <a:off x="1130710" y="4785595"/>
            <a:ext cx="8711380" cy="1754326"/>
          </a:xfrm>
          <a:prstGeom prst="rect">
            <a:avLst/>
          </a:prstGeom>
          <a:noFill/>
        </p:spPr>
        <p:txBody>
          <a:bodyPr wrap="square" rtlCol="0">
            <a:spAutoFit/>
          </a:bodyPr>
          <a:lstStyle/>
          <a:p>
            <a:r>
              <a:rPr lang="en-IN" b="1" dirty="0"/>
              <a:t>Some of the prominent works of </a:t>
            </a:r>
            <a:r>
              <a:rPr lang="en-US" b="1" dirty="0"/>
              <a:t>John Locke</a:t>
            </a:r>
          </a:p>
          <a:p>
            <a:r>
              <a:rPr lang="en-US" i="1" dirty="0"/>
              <a:t>1.Two Treatises of Government</a:t>
            </a:r>
            <a:r>
              <a:rPr lang="en-US" dirty="0"/>
              <a:t> , </a:t>
            </a:r>
          </a:p>
          <a:p>
            <a:r>
              <a:rPr lang="en-US" i="1" dirty="0"/>
              <a:t>2.An Essay Concerning Human Understanding</a:t>
            </a:r>
            <a:endParaRPr lang="en-US" dirty="0"/>
          </a:p>
          <a:p>
            <a:r>
              <a:rPr lang="en-US" i="1" dirty="0"/>
              <a:t>3.A Letter Concerning Toleration</a:t>
            </a:r>
            <a:endParaRPr lang="en-US" dirty="0"/>
          </a:p>
          <a:p>
            <a:r>
              <a:rPr lang="en-US" i="1" dirty="0"/>
              <a:t>4.Some Thoughts Concerning Education</a:t>
            </a:r>
            <a:endParaRPr lang="en-US" dirty="0"/>
          </a:p>
          <a:p>
            <a:r>
              <a:rPr lang="en-US" i="1" dirty="0"/>
              <a:t>5.The Reasonableness of Christianity</a:t>
            </a:r>
            <a:endParaRPr lang="en-US" dirty="0"/>
          </a:p>
        </p:txBody>
      </p:sp>
    </p:spTree>
    <p:extLst>
      <p:ext uri="{BB962C8B-B14F-4D97-AF65-F5344CB8AC3E}">
        <p14:creationId xmlns:p14="http://schemas.microsoft.com/office/powerpoint/2010/main" val="3579685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6E91E-8B20-498C-368E-8EFD7BDD870E}"/>
              </a:ext>
            </a:extLst>
          </p:cNvPr>
          <p:cNvSpPr>
            <a:spLocks noGrp="1"/>
          </p:cNvSpPr>
          <p:nvPr>
            <p:ph type="title"/>
          </p:nvPr>
        </p:nvSpPr>
        <p:spPr/>
        <p:txBody>
          <a:bodyPr>
            <a:normAutofit/>
          </a:bodyPr>
          <a:lstStyle/>
          <a:p>
            <a:pPr algn="ctr"/>
            <a:r>
              <a:rPr lang="en-US" altLang="en-US" b="1" dirty="0">
                <a:latin typeface="Arial" panose="020B0604020202020204" pitchFamily="34" charset="0"/>
              </a:rPr>
              <a:t>Locke’s Concept of State of Nature</a:t>
            </a:r>
            <a:br>
              <a:rPr lang="en-US" altLang="en-US" b="1" dirty="0">
                <a:latin typeface="Arial" panose="020B0604020202020204" pitchFamily="34" charset="0"/>
              </a:rPr>
            </a:br>
            <a:endParaRPr lang="en-IN" dirty="0"/>
          </a:p>
        </p:txBody>
      </p:sp>
      <p:sp>
        <p:nvSpPr>
          <p:cNvPr id="4" name="Rectangle 1">
            <a:extLst>
              <a:ext uri="{FF2B5EF4-FFF2-40B4-BE49-F238E27FC236}">
                <a16:creationId xmlns:a16="http://schemas.microsoft.com/office/drawing/2014/main" id="{F0B9F088-9594-8C2C-382C-9474739A05E0}"/>
              </a:ext>
            </a:extLst>
          </p:cNvPr>
          <p:cNvSpPr>
            <a:spLocks noGrp="1" noChangeArrowheads="1"/>
          </p:cNvSpPr>
          <p:nvPr>
            <p:ph idx="1"/>
          </p:nvPr>
        </p:nvSpPr>
        <p:spPr bwMode="auto">
          <a:xfrm>
            <a:off x="917740" y="1404842"/>
            <a:ext cx="10738358"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John Locke’s </a:t>
            </a:r>
            <a:r>
              <a:rPr kumimoji="0" lang="en-US" altLang="en-US" sz="1800" b="1" i="0" u="none" strike="noStrike" cap="none" normalizeH="0" baseline="0" dirty="0">
                <a:ln>
                  <a:noFill/>
                </a:ln>
                <a:solidFill>
                  <a:schemeClr val="tx1"/>
                </a:solidFill>
                <a:effectLst/>
                <a:latin typeface="Arial" panose="020B0604020202020204" pitchFamily="34" charset="0"/>
              </a:rPr>
              <a:t>state of nature</a:t>
            </a:r>
            <a:r>
              <a:rPr kumimoji="0" lang="en-US" altLang="en-US" sz="1800" b="0" i="0" u="none" strike="noStrike" cap="none" normalizeH="0" baseline="0" dirty="0">
                <a:ln>
                  <a:noFill/>
                </a:ln>
                <a:solidFill>
                  <a:schemeClr val="tx1"/>
                </a:solidFill>
                <a:effectLst/>
                <a:latin typeface="Arial" panose="020B0604020202020204" pitchFamily="34" charset="0"/>
              </a:rPr>
              <a:t> is a theoretical condition where humans live </a:t>
            </a:r>
            <a:r>
              <a:rPr kumimoji="0" lang="en-US" altLang="en-US" sz="1800" b="1" i="0" u="none" strike="noStrike" cap="none" normalizeH="0" baseline="0" dirty="0">
                <a:ln>
                  <a:noFill/>
                </a:ln>
                <a:solidFill>
                  <a:schemeClr val="tx1"/>
                </a:solidFill>
                <a:effectLst/>
                <a:latin typeface="Arial" panose="020B0604020202020204" pitchFamily="34" charset="0"/>
              </a:rPr>
              <a:t>without a government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panose="020B0604020202020204" pitchFamily="34" charset="0"/>
              </a:rPr>
              <a:t>or political authority</a:t>
            </a:r>
            <a:r>
              <a:rPr kumimoji="0" lang="en-US" altLang="en-US" sz="1800" b="0" i="0" u="none" strike="noStrike" cap="none" normalizeH="0" baseline="0" dirty="0">
                <a:ln>
                  <a:noFill/>
                </a:ln>
                <a:solidFill>
                  <a:schemeClr val="tx1"/>
                </a:solidFill>
                <a:effectLst/>
                <a:latin typeface="Arial" panose="020B0604020202020204" pitchFamily="34" charset="0"/>
              </a:rPr>
              <a:t>, but unlike Hobbes, Locke’s view is more optimistic. He believed that: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People are generally </a:t>
            </a:r>
            <a:r>
              <a:rPr kumimoji="0" lang="en-US" altLang="en-US" sz="1800" b="1" i="0" u="none" strike="noStrike" cap="none" normalizeH="0" baseline="0" dirty="0">
                <a:ln>
                  <a:noFill/>
                </a:ln>
                <a:solidFill>
                  <a:schemeClr val="tx1"/>
                </a:solidFill>
                <a:effectLst/>
                <a:latin typeface="Arial" panose="020B0604020202020204" pitchFamily="34" charset="0"/>
              </a:rPr>
              <a:t>reasonable and moral</a:t>
            </a:r>
            <a:r>
              <a:rPr kumimoji="0" lang="en-US" altLang="en-US" sz="1800" b="0" i="0" u="none" strike="noStrike" cap="none" normalizeH="0" baseline="0" dirty="0">
                <a:ln>
                  <a:noFill/>
                </a:ln>
                <a:solidFill>
                  <a:schemeClr val="tx1"/>
                </a:solidFill>
                <a:effectLst/>
                <a:latin typeface="Arial" panose="020B0604020202020204" pitchFamily="34" charset="0"/>
              </a:rPr>
              <a:t> in this state.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Everyone has </a:t>
            </a:r>
            <a:r>
              <a:rPr kumimoji="0" lang="en-US" altLang="en-US" sz="1800" b="1" i="0" u="none" strike="noStrike" cap="none" normalizeH="0" baseline="0" dirty="0">
                <a:ln>
                  <a:noFill/>
                </a:ln>
                <a:solidFill>
                  <a:schemeClr val="tx1"/>
                </a:solidFill>
                <a:effectLst/>
                <a:latin typeface="Arial" panose="020B0604020202020204" pitchFamily="34" charset="0"/>
              </a:rPr>
              <a:t>natural rights</a:t>
            </a:r>
            <a:r>
              <a:rPr kumimoji="0" lang="en-US" altLang="en-US" sz="1800" b="0" i="0" u="none" strike="noStrike" cap="none" normalizeH="0" baseline="0" dirty="0">
                <a:ln>
                  <a:noFill/>
                </a:ln>
                <a:solidFill>
                  <a:schemeClr val="tx1"/>
                </a:solidFill>
                <a:effectLst/>
                <a:latin typeface="Arial" panose="020B0604020202020204" pitchFamily="34" charset="0"/>
              </a:rPr>
              <a:t> to </a:t>
            </a:r>
            <a:r>
              <a:rPr kumimoji="0" lang="en-US" altLang="en-US" sz="1800" b="1" i="0" u="none" strike="noStrike" cap="none" normalizeH="0" baseline="0" dirty="0">
                <a:ln>
                  <a:noFill/>
                </a:ln>
                <a:solidFill>
                  <a:schemeClr val="tx1"/>
                </a:solidFill>
                <a:effectLst/>
                <a:latin typeface="Arial" panose="020B0604020202020204" pitchFamily="34" charset="0"/>
              </a:rPr>
              <a:t>life, liberty, and property</a:t>
            </a:r>
            <a:r>
              <a:rPr kumimoji="0" lang="en-US" altLang="en-US" sz="1800" b="0" i="0" u="none" strike="noStrike" cap="none" normalizeH="0" baseline="0" dirty="0">
                <a:ln>
                  <a:noFill/>
                </a:ln>
                <a:solidFill>
                  <a:schemeClr val="tx1"/>
                </a:solidFill>
                <a:effectLst/>
                <a:latin typeface="Arial" panose="020B0604020202020204" pitchFamily="34" charset="0"/>
              </a:rPr>
              <a:t> that must be respected.</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The state of nature is mostly peaceful, governed by </a:t>
            </a:r>
            <a:r>
              <a:rPr kumimoji="0" lang="en-US" altLang="en-US" sz="1800" b="1" i="0" u="none" strike="noStrike" cap="none" normalizeH="0" baseline="0" dirty="0">
                <a:ln>
                  <a:noFill/>
                </a:ln>
                <a:solidFill>
                  <a:schemeClr val="tx1"/>
                </a:solidFill>
                <a:effectLst/>
                <a:latin typeface="Arial" panose="020B0604020202020204" pitchFamily="34" charset="0"/>
              </a:rPr>
              <a:t>natural law</a:t>
            </a:r>
            <a:r>
              <a:rPr kumimoji="0" lang="en-US" altLang="en-US" sz="1800" b="0" i="0" u="none" strike="noStrike" cap="none" normalizeH="0" baseline="0" dirty="0">
                <a:ln>
                  <a:noFill/>
                </a:ln>
                <a:solidFill>
                  <a:schemeClr val="tx1"/>
                </a:solidFill>
                <a:effectLst/>
                <a:latin typeface="Arial" panose="020B0604020202020204" pitchFamily="34" charset="0"/>
              </a:rPr>
              <a:t>, which teaches people not to harm others or their possessions.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However, because there is no impartial authority to resolve disputes or enforce laws, conflicts can still arise.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To protect their rights better, individuals agree to form a government through a </a:t>
            </a:r>
            <a:r>
              <a:rPr kumimoji="0" lang="en-US" altLang="en-US" sz="1800" b="1" i="0" u="none" strike="noStrike" cap="none" normalizeH="0" baseline="0" dirty="0">
                <a:ln>
                  <a:noFill/>
                </a:ln>
                <a:solidFill>
                  <a:schemeClr val="tx1"/>
                </a:solidFill>
                <a:effectLst/>
                <a:latin typeface="Arial" panose="020B0604020202020204" pitchFamily="34" charset="0"/>
              </a:rPr>
              <a:t>social contract</a:t>
            </a: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In summary, Locke’s state of nature is a </a:t>
            </a:r>
            <a:r>
              <a:rPr kumimoji="0" lang="en-US" altLang="en-US" sz="1800" b="1" i="0" u="none" strike="noStrike" cap="none" normalizeH="0" baseline="0" dirty="0">
                <a:ln>
                  <a:noFill/>
                </a:ln>
                <a:solidFill>
                  <a:schemeClr val="tx1"/>
                </a:solidFill>
                <a:effectLst/>
                <a:latin typeface="Arial" panose="020B0604020202020204" pitchFamily="34" charset="0"/>
              </a:rPr>
              <a:t>state of freedom and equality</a:t>
            </a:r>
            <a:r>
              <a:rPr kumimoji="0" lang="en-US" altLang="en-US" sz="1800" b="0" i="0" u="none" strike="noStrike" cap="none" normalizeH="0" baseline="0" dirty="0">
                <a:ln>
                  <a:noFill/>
                </a:ln>
                <a:solidFill>
                  <a:schemeClr val="tx1"/>
                </a:solidFill>
                <a:effectLst/>
                <a:latin typeface="Arial" panose="020B0604020202020204" pitchFamily="34" charset="0"/>
              </a:rPr>
              <a:t>, but with some inconveniences that lead people to establish a civil government.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47961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AF90A-9CE9-03D8-E77D-B23D62BDD7EE}"/>
              </a:ext>
            </a:extLst>
          </p:cNvPr>
          <p:cNvSpPr>
            <a:spLocks noGrp="1"/>
          </p:cNvSpPr>
          <p:nvPr>
            <p:ph type="title"/>
          </p:nvPr>
        </p:nvSpPr>
        <p:spPr>
          <a:xfrm>
            <a:off x="288234" y="540027"/>
            <a:ext cx="8955950" cy="1320800"/>
          </a:xfrm>
        </p:spPr>
        <p:txBody>
          <a:bodyPr>
            <a:normAutofit/>
          </a:bodyPr>
          <a:lstStyle/>
          <a:p>
            <a:r>
              <a:rPr lang="en-US" sz="3600" dirty="0">
                <a:latin typeface="Arial Black" panose="020B0A04020102020204" pitchFamily="34" charset="0"/>
              </a:rPr>
              <a:t>Locke’s Concept of Natural Rights</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AE15BCED-5EA6-8FAB-A61F-D79E571B30C2}"/>
              </a:ext>
            </a:extLst>
          </p:cNvPr>
          <p:cNvSpPr>
            <a:spLocks noGrp="1"/>
          </p:cNvSpPr>
          <p:nvPr>
            <p:ph idx="1"/>
          </p:nvPr>
        </p:nvSpPr>
        <p:spPr>
          <a:xfrm>
            <a:off x="845574" y="1582994"/>
            <a:ext cx="10783529" cy="4633298"/>
          </a:xfrm>
        </p:spPr>
        <p:txBody>
          <a:bodyPr>
            <a:normAutofit fontScale="55000" lnSpcReduction="20000"/>
          </a:bodyPr>
          <a:lstStyle/>
          <a:p>
            <a:r>
              <a:rPr lang="en-US" sz="2900" dirty="0"/>
              <a:t>John Locke’s concept of </a:t>
            </a:r>
            <a:r>
              <a:rPr lang="en-US" sz="2900" b="1" dirty="0"/>
              <a:t>natural rights</a:t>
            </a:r>
            <a:r>
              <a:rPr lang="en-US" sz="2900" dirty="0"/>
              <a:t> is central to his political philosophy. He argued that all individuals are born with certain fundamental rights that are </a:t>
            </a:r>
            <a:r>
              <a:rPr lang="en-US" sz="2900" b="1" dirty="0"/>
              <a:t>innate, universal, and inalienable</a:t>
            </a:r>
            <a:r>
              <a:rPr lang="en-US" sz="2900" dirty="0"/>
              <a:t>. These rights exist </a:t>
            </a:r>
            <a:r>
              <a:rPr lang="en-US" sz="2900" b="1" dirty="0"/>
              <a:t>independently of any government or laws</a:t>
            </a:r>
            <a:r>
              <a:rPr lang="en-US" sz="2900" dirty="0"/>
              <a:t> and include:</a:t>
            </a:r>
          </a:p>
          <a:p>
            <a:endParaRPr lang="en-US" sz="3100" dirty="0"/>
          </a:p>
          <a:p>
            <a:r>
              <a:rPr lang="en-US" sz="2900" b="1" dirty="0"/>
              <a:t>Right to Life:</a:t>
            </a:r>
            <a:r>
              <a:rPr lang="en-US" sz="2900" dirty="0"/>
              <a:t> Every person has the right to live and protect their own life.</a:t>
            </a:r>
          </a:p>
          <a:p>
            <a:endParaRPr lang="en-US" sz="2900" dirty="0"/>
          </a:p>
          <a:p>
            <a:r>
              <a:rPr lang="en-US" sz="2900" b="1" dirty="0"/>
              <a:t>Right to Liberty:</a:t>
            </a:r>
            <a:r>
              <a:rPr lang="en-US" sz="2900" dirty="0"/>
              <a:t> Individuals have the freedom to act and make choices, as long as they do not harm others.</a:t>
            </a:r>
          </a:p>
          <a:p>
            <a:endParaRPr lang="en-US" sz="2900" dirty="0"/>
          </a:p>
          <a:p>
            <a:r>
              <a:rPr lang="en-US" sz="2900" b="1" dirty="0"/>
              <a:t>Right to Property:</a:t>
            </a:r>
            <a:r>
              <a:rPr lang="en-US" sz="2900" dirty="0"/>
              <a:t> People have the right to own property and possessions acquired through their labor.</a:t>
            </a:r>
          </a:p>
          <a:p>
            <a:endParaRPr lang="en-US" sz="2900" dirty="0"/>
          </a:p>
          <a:p>
            <a:r>
              <a:rPr lang="en-US" sz="2900" dirty="0"/>
              <a:t>Locke believed that these natural rights are derived from </a:t>
            </a:r>
            <a:r>
              <a:rPr lang="en-US" sz="2900" b="1" dirty="0"/>
              <a:t>natural law</a:t>
            </a:r>
            <a:r>
              <a:rPr lang="en-US" sz="2900" dirty="0"/>
              <a:t>, which governs human behavior in the state of nature. The main purpose of government, according to Locke, is to </a:t>
            </a:r>
            <a:r>
              <a:rPr lang="en-US" sz="2900" b="1" dirty="0"/>
              <a:t>protect these rights</a:t>
            </a:r>
            <a:r>
              <a:rPr lang="en-US" sz="2900" dirty="0"/>
              <a:t>. If a government fails in this duty or violates these rights, citizens have the </a:t>
            </a:r>
            <a:r>
              <a:rPr lang="en-US" sz="2900" b="1" dirty="0"/>
              <a:t>right to resist or overthrow</a:t>
            </a:r>
            <a:r>
              <a:rPr lang="en-US" sz="2900" dirty="0"/>
              <a:t> it.</a:t>
            </a:r>
          </a:p>
          <a:p>
            <a:endParaRPr lang="en-US" sz="2900" dirty="0"/>
          </a:p>
          <a:p>
            <a:r>
              <a:rPr lang="en-US" sz="2900" dirty="0"/>
              <a:t>In essence, Locke’s natural rights theory forms the foundation for modern ideas about individual freedom, human rights, and limited government.</a:t>
            </a:r>
          </a:p>
          <a:p>
            <a:endParaRPr lang="en-IN" dirty="0"/>
          </a:p>
        </p:txBody>
      </p:sp>
    </p:spTree>
    <p:extLst>
      <p:ext uri="{BB962C8B-B14F-4D97-AF65-F5344CB8AC3E}">
        <p14:creationId xmlns:p14="http://schemas.microsoft.com/office/powerpoint/2010/main" val="673784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CE83D-8990-98A3-2935-7FE7C7C690B1}"/>
              </a:ext>
            </a:extLst>
          </p:cNvPr>
          <p:cNvSpPr>
            <a:spLocks noGrp="1"/>
          </p:cNvSpPr>
          <p:nvPr>
            <p:ph type="title"/>
          </p:nvPr>
        </p:nvSpPr>
        <p:spPr>
          <a:xfrm>
            <a:off x="596348" y="404914"/>
            <a:ext cx="9164671" cy="1320800"/>
          </a:xfrm>
        </p:spPr>
        <p:txBody>
          <a:bodyPr>
            <a:normAutofit/>
          </a:bodyPr>
          <a:lstStyle/>
          <a:p>
            <a:r>
              <a:rPr lang="en-US" sz="3600" b="1" dirty="0">
                <a:latin typeface="Arial Black" panose="020B0A04020102020204" pitchFamily="34" charset="0"/>
              </a:rPr>
              <a:t>Locke’s Concept of Social Contract</a:t>
            </a:r>
            <a:endParaRPr lang="en-IN" sz="3600"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BE172A34-3276-74F1-378A-E1335EA5AFB3}"/>
              </a:ext>
            </a:extLst>
          </p:cNvPr>
          <p:cNvSpPr>
            <a:spLocks noGrp="1"/>
          </p:cNvSpPr>
          <p:nvPr>
            <p:ph idx="1"/>
          </p:nvPr>
        </p:nvSpPr>
        <p:spPr>
          <a:xfrm>
            <a:off x="759541" y="1622271"/>
            <a:ext cx="11216149" cy="4830815"/>
          </a:xfrm>
        </p:spPr>
        <p:txBody>
          <a:bodyPr>
            <a:normAutofit fontScale="85000" lnSpcReduction="10000"/>
          </a:bodyPr>
          <a:lstStyle/>
          <a:p>
            <a:r>
              <a:rPr lang="en-US" dirty="0"/>
              <a:t>John Locke’s </a:t>
            </a:r>
            <a:r>
              <a:rPr lang="en-US" b="1" dirty="0"/>
              <a:t>social contract</a:t>
            </a:r>
            <a:r>
              <a:rPr lang="en-US" dirty="0"/>
              <a:t> theory explains how individuals come together to form a government to protect their natural rights. According to Locke:</a:t>
            </a:r>
          </a:p>
          <a:p>
            <a:endParaRPr lang="en-US" dirty="0"/>
          </a:p>
          <a:p>
            <a:r>
              <a:rPr lang="en-US" dirty="0"/>
              <a:t>In the </a:t>
            </a:r>
            <a:r>
              <a:rPr lang="en-US" b="1" dirty="0"/>
              <a:t>state of nature</a:t>
            </a:r>
            <a:r>
              <a:rPr lang="en-US" dirty="0"/>
              <a:t>, people have natural rights but face insecurity because there is no impartial authority to enforce laws or resolve disputes.</a:t>
            </a:r>
          </a:p>
          <a:p>
            <a:endParaRPr lang="en-US" dirty="0"/>
          </a:p>
          <a:p>
            <a:r>
              <a:rPr lang="en-US" dirty="0"/>
              <a:t>To overcome these problems, individuals </a:t>
            </a:r>
            <a:r>
              <a:rPr lang="en-US" b="1" dirty="0"/>
              <a:t>consent to form a government</a:t>
            </a:r>
            <a:r>
              <a:rPr lang="en-US" dirty="0"/>
              <a:t> by entering into a social contract.</a:t>
            </a:r>
          </a:p>
          <a:p>
            <a:endParaRPr lang="en-US" dirty="0"/>
          </a:p>
          <a:p>
            <a:r>
              <a:rPr lang="en-US" dirty="0"/>
              <a:t>By this contract, people agree to </a:t>
            </a:r>
            <a:r>
              <a:rPr lang="en-US" b="1" dirty="0"/>
              <a:t>give limited power</a:t>
            </a:r>
            <a:r>
              <a:rPr lang="en-US" dirty="0"/>
              <a:t> to a government whose main role is to </a:t>
            </a:r>
            <a:r>
              <a:rPr lang="en-US" b="1" dirty="0"/>
              <a:t>protect their natural rights</a:t>
            </a:r>
            <a:r>
              <a:rPr lang="en-US" dirty="0"/>
              <a:t>—life, liberty, and property.</a:t>
            </a:r>
          </a:p>
          <a:p>
            <a:endParaRPr lang="en-US" dirty="0"/>
          </a:p>
          <a:p>
            <a:r>
              <a:rPr lang="en-US" dirty="0"/>
              <a:t>Unlike Hobbes, Locke believed that the government’s power is </a:t>
            </a:r>
            <a:r>
              <a:rPr lang="en-US" b="1" dirty="0"/>
              <a:t>conditional and limited</a:t>
            </a:r>
            <a:r>
              <a:rPr lang="en-US" dirty="0"/>
              <a:t>.</a:t>
            </a:r>
          </a:p>
          <a:p>
            <a:r>
              <a:rPr lang="en-US" dirty="0"/>
              <a:t>If the government </a:t>
            </a:r>
            <a:r>
              <a:rPr lang="en-US" b="1" dirty="0"/>
              <a:t>fails to protect these rights or becomes tyrannical</a:t>
            </a:r>
            <a:r>
              <a:rPr lang="en-US" dirty="0"/>
              <a:t>, the people have the </a:t>
            </a:r>
            <a:r>
              <a:rPr lang="en-US" b="1" dirty="0"/>
              <a:t>right to revolt</a:t>
            </a:r>
            <a:r>
              <a:rPr lang="en-US" dirty="0"/>
              <a:t> and replace it.</a:t>
            </a:r>
          </a:p>
          <a:p>
            <a:r>
              <a:rPr lang="en-US" dirty="0"/>
              <a:t>The social contract thus creates a </a:t>
            </a:r>
            <a:r>
              <a:rPr lang="en-US" b="1" dirty="0"/>
              <a:t>civil society based on mutual consent and protection of rights</a:t>
            </a:r>
            <a:r>
              <a:rPr lang="en-US" dirty="0"/>
              <a:t>.</a:t>
            </a:r>
          </a:p>
          <a:p>
            <a:r>
              <a:rPr lang="en-US" dirty="0"/>
              <a:t>Locke’s social contract theory forms the basis for constitutional government and the idea of political legitimacy grounded in the </a:t>
            </a:r>
            <a:r>
              <a:rPr lang="en-US" b="1" dirty="0"/>
              <a:t>consent of the governed</a:t>
            </a:r>
            <a:r>
              <a:rPr lang="en-US" dirty="0"/>
              <a:t>.</a:t>
            </a:r>
          </a:p>
          <a:p>
            <a:endParaRPr lang="en-IN" dirty="0"/>
          </a:p>
        </p:txBody>
      </p:sp>
    </p:spTree>
    <p:extLst>
      <p:ext uri="{BB962C8B-B14F-4D97-AF65-F5344CB8AC3E}">
        <p14:creationId xmlns:p14="http://schemas.microsoft.com/office/powerpoint/2010/main" val="319958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60990-0427-B527-CAA6-0768B70BAEF1}"/>
              </a:ext>
            </a:extLst>
          </p:cNvPr>
          <p:cNvSpPr>
            <a:spLocks noGrp="1"/>
          </p:cNvSpPr>
          <p:nvPr>
            <p:ph type="title"/>
          </p:nvPr>
        </p:nvSpPr>
        <p:spPr>
          <a:xfrm>
            <a:off x="462116" y="504824"/>
            <a:ext cx="10282084" cy="1320800"/>
          </a:xfrm>
        </p:spPr>
        <p:txBody>
          <a:bodyPr>
            <a:normAutofit/>
          </a:bodyPr>
          <a:lstStyle/>
          <a:p>
            <a:r>
              <a:rPr lang="en-US" b="1" dirty="0">
                <a:latin typeface="Arial Black" panose="020B0A04020102020204" pitchFamily="34" charset="0"/>
              </a:rPr>
              <a:t>Locke’s Concept of Limited Government</a:t>
            </a:r>
            <a:endParaRPr lang="en-IN"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64A5B3FC-DCF2-FEFA-0671-467466EAF9F5}"/>
              </a:ext>
            </a:extLst>
          </p:cNvPr>
          <p:cNvSpPr>
            <a:spLocks noGrp="1"/>
          </p:cNvSpPr>
          <p:nvPr>
            <p:ph idx="1"/>
          </p:nvPr>
        </p:nvSpPr>
        <p:spPr>
          <a:xfrm>
            <a:off x="838199" y="1825624"/>
            <a:ext cx="10891685" cy="1841807"/>
          </a:xfrm>
        </p:spPr>
        <p:txBody>
          <a:bodyPr>
            <a:normAutofit/>
          </a:bodyPr>
          <a:lstStyle/>
          <a:p>
            <a:r>
              <a:rPr lang="en-US" sz="2400" dirty="0"/>
              <a:t>John Locke strongly advocated for a </a:t>
            </a:r>
            <a:r>
              <a:rPr lang="en-US" sz="2400" b="1" dirty="0"/>
              <a:t>limited government</a:t>
            </a:r>
            <a:r>
              <a:rPr lang="en-US" sz="2400" dirty="0"/>
              <a:t>, meaning that governmental power should be </a:t>
            </a:r>
            <a:r>
              <a:rPr lang="en-US" sz="2400" b="1" dirty="0"/>
              <a:t>restrained by law</a:t>
            </a:r>
            <a:r>
              <a:rPr lang="en-US" sz="2400" dirty="0"/>
              <a:t> and subject to the will and rights of the people. His idea was a reaction against absolute monarchies, where rulers had unchecked power</a:t>
            </a:r>
            <a:endParaRPr lang="en-IN" sz="2400" dirty="0"/>
          </a:p>
        </p:txBody>
      </p:sp>
      <p:sp>
        <p:nvSpPr>
          <p:cNvPr id="4" name="TextBox 3">
            <a:extLst>
              <a:ext uri="{FF2B5EF4-FFF2-40B4-BE49-F238E27FC236}">
                <a16:creationId xmlns:a16="http://schemas.microsoft.com/office/drawing/2014/main" id="{3110572A-4F21-D460-D731-4D602D28FBB3}"/>
              </a:ext>
            </a:extLst>
          </p:cNvPr>
          <p:cNvSpPr txBox="1"/>
          <p:nvPr/>
        </p:nvSpPr>
        <p:spPr>
          <a:xfrm>
            <a:off x="934065" y="3419168"/>
            <a:ext cx="10795819" cy="3416320"/>
          </a:xfrm>
          <a:prstGeom prst="rect">
            <a:avLst/>
          </a:prstGeom>
          <a:noFill/>
        </p:spPr>
        <p:txBody>
          <a:bodyPr wrap="square" rtlCol="0">
            <a:spAutoFit/>
          </a:bodyPr>
          <a:lstStyle/>
          <a:p>
            <a:r>
              <a:rPr lang="en-US" b="1" dirty="0"/>
              <a:t>Key Features:</a:t>
            </a:r>
          </a:p>
          <a:p>
            <a:endParaRPr lang="en-US" b="1" dirty="0"/>
          </a:p>
          <a:p>
            <a:r>
              <a:rPr lang="en-US" b="1" dirty="0"/>
              <a:t>Government by Consent:</a:t>
            </a:r>
            <a:br>
              <a:rPr lang="en-US" dirty="0"/>
            </a:br>
            <a:r>
              <a:rPr lang="en-US" dirty="0"/>
              <a:t>Locke believed that legitimate government is formed only by the </a:t>
            </a:r>
            <a:r>
              <a:rPr lang="en-US" b="1" dirty="0"/>
              <a:t>consent of the governed</a:t>
            </a:r>
            <a:r>
              <a:rPr lang="en-US" dirty="0"/>
              <a:t> through a social contract. People willingly give the government authority but retain ultimate sovereignty.</a:t>
            </a:r>
          </a:p>
          <a:p>
            <a:r>
              <a:rPr lang="en-US" b="1" dirty="0"/>
              <a:t>Protection of Natural Rights:</a:t>
            </a:r>
            <a:br>
              <a:rPr lang="en-US" dirty="0"/>
            </a:br>
            <a:r>
              <a:rPr lang="en-US" dirty="0"/>
              <a:t>The government’s primary purpose is to </a:t>
            </a:r>
            <a:r>
              <a:rPr lang="en-US" b="1" dirty="0"/>
              <a:t>protect individuals’ natural rights</a:t>
            </a:r>
            <a:r>
              <a:rPr lang="en-US" dirty="0"/>
              <a:t> to life, liberty, and property. These rights are </a:t>
            </a:r>
            <a:r>
              <a:rPr lang="en-US" b="1" dirty="0"/>
              <a:t>inalienable</a:t>
            </a:r>
            <a:r>
              <a:rPr lang="en-US" dirty="0"/>
              <a:t> and cannot be overridden by the state.</a:t>
            </a:r>
          </a:p>
          <a:p>
            <a:r>
              <a:rPr lang="en-US" b="1" dirty="0"/>
              <a:t>Rule of Law:</a:t>
            </a:r>
            <a:br>
              <a:rPr lang="en-US" dirty="0"/>
            </a:br>
            <a:r>
              <a:rPr lang="en-US" dirty="0"/>
              <a:t>Government must operate within the </a:t>
            </a:r>
            <a:r>
              <a:rPr lang="en-US" b="1" dirty="0"/>
              <a:t>bounds of established laws</a:t>
            </a:r>
            <a:r>
              <a:rPr lang="en-US" dirty="0"/>
              <a:t>. No one, including rulers, is above the law. This ensures fairness and prevents arbitrary rule.</a:t>
            </a:r>
          </a:p>
          <a:p>
            <a:endParaRPr lang="en-IN" dirty="0"/>
          </a:p>
        </p:txBody>
      </p:sp>
    </p:spTree>
    <p:extLst>
      <p:ext uri="{BB962C8B-B14F-4D97-AF65-F5344CB8AC3E}">
        <p14:creationId xmlns:p14="http://schemas.microsoft.com/office/powerpoint/2010/main" val="48217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E0FF6DE4-6E56-7197-D593-0F4E35DCBB6C}"/>
              </a:ext>
            </a:extLst>
          </p:cNvPr>
          <p:cNvSpPr>
            <a:spLocks noGrp="1" noChangeArrowheads="1"/>
          </p:cNvSpPr>
          <p:nvPr>
            <p:ph idx="1"/>
          </p:nvPr>
        </p:nvSpPr>
        <p:spPr bwMode="auto">
          <a:xfrm>
            <a:off x="732273" y="1076646"/>
            <a:ext cx="10727453"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Separation of Powers:</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To prevent abuse of power, Locke emphasized the need to </a:t>
            </a:r>
            <a:r>
              <a:rPr kumimoji="0" lang="en-US" altLang="en-US" sz="1800" b="1" i="0" u="none" strike="noStrike" cap="none" normalizeH="0" baseline="0" dirty="0">
                <a:ln>
                  <a:noFill/>
                </a:ln>
                <a:solidFill>
                  <a:schemeClr val="tx1"/>
                </a:solidFill>
                <a:effectLst/>
                <a:latin typeface="Arial" panose="020B0604020202020204" pitchFamily="34" charset="0"/>
              </a:rPr>
              <a:t>divide government authority</a:t>
            </a:r>
            <a:r>
              <a:rPr kumimoji="0" lang="en-US" altLang="en-US" sz="1800" b="0" i="0" u="none" strike="noStrike" cap="none" normalizeH="0" baseline="0" dirty="0">
                <a:ln>
                  <a:noFill/>
                </a:ln>
                <a:solidFill>
                  <a:schemeClr val="tx1"/>
                </a:solidFill>
                <a:effectLst/>
                <a:latin typeface="Arial" panose="020B0604020202020204" pitchFamily="34" charset="0"/>
              </a:rPr>
              <a:t> into different branches (legislative, executive, judicial). This system of checks and balances limits the power of any one branch.</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Right to Revolution:</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If the government violates its fundamental duty to protect natural rights or becomes tyrannical, the people have the </a:t>
            </a:r>
            <a:r>
              <a:rPr kumimoji="0" lang="en-US" altLang="en-US" sz="1800" b="1" i="0" u="none" strike="noStrike" cap="none" normalizeH="0" baseline="0" dirty="0">
                <a:ln>
                  <a:noFill/>
                </a:ln>
                <a:solidFill>
                  <a:schemeClr val="tx1"/>
                </a:solidFill>
                <a:effectLst/>
                <a:latin typeface="Arial" panose="020B0604020202020204" pitchFamily="34" charset="0"/>
              </a:rPr>
              <a:t>right to resist, reform, or overthrow</a:t>
            </a:r>
            <a:r>
              <a:rPr kumimoji="0" lang="en-US" altLang="en-US" sz="1800" b="0" i="0" u="none" strike="noStrike" cap="none" normalizeH="0" baseline="0" dirty="0">
                <a:ln>
                  <a:noFill/>
                </a:ln>
                <a:solidFill>
                  <a:schemeClr val="tx1"/>
                </a:solidFill>
                <a:effectLst/>
                <a:latin typeface="Arial" panose="020B0604020202020204" pitchFamily="34" charset="0"/>
              </a:rPr>
              <a:t> it. This is a key safeguard against despotism.</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Limited Scope of Government:</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Locke argued that government should only intervene in matters necessary for maintaining order and protecting rights. It should </a:t>
            </a:r>
            <a:r>
              <a:rPr kumimoji="0" lang="en-US" altLang="en-US" sz="1800" b="1" i="0" u="none" strike="noStrike" cap="none" normalizeH="0" baseline="0" dirty="0">
                <a:ln>
                  <a:noFill/>
                </a:ln>
                <a:solidFill>
                  <a:schemeClr val="tx1"/>
                </a:solidFill>
                <a:effectLst/>
                <a:latin typeface="Arial" panose="020B0604020202020204" pitchFamily="34" charset="0"/>
              </a:rPr>
              <a:t>not interfere unnecessarily</a:t>
            </a:r>
            <a:r>
              <a:rPr kumimoji="0" lang="en-US" altLang="en-US" sz="1800" b="0" i="0" u="none" strike="noStrike" cap="none" normalizeH="0" baseline="0" dirty="0">
                <a:ln>
                  <a:noFill/>
                </a:ln>
                <a:solidFill>
                  <a:schemeClr val="tx1"/>
                </a:solidFill>
                <a:effectLst/>
                <a:latin typeface="Arial" panose="020B0604020202020204" pitchFamily="34" charset="0"/>
              </a:rPr>
              <a:t> in the lives and freedoms of individuals.</a:t>
            </a:r>
          </a:p>
        </p:txBody>
      </p:sp>
    </p:spTree>
    <p:extLst>
      <p:ext uri="{BB962C8B-B14F-4D97-AF65-F5344CB8AC3E}">
        <p14:creationId xmlns:p14="http://schemas.microsoft.com/office/powerpoint/2010/main" val="23281284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4EA8A-3845-69C4-206E-8FFF969E7F67}"/>
              </a:ext>
            </a:extLst>
          </p:cNvPr>
          <p:cNvSpPr>
            <a:spLocks noGrp="1"/>
          </p:cNvSpPr>
          <p:nvPr>
            <p:ph type="title"/>
          </p:nvPr>
        </p:nvSpPr>
        <p:spPr>
          <a:xfrm>
            <a:off x="1160421" y="381000"/>
            <a:ext cx="8596668" cy="1320800"/>
          </a:xfrm>
        </p:spPr>
        <p:txBody>
          <a:bodyPr/>
          <a:lstStyle/>
          <a:p>
            <a:pPr algn="ctr"/>
            <a:r>
              <a:rPr lang="en-IN" dirty="0">
                <a:latin typeface="Arial Black" panose="020B0A04020102020204" pitchFamily="34" charset="0"/>
              </a:rPr>
              <a:t>Locke’s Concept of Property</a:t>
            </a:r>
          </a:p>
        </p:txBody>
      </p:sp>
      <p:sp>
        <p:nvSpPr>
          <p:cNvPr id="3" name="Content Placeholder 2">
            <a:extLst>
              <a:ext uri="{FF2B5EF4-FFF2-40B4-BE49-F238E27FC236}">
                <a16:creationId xmlns:a16="http://schemas.microsoft.com/office/drawing/2014/main" id="{662ACB1D-2EF8-295D-9462-6A7F733FC009}"/>
              </a:ext>
            </a:extLst>
          </p:cNvPr>
          <p:cNvSpPr>
            <a:spLocks noGrp="1"/>
          </p:cNvSpPr>
          <p:nvPr>
            <p:ph idx="1"/>
          </p:nvPr>
        </p:nvSpPr>
        <p:spPr>
          <a:xfrm>
            <a:off x="818321" y="1501109"/>
            <a:ext cx="10213258" cy="858581"/>
          </a:xfrm>
        </p:spPr>
        <p:txBody>
          <a:bodyPr>
            <a:normAutofit fontScale="92500"/>
          </a:bodyPr>
          <a:lstStyle/>
          <a:p>
            <a:r>
              <a:rPr lang="en-US" sz="2400" dirty="0"/>
              <a:t>John Locke’s concept of </a:t>
            </a:r>
            <a:r>
              <a:rPr lang="en-US" sz="2400" b="1" dirty="0"/>
              <a:t>property</a:t>
            </a:r>
            <a:r>
              <a:rPr lang="en-US" sz="2400" dirty="0"/>
              <a:t> is a key part of his political philosophy and closely tied to his ideas about natural rights and the state of nature</a:t>
            </a:r>
            <a:r>
              <a:rPr lang="en-US" dirty="0"/>
              <a:t>.</a:t>
            </a:r>
            <a:endParaRPr lang="en-IN" dirty="0"/>
          </a:p>
        </p:txBody>
      </p:sp>
      <p:sp>
        <p:nvSpPr>
          <p:cNvPr id="4" name="TextBox 3">
            <a:extLst>
              <a:ext uri="{FF2B5EF4-FFF2-40B4-BE49-F238E27FC236}">
                <a16:creationId xmlns:a16="http://schemas.microsoft.com/office/drawing/2014/main" id="{AD077F19-FC0F-D988-5051-1B4B0244495F}"/>
              </a:ext>
            </a:extLst>
          </p:cNvPr>
          <p:cNvSpPr txBox="1"/>
          <p:nvPr/>
        </p:nvSpPr>
        <p:spPr>
          <a:xfrm>
            <a:off x="943364" y="2374652"/>
            <a:ext cx="10707329" cy="4524315"/>
          </a:xfrm>
          <a:prstGeom prst="rect">
            <a:avLst/>
          </a:prstGeom>
          <a:noFill/>
        </p:spPr>
        <p:txBody>
          <a:bodyPr wrap="square" rtlCol="0">
            <a:spAutoFit/>
          </a:bodyPr>
          <a:lstStyle/>
          <a:p>
            <a:r>
              <a:rPr lang="en-US" b="1" dirty="0"/>
              <a:t>Key Points:</a:t>
            </a:r>
          </a:p>
          <a:p>
            <a:endParaRPr lang="en-US" b="1" dirty="0"/>
          </a:p>
          <a:p>
            <a:r>
              <a:rPr lang="en-US" b="1" dirty="0"/>
              <a:t>Property in the State of Nature:</a:t>
            </a:r>
            <a:br>
              <a:rPr lang="en-US" dirty="0"/>
            </a:br>
            <a:r>
              <a:rPr lang="en-US" dirty="0"/>
              <a:t>Locke believed that in the state of nature, all things are originally held in </a:t>
            </a:r>
            <a:r>
              <a:rPr lang="en-US" b="1" dirty="0"/>
              <a:t>common</a:t>
            </a:r>
            <a:r>
              <a:rPr lang="en-US" dirty="0"/>
              <a:t> by everyone. However, individuals gain ownership by mixing their </a:t>
            </a:r>
            <a:r>
              <a:rPr lang="en-US" b="1" dirty="0"/>
              <a:t>labor</a:t>
            </a:r>
            <a:r>
              <a:rPr lang="en-US" dirty="0"/>
              <a:t> with natural resources. For example, when a person cultivates land or picks fruit, their labor makes these things their property.</a:t>
            </a:r>
          </a:p>
          <a:p>
            <a:endParaRPr lang="en-US" dirty="0"/>
          </a:p>
          <a:p>
            <a:r>
              <a:rPr lang="en-US" b="1" dirty="0"/>
              <a:t>Labor Theory of Property:</a:t>
            </a:r>
            <a:br>
              <a:rPr lang="en-US" dirty="0"/>
            </a:br>
            <a:r>
              <a:rPr lang="en-US" dirty="0"/>
              <a:t>The act of applying one’s labor to something unowned creates private property. Labor gives value and a natural right to the object or land.</a:t>
            </a:r>
          </a:p>
          <a:p>
            <a:endParaRPr lang="en-US" dirty="0"/>
          </a:p>
          <a:p>
            <a:r>
              <a:rPr lang="en-US" b="1" dirty="0"/>
              <a:t>Limits on Acquisition:</a:t>
            </a:r>
            <a:br>
              <a:rPr lang="en-US" dirty="0"/>
            </a:br>
            <a:r>
              <a:rPr lang="en-US" dirty="0"/>
              <a:t>Locke argued that property acquisition is legitimate only if:</a:t>
            </a:r>
          </a:p>
          <a:p>
            <a:pPr lvl="1"/>
            <a:r>
              <a:rPr lang="en-US" dirty="0"/>
              <a:t>There is </a:t>
            </a:r>
            <a:r>
              <a:rPr lang="en-US" b="1" dirty="0"/>
              <a:t>enough and as good left in common</a:t>
            </a:r>
            <a:r>
              <a:rPr lang="en-US" dirty="0"/>
              <a:t> for others (no unfair monopolization).</a:t>
            </a:r>
          </a:p>
          <a:p>
            <a:pPr lvl="1"/>
            <a:r>
              <a:rPr lang="en-US" dirty="0"/>
              <a:t>The property is not </a:t>
            </a:r>
            <a:r>
              <a:rPr lang="en-US" b="1" dirty="0"/>
              <a:t>wasted</a:t>
            </a:r>
            <a:r>
              <a:rPr lang="en-US" dirty="0"/>
              <a:t> or spoiled (you can only take as much as you can use).</a:t>
            </a:r>
          </a:p>
          <a:p>
            <a:endParaRPr lang="en-IN" dirty="0"/>
          </a:p>
        </p:txBody>
      </p:sp>
    </p:spTree>
    <p:extLst>
      <p:ext uri="{BB962C8B-B14F-4D97-AF65-F5344CB8AC3E}">
        <p14:creationId xmlns:p14="http://schemas.microsoft.com/office/powerpoint/2010/main" val="1865424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AB734-9598-AC11-71CA-E77F9F5390D6}"/>
              </a:ext>
            </a:extLst>
          </p:cNvPr>
          <p:cNvSpPr>
            <a:spLocks noGrp="1"/>
          </p:cNvSpPr>
          <p:nvPr>
            <p:ph type="ctrTitle"/>
          </p:nvPr>
        </p:nvSpPr>
        <p:spPr>
          <a:xfrm>
            <a:off x="1614459" y="-593835"/>
            <a:ext cx="9144000" cy="2387600"/>
          </a:xfrm>
        </p:spPr>
        <p:txBody>
          <a:bodyPr>
            <a:normAutofit/>
          </a:bodyPr>
          <a:lstStyle/>
          <a:p>
            <a:pPr algn="ctr"/>
            <a:r>
              <a:rPr lang="en-US" sz="3600" i="1" dirty="0">
                <a:latin typeface="Arial Black" panose="020B0A04020102020204" pitchFamily="34" charset="0"/>
              </a:rPr>
              <a:t>Social Contract Tradition</a:t>
            </a:r>
            <a:br>
              <a:rPr lang="en-US" sz="3600" i="1" dirty="0"/>
            </a:br>
            <a:endParaRPr lang="en-IN" sz="3600" i="1" dirty="0"/>
          </a:p>
        </p:txBody>
      </p:sp>
      <p:pic>
        <p:nvPicPr>
          <p:cNvPr id="1026" name="Picture 2" descr="Thomas Hobbes | Library">
            <a:extLst>
              <a:ext uri="{FF2B5EF4-FFF2-40B4-BE49-F238E27FC236}">
                <a16:creationId xmlns:a16="http://schemas.microsoft.com/office/drawing/2014/main" id="{5F0CD7E5-D017-4948-73A3-91B44314FC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3174" y="2644724"/>
            <a:ext cx="3185651" cy="199103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5 Quotes by Locke Explained">
            <a:extLst>
              <a:ext uri="{FF2B5EF4-FFF2-40B4-BE49-F238E27FC236}">
                <a16:creationId xmlns:a16="http://schemas.microsoft.com/office/drawing/2014/main" id="{6C9E00DF-E236-F80E-64A2-F341F9BDC9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2959" y="2163097"/>
            <a:ext cx="2290045" cy="278440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Jean-Jacques Rousseau on nature, wholeness and education – infed.org:">
            <a:extLst>
              <a:ext uri="{FF2B5EF4-FFF2-40B4-BE49-F238E27FC236}">
                <a16:creationId xmlns:a16="http://schemas.microsoft.com/office/drawing/2014/main" id="{930E39F4-F7D3-BA79-B8D9-A5EABFCC6B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91228" y="2045109"/>
            <a:ext cx="2162226" cy="273843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BF5A1C4-DB26-4A5A-127B-3F313D150D72}"/>
              </a:ext>
            </a:extLst>
          </p:cNvPr>
          <p:cNvSpPr txBox="1"/>
          <p:nvPr/>
        </p:nvSpPr>
        <p:spPr>
          <a:xfrm>
            <a:off x="1528599" y="5006688"/>
            <a:ext cx="1669167" cy="400110"/>
          </a:xfrm>
          <a:prstGeom prst="rect">
            <a:avLst/>
          </a:prstGeom>
          <a:noFill/>
        </p:spPr>
        <p:txBody>
          <a:bodyPr wrap="square" rtlCol="0">
            <a:spAutoFit/>
          </a:bodyPr>
          <a:lstStyle/>
          <a:p>
            <a:r>
              <a:rPr lang="en-US" sz="2000" b="1" dirty="0"/>
              <a:t>John Locke</a:t>
            </a:r>
            <a:endParaRPr lang="en-IN" sz="2000" b="1" dirty="0"/>
          </a:p>
        </p:txBody>
      </p:sp>
      <p:sp>
        <p:nvSpPr>
          <p:cNvPr id="9" name="TextBox 8">
            <a:extLst>
              <a:ext uri="{FF2B5EF4-FFF2-40B4-BE49-F238E27FC236}">
                <a16:creationId xmlns:a16="http://schemas.microsoft.com/office/drawing/2014/main" id="{4DA974BD-7D06-1F28-5653-30ED4254C6CC}"/>
              </a:ext>
            </a:extLst>
          </p:cNvPr>
          <p:cNvSpPr txBox="1"/>
          <p:nvPr/>
        </p:nvSpPr>
        <p:spPr>
          <a:xfrm>
            <a:off x="5166851" y="4947504"/>
            <a:ext cx="2521974" cy="400110"/>
          </a:xfrm>
          <a:prstGeom prst="rect">
            <a:avLst/>
          </a:prstGeom>
          <a:noFill/>
        </p:spPr>
        <p:txBody>
          <a:bodyPr wrap="square" rtlCol="0">
            <a:spAutoFit/>
          </a:bodyPr>
          <a:lstStyle/>
          <a:p>
            <a:r>
              <a:rPr lang="en-US" sz="2000" b="1" dirty="0"/>
              <a:t>Thomas Hobbes</a:t>
            </a:r>
            <a:endParaRPr lang="en-IN" sz="2000" b="1" dirty="0"/>
          </a:p>
        </p:txBody>
      </p:sp>
      <p:sp>
        <p:nvSpPr>
          <p:cNvPr id="10" name="TextBox 9">
            <a:extLst>
              <a:ext uri="{FF2B5EF4-FFF2-40B4-BE49-F238E27FC236}">
                <a16:creationId xmlns:a16="http://schemas.microsoft.com/office/drawing/2014/main" id="{EC1E4FC5-3CDC-322F-0EFA-67C03B985049}"/>
              </a:ext>
            </a:extLst>
          </p:cNvPr>
          <p:cNvSpPr txBox="1"/>
          <p:nvPr/>
        </p:nvSpPr>
        <p:spPr>
          <a:xfrm>
            <a:off x="8738998" y="4943756"/>
            <a:ext cx="3438257" cy="400110"/>
          </a:xfrm>
          <a:prstGeom prst="rect">
            <a:avLst/>
          </a:prstGeom>
          <a:noFill/>
        </p:spPr>
        <p:txBody>
          <a:bodyPr wrap="square" rtlCol="0">
            <a:spAutoFit/>
          </a:bodyPr>
          <a:lstStyle/>
          <a:p>
            <a:r>
              <a:rPr lang="en-US" sz="2000" b="1" dirty="0"/>
              <a:t>Jean-Jacques Rousseau</a:t>
            </a:r>
            <a:endParaRPr lang="en-IN" sz="2000" b="1" dirty="0"/>
          </a:p>
        </p:txBody>
      </p:sp>
      <p:sp>
        <p:nvSpPr>
          <p:cNvPr id="11" name="TextBox 10">
            <a:extLst>
              <a:ext uri="{FF2B5EF4-FFF2-40B4-BE49-F238E27FC236}">
                <a16:creationId xmlns:a16="http://schemas.microsoft.com/office/drawing/2014/main" id="{AF5FB909-8FCD-F67F-5A90-33392F6878F0}"/>
              </a:ext>
            </a:extLst>
          </p:cNvPr>
          <p:cNvSpPr txBox="1"/>
          <p:nvPr/>
        </p:nvSpPr>
        <p:spPr>
          <a:xfrm>
            <a:off x="9548092" y="5406798"/>
            <a:ext cx="1464465" cy="369332"/>
          </a:xfrm>
          <a:prstGeom prst="rect">
            <a:avLst/>
          </a:prstGeom>
          <a:noFill/>
        </p:spPr>
        <p:txBody>
          <a:bodyPr wrap="square" rtlCol="0">
            <a:spAutoFit/>
          </a:bodyPr>
          <a:lstStyle/>
          <a:p>
            <a:r>
              <a:rPr lang="en-US" dirty="0"/>
              <a:t>1712 – 1778</a:t>
            </a:r>
            <a:endParaRPr lang="en-IN" dirty="0"/>
          </a:p>
        </p:txBody>
      </p:sp>
      <p:sp>
        <p:nvSpPr>
          <p:cNvPr id="12" name="TextBox 11">
            <a:extLst>
              <a:ext uri="{FF2B5EF4-FFF2-40B4-BE49-F238E27FC236}">
                <a16:creationId xmlns:a16="http://schemas.microsoft.com/office/drawing/2014/main" id="{9160266C-BB46-9C73-6B8B-AE0F2606AB64}"/>
              </a:ext>
            </a:extLst>
          </p:cNvPr>
          <p:cNvSpPr txBox="1"/>
          <p:nvPr/>
        </p:nvSpPr>
        <p:spPr>
          <a:xfrm>
            <a:off x="5438754" y="5386088"/>
            <a:ext cx="3510116" cy="369332"/>
          </a:xfrm>
          <a:prstGeom prst="rect">
            <a:avLst/>
          </a:prstGeom>
          <a:noFill/>
        </p:spPr>
        <p:txBody>
          <a:bodyPr wrap="square" rtlCol="0">
            <a:spAutoFit/>
          </a:bodyPr>
          <a:lstStyle/>
          <a:p>
            <a:r>
              <a:rPr lang="en-IN" dirty="0"/>
              <a:t>1588–1679</a:t>
            </a:r>
          </a:p>
        </p:txBody>
      </p:sp>
      <p:sp>
        <p:nvSpPr>
          <p:cNvPr id="13" name="TextBox 12">
            <a:extLst>
              <a:ext uri="{FF2B5EF4-FFF2-40B4-BE49-F238E27FC236}">
                <a16:creationId xmlns:a16="http://schemas.microsoft.com/office/drawing/2014/main" id="{84BC16AD-D97B-441F-21EE-FB67503C1FBC}"/>
              </a:ext>
            </a:extLst>
          </p:cNvPr>
          <p:cNvSpPr txBox="1"/>
          <p:nvPr/>
        </p:nvSpPr>
        <p:spPr>
          <a:xfrm>
            <a:off x="1661652" y="5406798"/>
            <a:ext cx="1403063" cy="369332"/>
          </a:xfrm>
          <a:prstGeom prst="rect">
            <a:avLst/>
          </a:prstGeom>
          <a:noFill/>
        </p:spPr>
        <p:txBody>
          <a:bodyPr wrap="square" rtlCol="0">
            <a:spAutoFit/>
          </a:bodyPr>
          <a:lstStyle/>
          <a:p>
            <a:r>
              <a:rPr lang="en-US" dirty="0"/>
              <a:t>1</a:t>
            </a:r>
            <a:r>
              <a:rPr lang="en-IN" dirty="0"/>
              <a:t>632-1704</a:t>
            </a:r>
          </a:p>
        </p:txBody>
      </p:sp>
    </p:spTree>
    <p:extLst>
      <p:ext uri="{BB962C8B-B14F-4D97-AF65-F5344CB8AC3E}">
        <p14:creationId xmlns:p14="http://schemas.microsoft.com/office/powerpoint/2010/main" val="1257329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3">
            <a:extLst>
              <a:ext uri="{FF2B5EF4-FFF2-40B4-BE49-F238E27FC236}">
                <a16:creationId xmlns:a16="http://schemas.microsoft.com/office/drawing/2014/main" id="{6AF6AE72-96EF-57F6-0EF0-775FFA92D96D}"/>
              </a:ext>
            </a:extLst>
          </p:cNvPr>
          <p:cNvSpPr>
            <a:spLocks noGrp="1" noChangeArrowheads="1"/>
          </p:cNvSpPr>
          <p:nvPr>
            <p:ph idx="1"/>
          </p:nvPr>
        </p:nvSpPr>
        <p:spPr bwMode="auto">
          <a:xfrm>
            <a:off x="848033" y="300912"/>
            <a:ext cx="8727831"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Introduction of Money:</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Locke explained that the invention of money allows people to </a:t>
            </a:r>
            <a:r>
              <a:rPr kumimoji="0" lang="en-US" altLang="en-US" sz="1800" b="1" i="0" u="none" strike="noStrike" cap="none" normalizeH="0" baseline="0" dirty="0">
                <a:ln>
                  <a:noFill/>
                </a:ln>
                <a:solidFill>
                  <a:schemeClr val="tx1"/>
                </a:solidFill>
                <a:effectLst/>
                <a:latin typeface="Arial" panose="020B0604020202020204" pitchFamily="34" charset="0"/>
              </a:rPr>
              <a:t>accumulate wealth beyond immediate use</a:t>
            </a:r>
            <a:r>
              <a:rPr kumimoji="0" lang="en-US" altLang="en-US" sz="1800" b="0" i="0" u="none" strike="noStrike" cap="none" normalizeH="0" baseline="0" dirty="0">
                <a:ln>
                  <a:noFill/>
                </a:ln>
                <a:solidFill>
                  <a:schemeClr val="tx1"/>
                </a:solidFill>
                <a:effectLst/>
                <a:latin typeface="Arial" panose="020B0604020202020204" pitchFamily="34" charset="0"/>
              </a:rPr>
              <a:t> without violating the limits above, because money does not spoil.</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Role of Government:</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The primary role of government is to </a:t>
            </a:r>
            <a:r>
              <a:rPr kumimoji="0" lang="en-US" altLang="en-US" sz="1800" b="1" i="0" u="none" strike="noStrike" cap="none" normalizeH="0" baseline="0" dirty="0">
                <a:ln>
                  <a:noFill/>
                </a:ln>
                <a:solidFill>
                  <a:schemeClr val="tx1"/>
                </a:solidFill>
                <a:effectLst/>
                <a:latin typeface="Arial" panose="020B0604020202020204" pitchFamily="34" charset="0"/>
              </a:rPr>
              <a:t>protect property rights</a:t>
            </a:r>
            <a:r>
              <a:rPr kumimoji="0" lang="en-US" altLang="en-US" sz="1800" b="0" i="0" u="none" strike="noStrike" cap="none" normalizeH="0" baseline="0" dirty="0">
                <a:ln>
                  <a:noFill/>
                </a:ln>
                <a:solidFill>
                  <a:schemeClr val="tx1"/>
                </a:solidFill>
                <a:effectLst/>
                <a:latin typeface="Arial" panose="020B0604020202020204" pitchFamily="34" charset="0"/>
              </a:rPr>
              <a:t>—including life, liberty, and possessions. Secure property rights provide stability and encourage productive labor.</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Property and Freedom:</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Locke saw property as essential to individual </a:t>
            </a:r>
            <a:r>
              <a:rPr kumimoji="0" lang="en-US" altLang="en-US" sz="1800" b="1" i="0" u="none" strike="noStrike" cap="none" normalizeH="0" baseline="0" dirty="0">
                <a:ln>
                  <a:noFill/>
                </a:ln>
                <a:solidFill>
                  <a:schemeClr val="tx1"/>
                </a:solidFill>
                <a:effectLst/>
                <a:latin typeface="Arial" panose="020B0604020202020204" pitchFamily="34" charset="0"/>
              </a:rPr>
              <a:t>freedom and independence</a:t>
            </a:r>
            <a:r>
              <a:rPr kumimoji="0" lang="en-US" altLang="en-US" sz="1800" b="0" i="0" u="none" strike="noStrike" cap="none" normalizeH="0" baseline="0" dirty="0">
                <a:ln>
                  <a:noFill/>
                </a:ln>
                <a:solidFill>
                  <a:schemeClr val="tx1"/>
                </a:solidFill>
                <a:effectLst/>
                <a:latin typeface="Arial" panose="020B0604020202020204" pitchFamily="34" charset="0"/>
              </a:rPr>
              <a:t>, since owning property allows people to control their own lives and resources.</a:t>
            </a:r>
          </a:p>
        </p:txBody>
      </p:sp>
      <p:sp>
        <p:nvSpPr>
          <p:cNvPr id="17" name="TextBox 16">
            <a:extLst>
              <a:ext uri="{FF2B5EF4-FFF2-40B4-BE49-F238E27FC236}">
                <a16:creationId xmlns:a16="http://schemas.microsoft.com/office/drawing/2014/main" id="{4388E154-6AC2-660D-831D-168A3CC1B85A}"/>
              </a:ext>
            </a:extLst>
          </p:cNvPr>
          <p:cNvSpPr txBox="1"/>
          <p:nvPr/>
        </p:nvSpPr>
        <p:spPr>
          <a:xfrm>
            <a:off x="848033" y="4306529"/>
            <a:ext cx="9389806" cy="923330"/>
          </a:xfrm>
          <a:prstGeom prst="rect">
            <a:avLst/>
          </a:prstGeom>
          <a:noFill/>
        </p:spPr>
        <p:txBody>
          <a:bodyPr wrap="square" rtlCol="0">
            <a:spAutoFit/>
          </a:bodyPr>
          <a:lstStyle/>
          <a:p>
            <a:r>
              <a:rPr lang="en-US" dirty="0"/>
              <a:t>Locke’s ideas on property deeply influenced liberal thought and economic theory, emphasizing personal labor, rights, and the importance of protecting private property in a just society.</a:t>
            </a:r>
          </a:p>
          <a:p>
            <a:endParaRPr lang="en-IN" dirty="0"/>
          </a:p>
        </p:txBody>
      </p:sp>
    </p:spTree>
    <p:extLst>
      <p:ext uri="{BB962C8B-B14F-4D97-AF65-F5344CB8AC3E}">
        <p14:creationId xmlns:p14="http://schemas.microsoft.com/office/powerpoint/2010/main" val="3474437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45055-75E8-5991-B18D-A92EC85E011E}"/>
              </a:ext>
            </a:extLst>
          </p:cNvPr>
          <p:cNvSpPr>
            <a:spLocks noGrp="1"/>
          </p:cNvSpPr>
          <p:nvPr>
            <p:ph type="title"/>
          </p:nvPr>
        </p:nvSpPr>
        <p:spPr>
          <a:xfrm>
            <a:off x="89451" y="559367"/>
            <a:ext cx="10575235" cy="1320800"/>
          </a:xfrm>
        </p:spPr>
        <p:txBody>
          <a:bodyPr>
            <a:normAutofit/>
          </a:bodyPr>
          <a:lstStyle/>
          <a:p>
            <a:pPr algn="ctr"/>
            <a:r>
              <a:rPr lang="en-US" dirty="0">
                <a:latin typeface="Arial Black" panose="020B0A04020102020204" pitchFamily="34" charset="0"/>
              </a:rPr>
              <a:t>Conclusion on John Locke's Philosophy</a:t>
            </a:r>
            <a:endParaRPr lang="en-IN" dirty="0">
              <a:latin typeface="Arial Black" panose="020B0A04020102020204" pitchFamily="34" charset="0"/>
            </a:endParaRPr>
          </a:p>
        </p:txBody>
      </p:sp>
      <p:sp>
        <p:nvSpPr>
          <p:cNvPr id="4" name="Rectangle 1">
            <a:extLst>
              <a:ext uri="{FF2B5EF4-FFF2-40B4-BE49-F238E27FC236}">
                <a16:creationId xmlns:a16="http://schemas.microsoft.com/office/drawing/2014/main" id="{9C4ACF33-2E07-3FC6-A519-8F8A8F040EB1}"/>
              </a:ext>
            </a:extLst>
          </p:cNvPr>
          <p:cNvSpPr>
            <a:spLocks noGrp="1" noChangeArrowheads="1"/>
          </p:cNvSpPr>
          <p:nvPr>
            <p:ph idx="1"/>
          </p:nvPr>
        </p:nvSpPr>
        <p:spPr bwMode="auto">
          <a:xfrm>
            <a:off x="907774" y="2051316"/>
            <a:ext cx="10803194"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buClrTx/>
              <a:buSzTx/>
            </a:pPr>
            <a:r>
              <a:rPr kumimoji="0" lang="en-US" altLang="en-US" sz="1800" b="0" i="0" u="none" strike="noStrike" cap="none" normalizeH="0" baseline="0" dirty="0">
                <a:ln>
                  <a:noFill/>
                </a:ln>
                <a:solidFill>
                  <a:schemeClr val="tx1"/>
                </a:solidFill>
                <a:effectLst/>
                <a:latin typeface="Arial" panose="020B0604020202020204" pitchFamily="34" charset="0"/>
              </a:rPr>
              <a:t>John Locke’s philosophy laid the groundwork for modern </a:t>
            </a:r>
            <a:r>
              <a:rPr kumimoji="0" lang="en-US" altLang="en-US" sz="1800" b="1" i="0" u="none" strike="noStrike" cap="none" normalizeH="0" baseline="0" dirty="0">
                <a:ln>
                  <a:noFill/>
                </a:ln>
                <a:solidFill>
                  <a:schemeClr val="tx1"/>
                </a:solidFill>
                <a:effectLst/>
                <a:latin typeface="Arial" panose="020B0604020202020204" pitchFamily="34" charset="0"/>
              </a:rPr>
              <a:t>liberal thought</a:t>
            </a:r>
            <a:r>
              <a:rPr kumimoji="0" lang="en-US" altLang="en-US" sz="1800" b="0" i="0" u="none" strike="noStrike" cap="none" normalizeH="0" baseline="0" dirty="0">
                <a:ln>
                  <a:noFill/>
                </a:ln>
                <a:solidFill>
                  <a:schemeClr val="tx1"/>
                </a:solidFill>
                <a:effectLst/>
                <a:latin typeface="Arial" panose="020B0604020202020204" pitchFamily="34" charset="0"/>
              </a:rPr>
              <a:t>, emphasizing the importance of </a:t>
            </a:r>
            <a:r>
              <a:rPr kumimoji="0" lang="en-US" altLang="en-US" sz="1800" b="1" i="0" u="none" strike="noStrike" cap="none" normalizeH="0" baseline="0" dirty="0">
                <a:ln>
                  <a:noFill/>
                </a:ln>
                <a:solidFill>
                  <a:schemeClr val="tx1"/>
                </a:solidFill>
                <a:effectLst/>
                <a:latin typeface="Arial" panose="020B0604020202020204" pitchFamily="34" charset="0"/>
              </a:rPr>
              <a:t>individual rights, limited government, and the rule of law</a:t>
            </a:r>
            <a:r>
              <a:rPr kumimoji="0" lang="en-US" altLang="en-US" sz="1800" b="0" i="0" u="none" strike="noStrike" cap="none" normalizeH="0" baseline="0" dirty="0">
                <a:ln>
                  <a:noFill/>
                </a:ln>
                <a:solidFill>
                  <a:schemeClr val="tx1"/>
                </a:solidFill>
                <a:effectLst/>
                <a:latin typeface="Arial" panose="020B0604020202020204" pitchFamily="34" charset="0"/>
              </a:rPr>
              <a:t>. His belief that people are born with </a:t>
            </a:r>
            <a:r>
              <a:rPr kumimoji="0" lang="en-US" altLang="en-US" sz="1800" b="1" i="0" u="none" strike="noStrike" cap="none" normalizeH="0" baseline="0" dirty="0">
                <a:ln>
                  <a:noFill/>
                </a:ln>
                <a:solidFill>
                  <a:schemeClr val="tx1"/>
                </a:solidFill>
                <a:effectLst/>
                <a:latin typeface="Arial" panose="020B0604020202020204" pitchFamily="34" charset="0"/>
              </a:rPr>
              <a:t>natural rights to life, liberty, and property</a:t>
            </a:r>
            <a:r>
              <a:rPr kumimoji="0" lang="en-US" altLang="en-US" sz="1800" b="0" i="0" u="none" strike="noStrike" cap="none" normalizeH="0" baseline="0" dirty="0">
                <a:ln>
                  <a:noFill/>
                </a:ln>
                <a:solidFill>
                  <a:schemeClr val="tx1"/>
                </a:solidFill>
                <a:effectLst/>
                <a:latin typeface="Arial" panose="020B0604020202020204" pitchFamily="34" charset="0"/>
              </a:rPr>
              <a:t> transformed political theory by grounding authority in the </a:t>
            </a:r>
            <a:r>
              <a:rPr kumimoji="0" lang="en-US" altLang="en-US" sz="1800" b="1" i="0" u="none" strike="noStrike" cap="none" normalizeH="0" baseline="0" dirty="0">
                <a:ln>
                  <a:noFill/>
                </a:ln>
                <a:solidFill>
                  <a:schemeClr val="tx1"/>
                </a:solidFill>
                <a:effectLst/>
                <a:latin typeface="Arial" panose="020B0604020202020204" pitchFamily="34" charset="0"/>
              </a:rPr>
              <a:t>consent of the governed</a:t>
            </a:r>
            <a:r>
              <a:rPr kumimoji="0" lang="en-US" altLang="en-US" sz="1800" b="0" i="0" u="none" strike="noStrike" cap="none" normalizeH="0" baseline="0" dirty="0">
                <a:ln>
                  <a:noFill/>
                </a:ln>
                <a:solidFill>
                  <a:schemeClr val="tx1"/>
                </a:solidFill>
                <a:effectLst/>
                <a:latin typeface="Arial" panose="020B0604020202020204" pitchFamily="34" charset="0"/>
              </a:rPr>
              <a:t> rather than divine right or force.</a:t>
            </a:r>
          </a:p>
          <a:p>
            <a:pPr defTabSz="914400" eaLnBrk="0" fontAlgn="base" hangingPunct="0">
              <a:spcBef>
                <a:spcPct val="0"/>
              </a:spcBef>
              <a:spcAft>
                <a:spcPct val="0"/>
              </a:spcAft>
              <a:buClrTx/>
              <a:buSzTx/>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defTabSz="914400" eaLnBrk="0" fontAlgn="base" hangingPunct="0">
              <a:spcBef>
                <a:spcPct val="0"/>
              </a:spcBef>
              <a:spcAft>
                <a:spcPct val="0"/>
              </a:spcAft>
              <a:buClrTx/>
              <a:buSzTx/>
            </a:pPr>
            <a:r>
              <a:rPr kumimoji="0" lang="en-US" altLang="en-US" sz="1800" b="0" i="0" u="none" strike="noStrike" cap="none" normalizeH="0" baseline="0" dirty="0">
                <a:ln>
                  <a:noFill/>
                </a:ln>
                <a:solidFill>
                  <a:schemeClr val="tx1"/>
                </a:solidFill>
                <a:effectLst/>
                <a:latin typeface="Arial" panose="020B0604020202020204" pitchFamily="34" charset="0"/>
              </a:rPr>
              <a:t>Locke’s vision of a </a:t>
            </a:r>
            <a:r>
              <a:rPr kumimoji="0" lang="en-US" altLang="en-US" sz="1800" b="1" i="0" u="none" strike="noStrike" cap="none" normalizeH="0" baseline="0" dirty="0">
                <a:ln>
                  <a:noFill/>
                </a:ln>
                <a:solidFill>
                  <a:schemeClr val="tx1"/>
                </a:solidFill>
                <a:effectLst/>
                <a:latin typeface="Arial" panose="020B0604020202020204" pitchFamily="34" charset="0"/>
              </a:rPr>
              <a:t>social contract</a:t>
            </a:r>
            <a:r>
              <a:rPr kumimoji="0" lang="en-US" altLang="en-US" sz="1800" b="0" i="0" u="none" strike="noStrike" cap="none" normalizeH="0" baseline="0" dirty="0">
                <a:ln>
                  <a:noFill/>
                </a:ln>
                <a:solidFill>
                  <a:schemeClr val="tx1"/>
                </a:solidFill>
                <a:effectLst/>
                <a:latin typeface="Arial" panose="020B0604020202020204" pitchFamily="34" charset="0"/>
              </a:rPr>
              <a:t> where government exists to serve and protect its citizens introduced the idea that political power is </a:t>
            </a:r>
            <a:r>
              <a:rPr kumimoji="0" lang="en-US" altLang="en-US" sz="1800" b="1" i="0" u="none" strike="noStrike" cap="none" normalizeH="0" baseline="0" dirty="0">
                <a:ln>
                  <a:noFill/>
                </a:ln>
                <a:solidFill>
                  <a:schemeClr val="tx1"/>
                </a:solidFill>
                <a:effectLst/>
                <a:latin typeface="Arial" panose="020B0604020202020204" pitchFamily="34" charset="0"/>
              </a:rPr>
              <a:t>conditional and accountable</a:t>
            </a:r>
            <a:r>
              <a:rPr kumimoji="0" lang="en-US" altLang="en-US" sz="1800" b="0" i="0" u="none" strike="noStrike" cap="none" normalizeH="0" baseline="0" dirty="0">
                <a:ln>
                  <a:noFill/>
                </a:ln>
                <a:solidFill>
                  <a:schemeClr val="tx1"/>
                </a:solidFill>
                <a:effectLst/>
                <a:latin typeface="Arial" panose="020B0604020202020204" pitchFamily="34" charset="0"/>
              </a:rPr>
              <a:t>. His support for </a:t>
            </a:r>
            <a:r>
              <a:rPr kumimoji="0" lang="en-US" altLang="en-US" sz="1800" b="1" i="0" u="none" strike="noStrike" cap="none" normalizeH="0" baseline="0" dirty="0">
                <a:ln>
                  <a:noFill/>
                </a:ln>
                <a:solidFill>
                  <a:schemeClr val="tx1"/>
                </a:solidFill>
                <a:effectLst/>
                <a:latin typeface="Arial" panose="020B0604020202020204" pitchFamily="34" charset="0"/>
              </a:rPr>
              <a:t>tolerance, private property, and the right to revolt</a:t>
            </a:r>
            <a:r>
              <a:rPr kumimoji="0" lang="en-US" altLang="en-US" sz="1800" b="0" i="0" u="none" strike="noStrike" cap="none" normalizeH="0" baseline="0" dirty="0">
                <a:ln>
                  <a:noFill/>
                </a:ln>
                <a:solidFill>
                  <a:schemeClr val="tx1"/>
                </a:solidFill>
                <a:effectLst/>
                <a:latin typeface="Arial" panose="020B0604020202020204" pitchFamily="34" charset="0"/>
              </a:rPr>
              <a:t> against unjust rulers continues to influence democratic constitutions and human rights frameworks today.</a:t>
            </a:r>
          </a:p>
          <a:p>
            <a:pPr defTabSz="914400" eaLnBrk="0" fontAlgn="base" hangingPunct="0">
              <a:spcBef>
                <a:spcPct val="0"/>
              </a:spcBef>
              <a:spcAft>
                <a:spcPct val="0"/>
              </a:spcAft>
              <a:buClrTx/>
              <a:buSzTx/>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defTabSz="914400" eaLnBrk="0" fontAlgn="base" hangingPunct="0">
              <a:spcBef>
                <a:spcPct val="0"/>
              </a:spcBef>
              <a:spcAft>
                <a:spcPct val="0"/>
              </a:spcAft>
              <a:buClrTx/>
              <a:buSzTx/>
            </a:pPr>
            <a:r>
              <a:rPr kumimoji="0" lang="en-US" altLang="en-US" sz="1800" b="0" i="0" u="none" strike="noStrike" cap="none" normalizeH="0" baseline="0" dirty="0">
                <a:ln>
                  <a:noFill/>
                </a:ln>
                <a:solidFill>
                  <a:schemeClr val="tx1"/>
                </a:solidFill>
                <a:effectLst/>
                <a:latin typeface="Arial" panose="020B0604020202020204" pitchFamily="34" charset="0"/>
              </a:rPr>
              <a:t>Overall, Locke championed a rational, balanced approach to governance that respects human dignity, freedom, and equality—a vision that remains deeply relevant in the modern world.</a:t>
            </a:r>
          </a:p>
          <a:p>
            <a:pPr marL="0" indent="0" defTabSz="914400" eaLnBrk="0" fontAlgn="base" hangingPunct="0">
              <a:spcBef>
                <a:spcPct val="0"/>
              </a:spcBef>
              <a:spcAft>
                <a:spcPct val="0"/>
              </a:spcAft>
              <a:buClrTx/>
              <a:buSzTx/>
              <a:buNone/>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defTabSz="914400" eaLnBrk="0" fontAlgn="base" hangingPunct="0">
              <a:spcBef>
                <a:spcPct val="0"/>
              </a:spcBef>
              <a:spcAft>
                <a:spcPct val="0"/>
              </a:spcAft>
              <a:buClrTx/>
              <a:buSzTx/>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65367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9B5DC88-2260-1F00-EC23-72E545BC18C4}"/>
              </a:ext>
            </a:extLst>
          </p:cNvPr>
          <p:cNvSpPr txBox="1"/>
          <p:nvPr/>
        </p:nvSpPr>
        <p:spPr>
          <a:xfrm>
            <a:off x="698090" y="442452"/>
            <a:ext cx="11179278" cy="1107996"/>
          </a:xfrm>
          <a:prstGeom prst="rect">
            <a:avLst/>
          </a:prstGeom>
          <a:noFill/>
        </p:spPr>
        <p:txBody>
          <a:bodyPr wrap="square" rtlCol="0">
            <a:spAutoFit/>
          </a:bodyPr>
          <a:lstStyle/>
          <a:p>
            <a:pPr algn="just"/>
            <a:r>
              <a:rPr lang="en-US" sz="2400" b="1" dirty="0"/>
              <a:t>5 Sample questions on John Locke </a:t>
            </a:r>
            <a:r>
              <a:rPr lang="en-US" sz="2400" dirty="0"/>
              <a:t>that could be asked in a NET (National Eligibility Test) exam</a:t>
            </a:r>
            <a:endParaRPr lang="en-IN" sz="2400" dirty="0"/>
          </a:p>
          <a:p>
            <a:endParaRPr lang="en-IN" dirty="0"/>
          </a:p>
        </p:txBody>
      </p:sp>
      <p:sp>
        <p:nvSpPr>
          <p:cNvPr id="16" name="Rectangle 11">
            <a:extLst>
              <a:ext uri="{FF2B5EF4-FFF2-40B4-BE49-F238E27FC236}">
                <a16:creationId xmlns:a16="http://schemas.microsoft.com/office/drawing/2014/main" id="{4D80B8D3-71F8-5BBE-3BB8-68A6B19A8033}"/>
              </a:ext>
            </a:extLst>
          </p:cNvPr>
          <p:cNvSpPr>
            <a:spLocks noChangeArrowheads="1"/>
          </p:cNvSpPr>
          <p:nvPr/>
        </p:nvSpPr>
        <p:spPr bwMode="auto">
          <a:xfrm>
            <a:off x="806245" y="1612789"/>
            <a:ext cx="10343536"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anose="020B0604020202020204" pitchFamily="34" charset="0"/>
              </a:rPr>
              <a:t>1. According to John Locke, what is the primary purpose of government?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rPr>
              <a:t>a) To increase economic prosperity</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b) To establish religious authority</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c) To protect natural rights</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d) To expand territory</a:t>
            </a:r>
          </a:p>
        </p:txBody>
      </p:sp>
      <p:sp>
        <p:nvSpPr>
          <p:cNvPr id="18" name="Rectangle 13">
            <a:extLst>
              <a:ext uri="{FF2B5EF4-FFF2-40B4-BE49-F238E27FC236}">
                <a16:creationId xmlns:a16="http://schemas.microsoft.com/office/drawing/2014/main" id="{30642276-56F6-D0F0-7A55-77438A8D5431}"/>
              </a:ext>
            </a:extLst>
          </p:cNvPr>
          <p:cNvSpPr>
            <a:spLocks noChangeArrowheads="1"/>
          </p:cNvSpPr>
          <p:nvPr/>
        </p:nvSpPr>
        <p:spPr bwMode="auto">
          <a:xfrm>
            <a:off x="806245" y="3090117"/>
            <a:ext cx="11493910"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anose="020B0604020202020204" pitchFamily="34" charset="0"/>
              </a:rPr>
              <a:t>2. What are the three natural rights identified by John Locke?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rPr>
              <a:t>a) Equality, justice, freedom</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b) Life, liberty, property</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c) Wealth, security, happiness</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d) Law, order, discipline</a:t>
            </a:r>
          </a:p>
        </p:txBody>
      </p:sp>
      <p:sp>
        <p:nvSpPr>
          <p:cNvPr id="20" name="Rectangle 15">
            <a:extLst>
              <a:ext uri="{FF2B5EF4-FFF2-40B4-BE49-F238E27FC236}">
                <a16:creationId xmlns:a16="http://schemas.microsoft.com/office/drawing/2014/main" id="{FB1061F5-0840-526B-A3A0-454D6F0F171F}"/>
              </a:ext>
            </a:extLst>
          </p:cNvPr>
          <p:cNvSpPr>
            <a:spLocks noChangeArrowheads="1"/>
          </p:cNvSpPr>
          <p:nvPr/>
        </p:nvSpPr>
        <p:spPr bwMode="auto">
          <a:xfrm>
            <a:off x="806245" y="4531705"/>
            <a:ext cx="1149391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a:ln>
                  <a:noFill/>
                </a:ln>
                <a:solidFill>
                  <a:schemeClr val="tx1"/>
                </a:solidFill>
                <a:effectLst/>
                <a:latin typeface="Arial" panose="020B0604020202020204" pitchFamily="34" charset="0"/>
              </a:rPr>
              <a:t>3. Which of the following best describes Locke’s state of nature?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a) A violent and chaotic condition</a:t>
            </a:r>
            <a:br>
              <a:rPr kumimoji="0" lang="en-US" altLang="en-US" b="0" i="0" u="none" strike="noStrike" cap="none" normalizeH="0" baseline="0">
                <a:ln>
                  <a:noFill/>
                </a:ln>
                <a:solidFill>
                  <a:schemeClr val="tx1"/>
                </a:solidFill>
                <a:effectLst/>
                <a:latin typeface="Arial" panose="020B0604020202020204" pitchFamily="34" charset="0"/>
              </a:rPr>
            </a:br>
            <a:r>
              <a:rPr kumimoji="0" lang="en-US" altLang="en-US" b="0" i="0" u="none" strike="noStrike" cap="none" normalizeH="0" baseline="0">
                <a:ln>
                  <a:noFill/>
                </a:ln>
                <a:solidFill>
                  <a:schemeClr val="tx1"/>
                </a:solidFill>
                <a:effectLst/>
                <a:latin typeface="Arial" panose="020B0604020202020204" pitchFamily="34" charset="0"/>
              </a:rPr>
              <a:t>b) A peaceful and rational state governed by natural law</a:t>
            </a:r>
            <a:br>
              <a:rPr kumimoji="0" lang="en-US" altLang="en-US" b="0" i="0" u="none" strike="noStrike" cap="none" normalizeH="0" baseline="0">
                <a:ln>
                  <a:noFill/>
                </a:ln>
                <a:solidFill>
                  <a:schemeClr val="tx1"/>
                </a:solidFill>
                <a:effectLst/>
                <a:latin typeface="Arial" panose="020B0604020202020204" pitchFamily="34" charset="0"/>
              </a:rPr>
            </a:br>
            <a:r>
              <a:rPr kumimoji="0" lang="en-US" altLang="en-US" b="0" i="0" u="none" strike="noStrike" cap="none" normalizeH="0" baseline="0">
                <a:ln>
                  <a:noFill/>
                </a:ln>
                <a:solidFill>
                  <a:schemeClr val="tx1"/>
                </a:solidFill>
                <a:effectLst/>
                <a:latin typeface="Arial" panose="020B0604020202020204" pitchFamily="34" charset="0"/>
              </a:rPr>
              <a:t>c) A state ruled by monarchs</a:t>
            </a:r>
            <a:br>
              <a:rPr kumimoji="0" lang="en-US" altLang="en-US" b="0" i="0" u="none" strike="noStrike" cap="none" normalizeH="0" baseline="0">
                <a:ln>
                  <a:noFill/>
                </a:ln>
                <a:solidFill>
                  <a:schemeClr val="tx1"/>
                </a:solidFill>
                <a:effectLst/>
                <a:latin typeface="Arial" panose="020B0604020202020204" pitchFamily="34" charset="0"/>
              </a:rPr>
            </a:br>
            <a:r>
              <a:rPr kumimoji="0" lang="en-US" altLang="en-US" b="0" i="0" u="none" strike="noStrike" cap="none" normalizeH="0" baseline="0">
                <a:ln>
                  <a:noFill/>
                </a:ln>
                <a:solidFill>
                  <a:schemeClr val="tx1"/>
                </a:solidFill>
                <a:effectLst/>
                <a:latin typeface="Arial" panose="020B0604020202020204" pitchFamily="34" charset="0"/>
              </a:rPr>
              <a:t>d) A divine and religious order</a:t>
            </a:r>
          </a:p>
        </p:txBody>
      </p:sp>
    </p:spTree>
    <p:extLst>
      <p:ext uri="{BB962C8B-B14F-4D97-AF65-F5344CB8AC3E}">
        <p14:creationId xmlns:p14="http://schemas.microsoft.com/office/powerpoint/2010/main" val="32141565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D9EEF990-EA22-9D1F-3A90-8D74E7DFD683}"/>
              </a:ext>
            </a:extLst>
          </p:cNvPr>
          <p:cNvSpPr>
            <a:spLocks noChangeArrowheads="1"/>
          </p:cNvSpPr>
          <p:nvPr/>
        </p:nvSpPr>
        <p:spPr bwMode="auto">
          <a:xfrm>
            <a:off x="963561" y="569042"/>
            <a:ext cx="12791767"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anose="020B0604020202020204" pitchFamily="34" charset="0"/>
              </a:rPr>
              <a:t>4. What justifies the right to revolution in Locke’s theory?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rPr>
              <a:t>a) Economic failure of the state</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b) Religious conflict</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c) Violation of natural rights by the government</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d) Absence of military strength</a:t>
            </a:r>
          </a:p>
        </p:txBody>
      </p:sp>
      <p:sp>
        <p:nvSpPr>
          <p:cNvPr id="7" name="Rectangle 3">
            <a:extLst>
              <a:ext uri="{FF2B5EF4-FFF2-40B4-BE49-F238E27FC236}">
                <a16:creationId xmlns:a16="http://schemas.microsoft.com/office/drawing/2014/main" id="{577A9D11-D06C-6B8F-6C1D-57328F5986FF}"/>
              </a:ext>
            </a:extLst>
          </p:cNvPr>
          <p:cNvSpPr>
            <a:spLocks noChangeArrowheads="1"/>
          </p:cNvSpPr>
          <p:nvPr/>
        </p:nvSpPr>
        <p:spPr bwMode="auto">
          <a:xfrm>
            <a:off x="963561" y="2237205"/>
            <a:ext cx="7301999"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anose="020B0604020202020204" pitchFamily="34" charset="0"/>
              </a:rPr>
              <a:t>5. How does Locke believe private property is originally created?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rPr>
              <a:t>a) Through inheritance</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b) Through government grant</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c) Through mixing one’s labor with nature</a:t>
            </a:r>
            <a:br>
              <a:rPr kumimoji="0" lang="en-US" altLang="en-US" b="0" i="0" u="none" strike="noStrike" cap="none" normalizeH="0" baseline="0" dirty="0">
                <a:ln>
                  <a:noFill/>
                </a:ln>
                <a:solidFill>
                  <a:schemeClr val="tx1"/>
                </a:solidFill>
                <a:effectLst/>
                <a:latin typeface="Arial" panose="020B0604020202020204" pitchFamily="34" charset="0"/>
              </a:rPr>
            </a:br>
            <a:r>
              <a:rPr kumimoji="0" lang="en-US" altLang="en-US" b="0" i="0" u="none" strike="noStrike" cap="none" normalizeH="0" baseline="0" dirty="0">
                <a:ln>
                  <a:noFill/>
                </a:ln>
                <a:solidFill>
                  <a:schemeClr val="tx1"/>
                </a:solidFill>
                <a:effectLst/>
                <a:latin typeface="Arial" panose="020B0604020202020204" pitchFamily="34" charset="0"/>
              </a:rPr>
              <a:t>d) Through divine right</a:t>
            </a:r>
          </a:p>
        </p:txBody>
      </p:sp>
      <p:sp>
        <p:nvSpPr>
          <p:cNvPr id="8" name="TextBox 7">
            <a:extLst>
              <a:ext uri="{FF2B5EF4-FFF2-40B4-BE49-F238E27FC236}">
                <a16:creationId xmlns:a16="http://schemas.microsoft.com/office/drawing/2014/main" id="{E60625AF-D424-4509-16E1-D694991F0D67}"/>
              </a:ext>
            </a:extLst>
          </p:cNvPr>
          <p:cNvSpPr txBox="1"/>
          <p:nvPr/>
        </p:nvSpPr>
        <p:spPr>
          <a:xfrm>
            <a:off x="1396181" y="4709652"/>
            <a:ext cx="8268929" cy="646331"/>
          </a:xfrm>
          <a:prstGeom prst="rect">
            <a:avLst/>
          </a:prstGeom>
          <a:noFill/>
        </p:spPr>
        <p:txBody>
          <a:bodyPr wrap="square" rtlCol="0">
            <a:spAutoFit/>
          </a:bodyPr>
          <a:lstStyle/>
          <a:p>
            <a:r>
              <a:rPr lang="en-US" dirty="0"/>
              <a:t>Answers : 1) c     2)b    3) b     4)c    5)c   </a:t>
            </a:r>
            <a:endParaRPr lang="en-IN" dirty="0"/>
          </a:p>
          <a:p>
            <a:endParaRPr lang="en-IN" dirty="0"/>
          </a:p>
        </p:txBody>
      </p:sp>
    </p:spTree>
    <p:extLst>
      <p:ext uri="{BB962C8B-B14F-4D97-AF65-F5344CB8AC3E}">
        <p14:creationId xmlns:p14="http://schemas.microsoft.com/office/powerpoint/2010/main" val="22991350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F86AF-88AF-4E2C-96D2-AE1AE12CF9AE}"/>
              </a:ext>
            </a:extLst>
          </p:cNvPr>
          <p:cNvSpPr>
            <a:spLocks noGrp="1"/>
          </p:cNvSpPr>
          <p:nvPr>
            <p:ph type="title"/>
          </p:nvPr>
        </p:nvSpPr>
        <p:spPr>
          <a:xfrm>
            <a:off x="1610139" y="162339"/>
            <a:ext cx="8130209" cy="672548"/>
          </a:xfrm>
        </p:spPr>
        <p:txBody>
          <a:bodyPr>
            <a:normAutofit fontScale="90000"/>
          </a:bodyPr>
          <a:lstStyle/>
          <a:p>
            <a:pPr algn="ctr"/>
            <a:r>
              <a:rPr lang="en-IN" sz="2700" dirty="0">
                <a:latin typeface="Arial Black" panose="020B0A04020102020204" pitchFamily="34" charset="0"/>
              </a:rPr>
              <a:t>Philosophy</a:t>
            </a:r>
            <a:r>
              <a:rPr lang="en-IN" sz="3200" dirty="0">
                <a:latin typeface="Arial Black" panose="020B0A04020102020204" pitchFamily="34" charset="0"/>
              </a:rPr>
              <a:t> of </a:t>
            </a:r>
            <a:br>
              <a:rPr lang="en-IN" b="1" dirty="0">
                <a:latin typeface="Arial Black" panose="020B0A04020102020204" pitchFamily="34" charset="0"/>
              </a:rPr>
            </a:br>
            <a:r>
              <a:rPr lang="en-IN" b="1" dirty="0">
                <a:latin typeface="Arial Black" panose="020B0A04020102020204" pitchFamily="34" charset="0"/>
              </a:rPr>
              <a:t>Jean-Jacques Rousseau</a:t>
            </a:r>
          </a:p>
        </p:txBody>
      </p:sp>
      <p:sp>
        <p:nvSpPr>
          <p:cNvPr id="3" name="Content Placeholder 2">
            <a:extLst>
              <a:ext uri="{FF2B5EF4-FFF2-40B4-BE49-F238E27FC236}">
                <a16:creationId xmlns:a16="http://schemas.microsoft.com/office/drawing/2014/main" id="{559AB051-E708-3A92-D4D2-4F8A2FEE5EB3}"/>
              </a:ext>
            </a:extLst>
          </p:cNvPr>
          <p:cNvSpPr>
            <a:spLocks noGrp="1"/>
          </p:cNvSpPr>
          <p:nvPr>
            <p:ph idx="1"/>
          </p:nvPr>
        </p:nvSpPr>
        <p:spPr>
          <a:xfrm>
            <a:off x="526774" y="1254539"/>
            <a:ext cx="11410122" cy="5242339"/>
          </a:xfrm>
        </p:spPr>
        <p:txBody>
          <a:bodyPr>
            <a:noAutofit/>
          </a:bodyPr>
          <a:lstStyle/>
          <a:p>
            <a:r>
              <a:rPr lang="en-US" sz="1600" dirty="0"/>
              <a:t>Jean-Jacques Rousseau (1712–1778) was a prominent </a:t>
            </a:r>
            <a:r>
              <a:rPr lang="en-US" sz="1600" b="1" dirty="0"/>
              <a:t>French-Swiss philosopher</a:t>
            </a:r>
            <a:r>
              <a:rPr lang="en-US" sz="1600" dirty="0"/>
              <a:t>, writer, and political theorist who played a key role in the </a:t>
            </a:r>
            <a:r>
              <a:rPr lang="en-US" sz="1600" b="1" dirty="0"/>
              <a:t>Enlightenment</a:t>
            </a:r>
            <a:r>
              <a:rPr lang="en-US" sz="1600" dirty="0"/>
              <a:t> and profoundly influenced modern political and educational thought. His ideas challenged the existing social and political order, promoting concepts like </a:t>
            </a:r>
            <a:r>
              <a:rPr lang="en-US" sz="1600" b="1" dirty="0"/>
              <a:t>popular sovereignty</a:t>
            </a:r>
            <a:r>
              <a:rPr lang="en-US" sz="1600" dirty="0"/>
              <a:t>, </a:t>
            </a:r>
            <a:r>
              <a:rPr lang="en-US" sz="1600" b="1" dirty="0"/>
              <a:t>general will</a:t>
            </a:r>
            <a:r>
              <a:rPr lang="en-US" sz="1600" dirty="0"/>
              <a:t>, and </a:t>
            </a:r>
            <a:r>
              <a:rPr lang="en-US" sz="1600" b="1" dirty="0"/>
              <a:t>direct democracy</a:t>
            </a:r>
            <a:r>
              <a:rPr lang="en-US" sz="1600" dirty="0"/>
              <a:t>.</a:t>
            </a:r>
          </a:p>
          <a:p>
            <a:r>
              <a:rPr lang="en-US" sz="1600" dirty="0"/>
              <a:t>Rousseau believed that humans were naturally good and lived freely and peacefully in the </a:t>
            </a:r>
            <a:r>
              <a:rPr lang="en-US" sz="1600" b="1" dirty="0"/>
              <a:t>state of nature.</a:t>
            </a:r>
            <a:r>
              <a:rPr lang="en-US" sz="1600" dirty="0"/>
              <a:t> according to him “</a:t>
            </a:r>
            <a:r>
              <a:rPr lang="en-US" sz="1600" b="1" dirty="0"/>
              <a:t>Man was noble savage”</a:t>
            </a:r>
            <a:r>
              <a:rPr lang="en-US" sz="1600" dirty="0"/>
              <a:t> in the state of nature, but got corrupted when civilized. Therefor he quoted “</a:t>
            </a:r>
            <a:r>
              <a:rPr lang="en-US" sz="1600" b="1" dirty="0"/>
              <a:t>Thinking man is deprived animal”</a:t>
            </a:r>
            <a:r>
              <a:rPr lang="en-US" sz="1600" dirty="0"/>
              <a:t>. He emphasized the importance of </a:t>
            </a:r>
            <a:r>
              <a:rPr lang="en-US" sz="1600" b="1" dirty="0"/>
              <a:t>freedom, equality, and collective decision-making</a:t>
            </a:r>
            <a:r>
              <a:rPr lang="en-US" sz="1600" dirty="0"/>
              <a:t>, arguing that legitimate political authority arises from a </a:t>
            </a:r>
            <a:r>
              <a:rPr lang="en-US" sz="1600" b="1" dirty="0"/>
              <a:t>social contract</a:t>
            </a:r>
            <a:r>
              <a:rPr lang="en-US" sz="1600" dirty="0"/>
              <a:t> based on the </a:t>
            </a:r>
            <a:r>
              <a:rPr lang="en-US" sz="1600" b="1" dirty="0"/>
              <a:t>general will</a:t>
            </a:r>
            <a:r>
              <a:rPr lang="en-US" sz="1600" dirty="0"/>
              <a:t> of the people.</a:t>
            </a:r>
          </a:p>
          <a:p>
            <a:r>
              <a:rPr lang="en-US" sz="1600" dirty="0"/>
              <a:t>His radical views inspired both </a:t>
            </a:r>
            <a:r>
              <a:rPr lang="en-US" sz="1600" b="1" dirty="0"/>
              <a:t>revolutionary movements</a:t>
            </a:r>
            <a:r>
              <a:rPr lang="en-US" sz="1600" dirty="0"/>
              <a:t> and debates in modern political theory, especially regarding democracy, liberty, and individual vs. collective rights.</a:t>
            </a:r>
          </a:p>
          <a:p>
            <a:r>
              <a:rPr lang="en-IN" sz="1600" b="1" dirty="0"/>
              <a:t>Some of the prominent works of Jean-Jacques Rousseau</a:t>
            </a:r>
            <a:endParaRPr lang="en-US" sz="1600" b="1" dirty="0"/>
          </a:p>
          <a:p>
            <a:pPr marL="0" indent="0">
              <a:buNone/>
            </a:pPr>
            <a:r>
              <a:rPr lang="en-US" sz="1600" dirty="0"/>
              <a:t>       1. Discourse on the Sciences and Arts</a:t>
            </a:r>
          </a:p>
          <a:p>
            <a:pPr marL="0" indent="0">
              <a:buNone/>
            </a:pPr>
            <a:r>
              <a:rPr lang="en-US" sz="1600" b="1" dirty="0"/>
              <a:t>       2.</a:t>
            </a:r>
            <a:r>
              <a:rPr lang="en-IN" sz="1600" dirty="0"/>
              <a:t> The Social Contract</a:t>
            </a:r>
            <a:endParaRPr lang="en-US" sz="1600" b="1" dirty="0"/>
          </a:p>
          <a:p>
            <a:pPr marL="0" indent="0">
              <a:buNone/>
            </a:pPr>
            <a:r>
              <a:rPr lang="en-US" sz="1600" b="1" dirty="0"/>
              <a:t>       3.</a:t>
            </a:r>
            <a:r>
              <a:rPr lang="en-IN" sz="1600" dirty="0"/>
              <a:t> Émile, or On Education</a:t>
            </a:r>
          </a:p>
          <a:p>
            <a:pPr marL="0" indent="0">
              <a:buNone/>
            </a:pPr>
            <a:r>
              <a:rPr lang="en-US" sz="1600" b="1" dirty="0"/>
              <a:t>      4. </a:t>
            </a:r>
            <a:r>
              <a:rPr lang="en-IN" sz="1600" dirty="0"/>
              <a:t>Confessions</a:t>
            </a:r>
          </a:p>
          <a:p>
            <a:pPr marL="0" indent="0">
              <a:buNone/>
            </a:pPr>
            <a:r>
              <a:rPr lang="en-US" sz="1600" b="1" dirty="0"/>
              <a:t>      5. </a:t>
            </a:r>
            <a:r>
              <a:rPr lang="en-US" sz="1600" dirty="0"/>
              <a:t>Reveries of the Solitary Walker</a:t>
            </a:r>
            <a:endParaRPr lang="en-US" sz="1600" b="1" dirty="0"/>
          </a:p>
          <a:p>
            <a:endParaRPr lang="en-US" sz="1600" dirty="0"/>
          </a:p>
          <a:p>
            <a:endParaRPr lang="en-IN" sz="1600" dirty="0"/>
          </a:p>
        </p:txBody>
      </p:sp>
    </p:spTree>
    <p:extLst>
      <p:ext uri="{BB962C8B-B14F-4D97-AF65-F5344CB8AC3E}">
        <p14:creationId xmlns:p14="http://schemas.microsoft.com/office/powerpoint/2010/main" val="13991747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BF587-27B7-4318-5AA0-32D9BC8EDD31}"/>
              </a:ext>
            </a:extLst>
          </p:cNvPr>
          <p:cNvSpPr>
            <a:spLocks noGrp="1"/>
          </p:cNvSpPr>
          <p:nvPr>
            <p:ph type="title"/>
          </p:nvPr>
        </p:nvSpPr>
        <p:spPr>
          <a:xfrm>
            <a:off x="1666048" y="220483"/>
            <a:ext cx="8596668" cy="1320800"/>
          </a:xfrm>
        </p:spPr>
        <p:txBody>
          <a:bodyPr>
            <a:normAutofit/>
          </a:bodyPr>
          <a:lstStyle/>
          <a:p>
            <a:pPr algn="ctr"/>
            <a:r>
              <a:rPr lang="en-US" b="1" dirty="0">
                <a:latin typeface="Arial Black" panose="020B0A04020102020204" pitchFamily="34" charset="0"/>
              </a:rPr>
              <a:t>Rousseau’s Concept of </a:t>
            </a:r>
            <a:br>
              <a:rPr lang="en-US" b="1" dirty="0">
                <a:latin typeface="Arial Black" panose="020B0A04020102020204" pitchFamily="34" charset="0"/>
              </a:rPr>
            </a:br>
            <a:r>
              <a:rPr lang="en-US" b="1" dirty="0">
                <a:latin typeface="Arial Black" panose="020B0A04020102020204" pitchFamily="34" charset="0"/>
              </a:rPr>
              <a:t>State of Nature</a:t>
            </a:r>
            <a:endParaRPr lang="en-IN"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80DE26E-E675-126F-FE54-B8B85C693FF4}"/>
              </a:ext>
            </a:extLst>
          </p:cNvPr>
          <p:cNvSpPr>
            <a:spLocks noGrp="1"/>
          </p:cNvSpPr>
          <p:nvPr>
            <p:ph idx="1"/>
          </p:nvPr>
        </p:nvSpPr>
        <p:spPr>
          <a:xfrm>
            <a:off x="748145" y="1696045"/>
            <a:ext cx="10695709" cy="948748"/>
          </a:xfrm>
        </p:spPr>
        <p:txBody>
          <a:bodyPr>
            <a:normAutofit/>
          </a:bodyPr>
          <a:lstStyle/>
          <a:p>
            <a:r>
              <a:rPr lang="en-US" sz="2000" dirty="0"/>
              <a:t>The </a:t>
            </a:r>
            <a:r>
              <a:rPr lang="en-US" sz="2000" b="1" dirty="0"/>
              <a:t>state of nature</a:t>
            </a:r>
            <a:r>
              <a:rPr lang="en-US" sz="2000" dirty="0"/>
              <a:t> is a hypothetical condition that predates the formation of society and government. Rousseau used it to explore human nature and the roots of inequality.</a:t>
            </a:r>
            <a:endParaRPr lang="en-IN" sz="2000" dirty="0"/>
          </a:p>
        </p:txBody>
      </p:sp>
      <p:sp>
        <p:nvSpPr>
          <p:cNvPr id="4" name="TextBox 3">
            <a:extLst>
              <a:ext uri="{FF2B5EF4-FFF2-40B4-BE49-F238E27FC236}">
                <a16:creationId xmlns:a16="http://schemas.microsoft.com/office/drawing/2014/main" id="{612912EC-5430-3D92-D064-F532B5890B1A}"/>
              </a:ext>
            </a:extLst>
          </p:cNvPr>
          <p:cNvSpPr txBox="1"/>
          <p:nvPr/>
        </p:nvSpPr>
        <p:spPr>
          <a:xfrm>
            <a:off x="935182" y="2441747"/>
            <a:ext cx="10058400" cy="4524315"/>
          </a:xfrm>
          <a:prstGeom prst="rect">
            <a:avLst/>
          </a:prstGeom>
          <a:noFill/>
        </p:spPr>
        <p:txBody>
          <a:bodyPr wrap="square" rtlCol="0">
            <a:spAutoFit/>
          </a:bodyPr>
          <a:lstStyle/>
          <a:p>
            <a:r>
              <a:rPr lang="en-US" b="1" dirty="0"/>
              <a:t>Key Features of Rousseau’s State of Nature</a:t>
            </a:r>
          </a:p>
          <a:p>
            <a:endParaRPr lang="en-US" b="1" dirty="0"/>
          </a:p>
          <a:p>
            <a:r>
              <a:rPr lang="en-US" b="1" dirty="0"/>
              <a:t>Humans Were Solitary but Peaceful</a:t>
            </a:r>
            <a:endParaRPr lang="en-US" dirty="0"/>
          </a:p>
          <a:p>
            <a:pPr lvl="1"/>
            <a:r>
              <a:rPr lang="en-US" dirty="0"/>
              <a:t>Early humans lived alone or in small, loosely connected groups.</a:t>
            </a:r>
          </a:p>
          <a:p>
            <a:pPr lvl="1"/>
            <a:r>
              <a:rPr lang="en-US" dirty="0"/>
              <a:t>They were </a:t>
            </a:r>
            <a:r>
              <a:rPr lang="en-US" b="1" dirty="0"/>
              <a:t>simple, self-sufficient</a:t>
            </a:r>
            <a:r>
              <a:rPr lang="en-US" dirty="0"/>
              <a:t>, and acted primarily on </a:t>
            </a:r>
            <a:r>
              <a:rPr lang="en-US" b="1" dirty="0"/>
              <a:t>basic needs</a:t>
            </a:r>
            <a:r>
              <a:rPr lang="en-US" dirty="0"/>
              <a:t> (food, shelter, reproduction).</a:t>
            </a:r>
          </a:p>
          <a:p>
            <a:pPr lvl="1"/>
            <a:r>
              <a:rPr lang="en-US" dirty="0"/>
              <a:t>They had no property, laws, or morality in the modern sense.</a:t>
            </a:r>
          </a:p>
          <a:p>
            <a:r>
              <a:rPr lang="en-US" b="1" dirty="0"/>
              <a:t>Guided by Two Principles</a:t>
            </a:r>
            <a:endParaRPr lang="en-US" dirty="0"/>
          </a:p>
          <a:p>
            <a:pPr lvl="1"/>
            <a:r>
              <a:rPr lang="en-US" b="1" dirty="0"/>
              <a:t>Self-preservation</a:t>
            </a:r>
            <a:r>
              <a:rPr lang="en-US" dirty="0"/>
              <a:t> (</a:t>
            </a:r>
            <a:r>
              <a:rPr lang="en-US" i="1" dirty="0"/>
              <a:t>amour de soi</a:t>
            </a:r>
            <a:r>
              <a:rPr lang="en-US" dirty="0"/>
              <a:t>): a natural instinct to survive.</a:t>
            </a:r>
          </a:p>
          <a:p>
            <a:pPr lvl="1"/>
            <a:r>
              <a:rPr lang="en-US" b="1" dirty="0"/>
              <a:t>Pity or compassion</a:t>
            </a:r>
            <a:r>
              <a:rPr lang="en-US" dirty="0"/>
              <a:t> (</a:t>
            </a:r>
            <a:r>
              <a:rPr lang="en-US" i="1" dirty="0" err="1"/>
              <a:t>pitié</a:t>
            </a:r>
            <a:r>
              <a:rPr lang="en-US" dirty="0"/>
              <a:t>): an innate aversion to seeing others suffer.</a:t>
            </a:r>
          </a:p>
          <a:p>
            <a:pPr lvl="1"/>
            <a:r>
              <a:rPr lang="en-US" dirty="0"/>
              <a:t>These instincts made early humans </a:t>
            </a:r>
            <a:r>
              <a:rPr lang="en-US" b="1" dirty="0"/>
              <a:t>non-violent</a:t>
            </a:r>
            <a:r>
              <a:rPr lang="en-US" dirty="0"/>
              <a:t> and not inclined to harm each other.</a:t>
            </a:r>
          </a:p>
          <a:p>
            <a:r>
              <a:rPr lang="en-US" b="1" dirty="0"/>
              <a:t>No Inequality or Competition</a:t>
            </a:r>
            <a:endParaRPr lang="en-US" dirty="0"/>
          </a:p>
          <a:p>
            <a:pPr lvl="1"/>
            <a:r>
              <a:rPr lang="en-US" dirty="0"/>
              <a:t>Since there was no private property or social structure, there was </a:t>
            </a:r>
            <a:r>
              <a:rPr lang="en-US" b="1" dirty="0"/>
              <a:t>no inequality</a:t>
            </a:r>
            <a:r>
              <a:rPr lang="en-US" dirty="0"/>
              <a:t>, pride, or greed.</a:t>
            </a:r>
          </a:p>
          <a:p>
            <a:pPr lvl="1"/>
            <a:r>
              <a:rPr lang="en-US" dirty="0"/>
              <a:t>People did not compare themselves with others — no jealousy, ambition, or vanity</a:t>
            </a:r>
          </a:p>
          <a:p>
            <a:endParaRPr lang="en-IN" dirty="0"/>
          </a:p>
        </p:txBody>
      </p:sp>
    </p:spTree>
    <p:extLst>
      <p:ext uri="{BB962C8B-B14F-4D97-AF65-F5344CB8AC3E}">
        <p14:creationId xmlns:p14="http://schemas.microsoft.com/office/powerpoint/2010/main" val="2796549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9C11591A-7D6A-2610-1F8B-3A7ABC76AE8C}"/>
              </a:ext>
            </a:extLst>
          </p:cNvPr>
          <p:cNvSpPr>
            <a:spLocks noGrp="1" noChangeArrowheads="1"/>
          </p:cNvSpPr>
          <p:nvPr>
            <p:ph idx="1"/>
          </p:nvPr>
        </p:nvSpPr>
        <p:spPr bwMode="auto">
          <a:xfrm>
            <a:off x="342900" y="353980"/>
            <a:ext cx="11849100"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Arial" panose="020B0604020202020204" pitchFamily="34" charset="0"/>
              </a:rPr>
              <a:t>How Society Changed Everything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Rousseau believed that the </a:t>
            </a:r>
            <a:r>
              <a:rPr kumimoji="0" lang="en-US" altLang="en-US" sz="2000" b="1" i="0" u="none" strike="noStrike" cap="none" normalizeH="0" baseline="0" dirty="0">
                <a:ln>
                  <a:noFill/>
                </a:ln>
                <a:solidFill>
                  <a:schemeClr val="tx1"/>
                </a:solidFill>
                <a:effectLst/>
                <a:latin typeface="Arial" panose="020B0604020202020204" pitchFamily="34" charset="0"/>
              </a:rPr>
              <a:t>development of civilization</a:t>
            </a:r>
            <a:r>
              <a:rPr kumimoji="0" lang="en-US" altLang="en-US" sz="2000" b="0" i="0" u="none" strike="noStrike" cap="none" normalizeH="0" baseline="0" dirty="0">
                <a:ln>
                  <a:noFill/>
                </a:ln>
                <a:solidFill>
                  <a:schemeClr val="tx1"/>
                </a:solidFill>
                <a:effectLst/>
                <a:latin typeface="Arial" panose="020B0604020202020204" pitchFamily="34" charset="0"/>
              </a:rPr>
              <a:t>, especially </a:t>
            </a:r>
            <a:r>
              <a:rPr kumimoji="0" lang="en-US" altLang="en-US" sz="2000" b="1" i="0" u="none" strike="noStrike" cap="none" normalizeH="0" baseline="0" dirty="0">
                <a:ln>
                  <a:noFill/>
                </a:ln>
                <a:solidFill>
                  <a:schemeClr val="tx1"/>
                </a:solidFill>
                <a:effectLst/>
                <a:latin typeface="Arial" panose="020B0604020202020204" pitchFamily="34" charset="0"/>
              </a:rPr>
              <a:t>private property</a:t>
            </a:r>
            <a:r>
              <a:rPr kumimoji="0" lang="en-US" altLang="en-US" sz="2000" b="0" i="0" u="none" strike="noStrike" cap="none" normalizeH="0" baseline="0" dirty="0">
                <a:ln>
                  <a:noFill/>
                </a:ln>
                <a:solidFill>
                  <a:schemeClr val="tx1"/>
                </a:solidFill>
                <a:effectLst/>
                <a:latin typeface="Arial" panose="020B0604020202020204" pitchFamily="34" charset="0"/>
              </a:rPr>
              <a:t>, led to:</a:t>
            </a:r>
            <a:endParaRPr lang="en-US" altLang="en-US" sz="20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Social and economic inequality</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Pride and vanity</a:t>
            </a:r>
            <a:r>
              <a:rPr kumimoji="0" lang="en-US" altLang="en-US" sz="2000" b="0" i="0" u="none" strike="noStrike" cap="none" normalizeH="0" baseline="0" dirty="0">
                <a:ln>
                  <a:noFill/>
                </a:ln>
                <a:solidFill>
                  <a:schemeClr val="tx1"/>
                </a:solidFill>
                <a:effectLst/>
                <a:latin typeface="Arial" panose="020B0604020202020204" pitchFamily="34" charset="0"/>
              </a:rPr>
              <a:t> (</a:t>
            </a:r>
            <a:r>
              <a:rPr kumimoji="0" lang="en-US" altLang="en-US" sz="2000" b="0" i="1" u="none" strike="noStrike" cap="none" normalizeH="0" baseline="0" dirty="0">
                <a:ln>
                  <a:noFill/>
                </a:ln>
                <a:solidFill>
                  <a:schemeClr val="tx1"/>
                </a:solidFill>
                <a:effectLst/>
                <a:latin typeface="Arial" panose="020B0604020202020204" pitchFamily="34" charset="0"/>
              </a:rPr>
              <a:t>amour-propre</a:t>
            </a:r>
            <a:r>
              <a:rPr kumimoji="0" lang="en-US" altLang="en-US" sz="2000" b="0" i="0" u="none" strike="noStrike" cap="none" normalizeH="0" baseline="0" dirty="0">
                <a:ln>
                  <a:noFill/>
                </a:ln>
                <a:solidFill>
                  <a:schemeClr val="tx1"/>
                </a:solidFill>
                <a:effectLst/>
                <a:latin typeface="Arial" panose="020B0604020202020204" pitchFamily="34" charset="0"/>
              </a:rPr>
              <a:t>, or egotistical self-love)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Competition and conflict</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Arial" panose="020B0604020202020204" pitchFamily="34" charset="0"/>
              </a:rPr>
              <a:t>Loss of freedom</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His famous quote sums it up:</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anose="020B0604020202020204" pitchFamily="34" charset="0"/>
              </a:rPr>
              <a:t>"</a:t>
            </a:r>
            <a:r>
              <a:rPr kumimoji="0" lang="en-US" altLang="en-US" sz="2000" b="1" i="0" u="none" strike="noStrike" cap="none" normalizeH="0" baseline="0" dirty="0">
                <a:ln>
                  <a:noFill/>
                </a:ln>
                <a:solidFill>
                  <a:schemeClr val="tx1"/>
                </a:solidFill>
                <a:effectLst/>
                <a:latin typeface="Arial" panose="020B0604020202020204" pitchFamily="34" charset="0"/>
              </a:rPr>
              <a:t>The first man who, having enclosed a piece of ground, thought of saying 'This is mine,' and found people simple enough to believe him, was the real founder of civil society."</a:t>
            </a:r>
          </a:p>
        </p:txBody>
      </p:sp>
    </p:spTree>
    <p:extLst>
      <p:ext uri="{BB962C8B-B14F-4D97-AF65-F5344CB8AC3E}">
        <p14:creationId xmlns:p14="http://schemas.microsoft.com/office/powerpoint/2010/main" val="1017154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5F566-50F6-65AE-B327-936AC6A47B57}"/>
              </a:ext>
            </a:extLst>
          </p:cNvPr>
          <p:cNvSpPr>
            <a:spLocks noGrp="1"/>
          </p:cNvSpPr>
          <p:nvPr>
            <p:ph type="title"/>
          </p:nvPr>
        </p:nvSpPr>
        <p:spPr>
          <a:xfrm>
            <a:off x="1692225" y="267556"/>
            <a:ext cx="8596668" cy="1320800"/>
          </a:xfrm>
        </p:spPr>
        <p:txBody>
          <a:bodyPr>
            <a:normAutofit/>
          </a:bodyPr>
          <a:lstStyle/>
          <a:p>
            <a:pPr algn="ctr"/>
            <a:r>
              <a:rPr lang="en-US" dirty="0">
                <a:latin typeface="Arial Black" panose="020B0A04020102020204" pitchFamily="34" charset="0"/>
              </a:rPr>
              <a:t>Rousseau’s </a:t>
            </a:r>
            <a:r>
              <a:rPr lang="en-US" b="1" dirty="0">
                <a:latin typeface="Arial Black" panose="020B0A04020102020204" pitchFamily="34" charset="0"/>
              </a:rPr>
              <a:t>concept of </a:t>
            </a:r>
            <a:br>
              <a:rPr lang="en-US" b="1" dirty="0">
                <a:latin typeface="Arial Black" panose="020B0A04020102020204" pitchFamily="34" charset="0"/>
              </a:rPr>
            </a:br>
            <a:r>
              <a:rPr lang="en-US" b="1" dirty="0">
                <a:latin typeface="Arial Black" panose="020B0A04020102020204" pitchFamily="34" charset="0"/>
              </a:rPr>
              <a:t> Social Contract</a:t>
            </a:r>
            <a:endParaRPr lang="en-IN" dirty="0">
              <a:latin typeface="Arial Black" panose="020B0A04020102020204" pitchFamily="34" charset="0"/>
            </a:endParaRPr>
          </a:p>
        </p:txBody>
      </p:sp>
      <p:sp>
        <p:nvSpPr>
          <p:cNvPr id="3" name="Content Placeholder 2">
            <a:extLst>
              <a:ext uri="{FF2B5EF4-FFF2-40B4-BE49-F238E27FC236}">
                <a16:creationId xmlns:a16="http://schemas.microsoft.com/office/drawing/2014/main" id="{CBFC5B93-FDE5-A141-7F36-3D01B90C48C8}"/>
              </a:ext>
            </a:extLst>
          </p:cNvPr>
          <p:cNvSpPr>
            <a:spLocks noGrp="1"/>
          </p:cNvSpPr>
          <p:nvPr>
            <p:ph idx="1"/>
          </p:nvPr>
        </p:nvSpPr>
        <p:spPr>
          <a:xfrm>
            <a:off x="838200" y="1825625"/>
            <a:ext cx="10955482" cy="1115002"/>
          </a:xfrm>
        </p:spPr>
        <p:txBody>
          <a:bodyPr>
            <a:normAutofit/>
          </a:bodyPr>
          <a:lstStyle/>
          <a:p>
            <a:r>
              <a:rPr lang="en-US" sz="2000" dirty="0"/>
              <a:t>Rousseau’s </a:t>
            </a:r>
            <a:r>
              <a:rPr lang="en-US" sz="2000" b="1" dirty="0"/>
              <a:t>concept of the Social Contract</a:t>
            </a:r>
            <a:r>
              <a:rPr lang="en-US" sz="2000" dirty="0"/>
              <a:t> is most clearly expressed in his 1762 work </a:t>
            </a:r>
            <a:r>
              <a:rPr lang="en-US" sz="2000" i="1" dirty="0"/>
              <a:t>The Social Contract</a:t>
            </a:r>
            <a:r>
              <a:rPr lang="en-US" sz="2000" dirty="0"/>
              <a:t> (</a:t>
            </a:r>
            <a:r>
              <a:rPr lang="en-US" sz="2000" i="1" dirty="0"/>
              <a:t>Du contract social</a:t>
            </a:r>
            <a:r>
              <a:rPr lang="en-US" sz="2000" dirty="0"/>
              <a:t>). It is a foundational idea in political philosophy and presents Rousseau’s vision of how a just and free society should be formed.</a:t>
            </a:r>
          </a:p>
          <a:p>
            <a:endParaRPr lang="en-IN" dirty="0"/>
          </a:p>
        </p:txBody>
      </p:sp>
      <p:sp>
        <p:nvSpPr>
          <p:cNvPr id="19" name="Rectangle 15">
            <a:extLst>
              <a:ext uri="{FF2B5EF4-FFF2-40B4-BE49-F238E27FC236}">
                <a16:creationId xmlns:a16="http://schemas.microsoft.com/office/drawing/2014/main" id="{CE654ABF-8CF4-9552-BBC0-7F89D4D15CBC}"/>
              </a:ext>
            </a:extLst>
          </p:cNvPr>
          <p:cNvSpPr>
            <a:spLocks noChangeArrowheads="1"/>
          </p:cNvSpPr>
          <p:nvPr/>
        </p:nvSpPr>
        <p:spPr bwMode="auto">
          <a:xfrm>
            <a:off x="838200" y="2976709"/>
            <a:ext cx="10007009"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Arial" panose="020B0604020202020204" pitchFamily="34" charset="0"/>
              </a:rPr>
              <a:t>Rousseau’s Concept of the Social Contract – Key Ideas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 name="Rectangle 17">
            <a:extLst>
              <a:ext uri="{FF2B5EF4-FFF2-40B4-BE49-F238E27FC236}">
                <a16:creationId xmlns:a16="http://schemas.microsoft.com/office/drawing/2014/main" id="{FDF41FBB-A0E1-021A-5B62-B803953F10F2}"/>
              </a:ext>
            </a:extLst>
          </p:cNvPr>
          <p:cNvSpPr>
            <a:spLocks noChangeArrowheads="1"/>
          </p:cNvSpPr>
          <p:nvPr/>
        </p:nvSpPr>
        <p:spPr bwMode="auto">
          <a:xfrm>
            <a:off x="987056" y="3515318"/>
            <a:ext cx="10007009"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anose="020B0604020202020204" pitchFamily="34" charset="0"/>
              </a:rPr>
              <a:t>1. "Man is born free, and everywhere he is in chains."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Rousseau opens </a:t>
            </a:r>
            <a:r>
              <a:rPr kumimoji="0" lang="en-US" altLang="en-US" b="0" i="1" u="none" strike="noStrike" cap="none" normalizeH="0" baseline="0" dirty="0">
                <a:ln>
                  <a:noFill/>
                </a:ln>
                <a:solidFill>
                  <a:schemeClr val="tx1"/>
                </a:solidFill>
                <a:effectLst/>
                <a:latin typeface="Arial" panose="020B0604020202020204" pitchFamily="34" charset="0"/>
              </a:rPr>
              <a:t>The Social Contract</a:t>
            </a:r>
            <a:r>
              <a:rPr kumimoji="0" lang="en-US" altLang="en-US" b="0" i="0" u="none" strike="noStrike" cap="none" normalizeH="0" baseline="0" dirty="0">
                <a:ln>
                  <a:noFill/>
                </a:ln>
                <a:solidFill>
                  <a:schemeClr val="tx1"/>
                </a:solidFill>
                <a:effectLst/>
                <a:latin typeface="Arial" panose="020B0604020202020204" pitchFamily="34" charset="0"/>
              </a:rPr>
              <a:t> with this famous line to highlight the contradiction between human freedom in nature and the oppression found in modern society.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His goal: </a:t>
            </a:r>
            <a:r>
              <a:rPr kumimoji="0" lang="en-US" altLang="en-US" b="1" i="0" u="none" strike="noStrike" cap="none" normalizeH="0" baseline="0" dirty="0">
                <a:ln>
                  <a:noFill/>
                </a:ln>
                <a:solidFill>
                  <a:schemeClr val="tx1"/>
                </a:solidFill>
                <a:effectLst/>
                <a:latin typeface="Arial" panose="020B0604020202020204" pitchFamily="34" charset="0"/>
              </a:rPr>
              <a:t>restore freedom and equality</a:t>
            </a:r>
            <a:r>
              <a:rPr kumimoji="0" lang="en-US" altLang="en-US" b="0" i="0" u="none" strike="noStrike" cap="none" normalizeH="0" baseline="0" dirty="0">
                <a:ln>
                  <a:noFill/>
                </a:ln>
                <a:solidFill>
                  <a:schemeClr val="tx1"/>
                </a:solidFill>
                <a:effectLst/>
                <a:latin typeface="Arial" panose="020B0604020202020204" pitchFamily="34" charset="0"/>
              </a:rPr>
              <a:t> in civil society.</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TextBox 21">
            <a:extLst>
              <a:ext uri="{FF2B5EF4-FFF2-40B4-BE49-F238E27FC236}">
                <a16:creationId xmlns:a16="http://schemas.microsoft.com/office/drawing/2014/main" id="{0B3064DC-8FCE-31A1-0066-BB113303A315}"/>
              </a:ext>
            </a:extLst>
          </p:cNvPr>
          <p:cNvSpPr txBox="1"/>
          <p:nvPr/>
        </p:nvSpPr>
        <p:spPr>
          <a:xfrm>
            <a:off x="987055" y="4890977"/>
            <a:ext cx="10007009" cy="1477328"/>
          </a:xfrm>
          <a:prstGeom prst="rect">
            <a:avLst/>
          </a:prstGeom>
          <a:noFill/>
        </p:spPr>
        <p:txBody>
          <a:bodyPr wrap="square" rtlCol="0">
            <a:spAutoFit/>
          </a:bodyPr>
          <a:lstStyle/>
          <a:p>
            <a:r>
              <a:rPr lang="en-US" b="1" dirty="0"/>
              <a:t>2. The Social Contract Defined</a:t>
            </a:r>
          </a:p>
          <a:p>
            <a:r>
              <a:rPr lang="en-US" dirty="0"/>
              <a:t>A </a:t>
            </a:r>
            <a:r>
              <a:rPr lang="en-US" b="1" dirty="0"/>
              <a:t>voluntary agreement</a:t>
            </a:r>
            <a:r>
              <a:rPr lang="en-US" dirty="0"/>
              <a:t> among individuals to form a community and </a:t>
            </a:r>
            <a:r>
              <a:rPr lang="en-US" b="1" dirty="0"/>
              <a:t>create a collective "general will."</a:t>
            </a:r>
            <a:endParaRPr lang="en-US" dirty="0"/>
          </a:p>
          <a:p>
            <a:r>
              <a:rPr lang="en-US" dirty="0"/>
              <a:t>People give up their </a:t>
            </a:r>
            <a:r>
              <a:rPr lang="en-US" b="1" dirty="0"/>
              <a:t>natural liberty</a:t>
            </a:r>
            <a:r>
              <a:rPr lang="en-US" dirty="0"/>
              <a:t> (freedom to do anything) in exchange for </a:t>
            </a:r>
            <a:r>
              <a:rPr lang="en-US" b="1" dirty="0"/>
              <a:t>civil liberty</a:t>
            </a:r>
            <a:r>
              <a:rPr lang="en-US" dirty="0"/>
              <a:t> (freedom under laws they make themselves).</a:t>
            </a:r>
          </a:p>
          <a:p>
            <a:endParaRPr lang="en-IN" dirty="0"/>
          </a:p>
        </p:txBody>
      </p:sp>
    </p:spTree>
    <p:extLst>
      <p:ext uri="{BB962C8B-B14F-4D97-AF65-F5344CB8AC3E}">
        <p14:creationId xmlns:p14="http://schemas.microsoft.com/office/powerpoint/2010/main" val="14120028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0BC45E-CD7D-6B4A-5E6D-0B5A2589802F}"/>
              </a:ext>
            </a:extLst>
          </p:cNvPr>
          <p:cNvSpPr>
            <a:spLocks noGrp="1"/>
          </p:cNvSpPr>
          <p:nvPr>
            <p:ph idx="1"/>
          </p:nvPr>
        </p:nvSpPr>
        <p:spPr>
          <a:xfrm>
            <a:off x="812447" y="266988"/>
            <a:ext cx="10515600" cy="4351338"/>
          </a:xfrm>
        </p:spPr>
        <p:txBody>
          <a:bodyPr>
            <a:normAutofit/>
          </a:bodyPr>
          <a:lstStyle/>
          <a:p>
            <a:pPr marL="0" indent="0">
              <a:buNone/>
            </a:pPr>
            <a:r>
              <a:rPr lang="en-US" sz="1800" b="1" dirty="0"/>
              <a:t>3. The General Will (</a:t>
            </a:r>
            <a:r>
              <a:rPr lang="en-US" sz="1800" b="1" i="1" dirty="0"/>
              <a:t>la </a:t>
            </a:r>
            <a:r>
              <a:rPr lang="en-US" sz="1800" b="1" i="1" dirty="0" err="1"/>
              <a:t>volonté</a:t>
            </a:r>
            <a:r>
              <a:rPr lang="en-US" sz="1800" b="1" i="1" dirty="0"/>
              <a:t> </a:t>
            </a:r>
            <a:r>
              <a:rPr lang="en-US" sz="1800" b="1" i="1" dirty="0" err="1"/>
              <a:t>générale</a:t>
            </a:r>
            <a:r>
              <a:rPr lang="en-US" sz="1800" b="1" dirty="0"/>
              <a:t>)</a:t>
            </a:r>
          </a:p>
          <a:p>
            <a:r>
              <a:rPr lang="en-US" sz="1800" dirty="0"/>
              <a:t>The </a:t>
            </a:r>
            <a:r>
              <a:rPr lang="en-US" sz="1800" b="1" dirty="0"/>
              <a:t>collective will</a:t>
            </a:r>
            <a:r>
              <a:rPr lang="en-US" sz="1800" dirty="0"/>
              <a:t> of the people, aiming at the </a:t>
            </a:r>
            <a:r>
              <a:rPr lang="en-US" sz="1800" b="1" dirty="0"/>
              <a:t>common good</a:t>
            </a:r>
            <a:r>
              <a:rPr lang="en-US" sz="1800" dirty="0"/>
              <a:t>.</a:t>
            </a:r>
          </a:p>
          <a:p>
            <a:r>
              <a:rPr lang="en-US" sz="1800" dirty="0"/>
              <a:t>It's not just the majority opinion — it's what’s best for all.</a:t>
            </a:r>
          </a:p>
          <a:p>
            <a:r>
              <a:rPr lang="en-US" sz="1800" dirty="0"/>
              <a:t>Citizens must obey the general will, even if it goes against their individual desires — because this ensures freedom and equality for all.</a:t>
            </a:r>
          </a:p>
          <a:p>
            <a:pPr marL="0" indent="0">
              <a:buNone/>
            </a:pPr>
            <a:r>
              <a:rPr lang="en-US" sz="1800" b="1" dirty="0"/>
              <a:t>4.Sovereignty Belongs to the People</a:t>
            </a:r>
          </a:p>
          <a:p>
            <a:r>
              <a:rPr lang="en-US" sz="1800" dirty="0"/>
              <a:t>Sovereignty (ultimate political power) lies </a:t>
            </a:r>
            <a:r>
              <a:rPr lang="en-US" sz="1800" b="1" dirty="0"/>
              <a:t>not in a ruler</a:t>
            </a:r>
            <a:r>
              <a:rPr lang="en-US" sz="1800" dirty="0"/>
              <a:t>, but in the </a:t>
            </a:r>
            <a:r>
              <a:rPr lang="en-US" sz="1800" b="1" dirty="0"/>
              <a:t>people as a whole</a:t>
            </a:r>
            <a:r>
              <a:rPr lang="en-US" sz="1800" dirty="0"/>
              <a:t>.</a:t>
            </a:r>
          </a:p>
          <a:p>
            <a:r>
              <a:rPr lang="en-US" sz="1800" dirty="0"/>
              <a:t>It is </a:t>
            </a:r>
            <a:r>
              <a:rPr lang="en-US" sz="1800" b="1" dirty="0"/>
              <a:t>inalienable</a:t>
            </a:r>
            <a:r>
              <a:rPr lang="en-US" sz="1800" dirty="0"/>
              <a:t> (can’t be transferred) and </a:t>
            </a:r>
            <a:r>
              <a:rPr lang="en-US" sz="1800" b="1" dirty="0"/>
              <a:t>indivisible</a:t>
            </a:r>
            <a:r>
              <a:rPr lang="en-US" sz="1800" dirty="0"/>
              <a:t> (can’t be split).</a:t>
            </a:r>
          </a:p>
          <a:p>
            <a:pPr marL="0" indent="0">
              <a:buNone/>
            </a:pPr>
            <a:endParaRPr lang="en-US" sz="1800" dirty="0"/>
          </a:p>
          <a:p>
            <a:endParaRPr lang="en-US" sz="1800" dirty="0"/>
          </a:p>
          <a:p>
            <a:endParaRPr lang="en-US" dirty="0"/>
          </a:p>
        </p:txBody>
      </p:sp>
      <p:sp>
        <p:nvSpPr>
          <p:cNvPr id="4" name="Rectangle 1">
            <a:extLst>
              <a:ext uri="{FF2B5EF4-FFF2-40B4-BE49-F238E27FC236}">
                <a16:creationId xmlns:a16="http://schemas.microsoft.com/office/drawing/2014/main" id="{13E414F8-C02F-005D-430C-0DAB9476926B}"/>
              </a:ext>
            </a:extLst>
          </p:cNvPr>
          <p:cNvSpPr>
            <a:spLocks noChangeArrowheads="1"/>
          </p:cNvSpPr>
          <p:nvPr/>
        </p:nvSpPr>
        <p:spPr bwMode="auto">
          <a:xfrm>
            <a:off x="808535" y="3429000"/>
            <a:ext cx="1101134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anose="020B0604020202020204" pitchFamily="34" charset="0"/>
              </a:rPr>
              <a:t>5.Laws Must Reflect the General Will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The laws are valid only if they are made by the people or their representatives and reflect the general will.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6">
            <a:extLst>
              <a:ext uri="{FF2B5EF4-FFF2-40B4-BE49-F238E27FC236}">
                <a16:creationId xmlns:a16="http://schemas.microsoft.com/office/drawing/2014/main" id="{90BF67FB-784E-91C5-8795-8C624F0406E1}"/>
              </a:ext>
            </a:extLst>
          </p:cNvPr>
          <p:cNvSpPr>
            <a:spLocks noChangeArrowheads="1"/>
          </p:cNvSpPr>
          <p:nvPr/>
        </p:nvSpPr>
        <p:spPr bwMode="auto">
          <a:xfrm>
            <a:off x="808535" y="4181011"/>
            <a:ext cx="883549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anose="020B0604020202020204" pitchFamily="34" charset="0"/>
              </a:rPr>
              <a:t>6. Freedom Through Obedience to Law</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True freedom isn’t doing whatever one wants, but living under laws one has chosen.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rPr>
              <a:t>“To be forced to be free” — paradoxical, but Rousseau means that individuals are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panose="020B0604020202020204" pitchFamily="34" charset="0"/>
              </a:rPr>
              <a:t> free only when they follow laws reflecting the general will.</a:t>
            </a:r>
          </a:p>
        </p:txBody>
      </p:sp>
      <p:sp>
        <p:nvSpPr>
          <p:cNvPr id="11" name="Rectangle 8">
            <a:extLst>
              <a:ext uri="{FF2B5EF4-FFF2-40B4-BE49-F238E27FC236}">
                <a16:creationId xmlns:a16="http://schemas.microsoft.com/office/drawing/2014/main" id="{E5BDE3B1-6716-30E0-324C-3B320F7C277F}"/>
              </a:ext>
            </a:extLst>
          </p:cNvPr>
          <p:cNvSpPr>
            <a:spLocks noChangeArrowheads="1"/>
          </p:cNvSpPr>
          <p:nvPr/>
        </p:nvSpPr>
        <p:spPr bwMode="auto">
          <a:xfrm>
            <a:off x="808535" y="5194304"/>
            <a:ext cx="9280105"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rial" panose="020B0604020202020204" pitchFamily="34" charset="0"/>
              </a:rPr>
              <a:t>7. Civil Religion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Rousseau supports a minimal set of shared beliefs to maintain unity and moral behavior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(e.g., belief in a supreme being, afterlife).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But he opposes institutional religion controlling the state.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163890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3E498F-2C79-F2E8-E480-4CBF569E2D44}"/>
              </a:ext>
            </a:extLst>
          </p:cNvPr>
          <p:cNvSpPr>
            <a:spLocks noGrp="1"/>
          </p:cNvSpPr>
          <p:nvPr>
            <p:ph idx="1"/>
          </p:nvPr>
        </p:nvSpPr>
        <p:spPr>
          <a:xfrm>
            <a:off x="666751" y="1634356"/>
            <a:ext cx="10858498" cy="4805362"/>
          </a:xfrm>
        </p:spPr>
        <p:txBody>
          <a:bodyPr>
            <a:normAutofit/>
          </a:bodyPr>
          <a:lstStyle/>
          <a:p>
            <a:pPr marL="0" indent="0">
              <a:buNone/>
            </a:pPr>
            <a:r>
              <a:rPr lang="en-US" dirty="0"/>
              <a:t>The General Will (</a:t>
            </a:r>
            <a:r>
              <a:rPr lang="en-US" i="1" dirty="0" err="1"/>
              <a:t>volonté</a:t>
            </a:r>
            <a:r>
              <a:rPr lang="en-US" i="1" dirty="0"/>
              <a:t> </a:t>
            </a:r>
            <a:r>
              <a:rPr lang="en-US" i="1" dirty="0" err="1"/>
              <a:t>générale</a:t>
            </a:r>
            <a:r>
              <a:rPr lang="en-US" dirty="0"/>
              <a:t>) is a central idea in Rousseau’s political philosophy. It refers to the collective will of the people aimed at the common good. It is not simply the sum of individual desires but what is best for the community as a whole.</a:t>
            </a:r>
          </a:p>
          <a:p>
            <a:endParaRPr lang="en-US" dirty="0"/>
          </a:p>
          <a:p>
            <a:pPr marL="0" indent="0">
              <a:buNone/>
            </a:pPr>
            <a:r>
              <a:rPr lang="en-US" b="1" dirty="0"/>
              <a:t>Key Features:</a:t>
            </a:r>
          </a:p>
          <a:p>
            <a:r>
              <a:rPr lang="en-US" dirty="0"/>
              <a:t>The General Will seeks the common good and represents the interest of all citizens.</a:t>
            </a:r>
          </a:p>
          <a:p>
            <a:r>
              <a:rPr lang="en-US" dirty="0"/>
              <a:t>It is distinct from the "will of all," which is just a collection of personal interests.</a:t>
            </a:r>
          </a:p>
          <a:p>
            <a:r>
              <a:rPr lang="en-US" dirty="0"/>
              <a:t>True laws must reflect the General Will to be legitimate and just.</a:t>
            </a:r>
          </a:p>
          <a:p>
            <a:r>
              <a:rPr lang="en-US" dirty="0"/>
              <a:t>The General Will is formed through collective participation and direct democracy.</a:t>
            </a:r>
          </a:p>
          <a:p>
            <a:r>
              <a:rPr lang="en-US" dirty="0"/>
              <a:t>It is binding on all citizens, even if it goes against individual preferences.</a:t>
            </a:r>
          </a:p>
          <a:p>
            <a:r>
              <a:rPr lang="en-US" dirty="0"/>
              <a:t>It cannot be transferred or represented by any ruler—it belongs to the people alone.</a:t>
            </a:r>
          </a:p>
          <a:p>
            <a:r>
              <a:rPr lang="en-US" dirty="0"/>
              <a:t>According to Rousseau, individuals are truly free when they obey the General Will, because it expresses their collective interests and ensures equality and justice for all.</a:t>
            </a:r>
          </a:p>
          <a:p>
            <a:endParaRPr lang="en-IN" dirty="0"/>
          </a:p>
        </p:txBody>
      </p:sp>
      <p:sp>
        <p:nvSpPr>
          <p:cNvPr id="4" name="TextBox 3">
            <a:extLst>
              <a:ext uri="{FF2B5EF4-FFF2-40B4-BE49-F238E27FC236}">
                <a16:creationId xmlns:a16="http://schemas.microsoft.com/office/drawing/2014/main" id="{89C2A75B-CCE8-EB54-03F8-81BAB22FB332}"/>
              </a:ext>
            </a:extLst>
          </p:cNvPr>
          <p:cNvSpPr txBox="1"/>
          <p:nvPr/>
        </p:nvSpPr>
        <p:spPr>
          <a:xfrm>
            <a:off x="574815" y="267772"/>
            <a:ext cx="10456717" cy="1200329"/>
          </a:xfrm>
          <a:prstGeom prst="rect">
            <a:avLst/>
          </a:prstGeom>
          <a:noFill/>
        </p:spPr>
        <p:txBody>
          <a:bodyPr wrap="square" rtlCol="0">
            <a:spAutoFit/>
          </a:bodyPr>
          <a:lstStyle/>
          <a:p>
            <a:pPr algn="ctr"/>
            <a:r>
              <a:rPr lang="en-US" sz="3600" b="1" dirty="0">
                <a:latin typeface="Arial Black" panose="020B0A04020102020204" pitchFamily="34" charset="0"/>
              </a:rPr>
              <a:t>Rousseau’s Concept of</a:t>
            </a:r>
          </a:p>
          <a:p>
            <a:pPr algn="ctr"/>
            <a:r>
              <a:rPr lang="en-US" sz="3600" b="1" dirty="0">
                <a:latin typeface="Arial Black" panose="020B0A04020102020204" pitchFamily="34" charset="0"/>
              </a:rPr>
              <a:t> General Will</a:t>
            </a:r>
            <a:endParaRPr lang="en-IN" sz="3600" b="1" dirty="0">
              <a:latin typeface="Arial Black" panose="020B0A04020102020204" pitchFamily="34" charset="0"/>
            </a:endParaRPr>
          </a:p>
        </p:txBody>
      </p:sp>
    </p:spTree>
    <p:extLst>
      <p:ext uri="{BB962C8B-B14F-4D97-AF65-F5344CB8AC3E}">
        <p14:creationId xmlns:p14="http://schemas.microsoft.com/office/powerpoint/2010/main" val="3903346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9F2CD-5214-AB32-F0CA-E7F47AE100CD}"/>
              </a:ext>
            </a:extLst>
          </p:cNvPr>
          <p:cNvSpPr>
            <a:spLocks noGrp="1"/>
          </p:cNvSpPr>
          <p:nvPr>
            <p:ph type="title"/>
          </p:nvPr>
        </p:nvSpPr>
        <p:spPr>
          <a:xfrm>
            <a:off x="1161435" y="408408"/>
            <a:ext cx="9869129" cy="155985"/>
          </a:xfrm>
        </p:spPr>
        <p:txBody>
          <a:bodyPr>
            <a:normAutofit fontScale="90000"/>
          </a:bodyPr>
          <a:lstStyle/>
          <a:p>
            <a:r>
              <a:rPr lang="en-US" dirty="0"/>
              <a:t>Philosophy of </a:t>
            </a:r>
            <a:r>
              <a:rPr lang="en-US" b="1" dirty="0">
                <a:latin typeface="Arial Black" panose="020B0A04020102020204" pitchFamily="34" charset="0"/>
              </a:rPr>
              <a:t>THOMAS HOBBES</a:t>
            </a:r>
            <a:endParaRPr lang="en-IN"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52BA68D0-722F-B32B-98E8-05042161E6A9}"/>
              </a:ext>
            </a:extLst>
          </p:cNvPr>
          <p:cNvSpPr>
            <a:spLocks noGrp="1"/>
          </p:cNvSpPr>
          <p:nvPr>
            <p:ph idx="1"/>
          </p:nvPr>
        </p:nvSpPr>
        <p:spPr>
          <a:xfrm>
            <a:off x="876117" y="1345580"/>
            <a:ext cx="9241918" cy="3464959"/>
          </a:xfrm>
        </p:spPr>
        <p:txBody>
          <a:bodyPr>
            <a:noAutofit/>
          </a:bodyPr>
          <a:lstStyle/>
          <a:p>
            <a:r>
              <a:rPr lang="en-US" dirty="0"/>
              <a:t>Thomas Hobbes (1588–1679) was an English philosopher whose ideas were shaped by the unrest of the English Civil War. </a:t>
            </a:r>
          </a:p>
          <a:p>
            <a:r>
              <a:rPr lang="en-US" dirty="0"/>
              <a:t>Hobbes use to say : “Fear and I were born twins &amp; were ever there after inseparable.” Hobbes throughout lived  in turbulent times. Sense of insecurity was the chief characteristic of his life as well as his works.</a:t>
            </a:r>
          </a:p>
          <a:p>
            <a:r>
              <a:rPr lang="en-US" dirty="0"/>
              <a:t>Witnessing political turmoil, he concluded that human nature, if left free, leads to conflict and insecurity. To maintain order, Hobbes argued for a strong, absolute government with centralized authority.</a:t>
            </a:r>
          </a:p>
          <a:p>
            <a:r>
              <a:rPr lang="en-US" dirty="0"/>
              <a:t> Influenced by the scientific revolution, he sought to apply rational and systematic methods to politics, creating a “science of governance” that could secure peace, stability, and protect civilization from collapse.</a:t>
            </a:r>
          </a:p>
          <a:p>
            <a:r>
              <a:rPr lang="en-IN" dirty="0"/>
              <a:t>Some of the prominent works of Thomas Hobbes- 1.Leviathan, 2.De </a:t>
            </a:r>
            <a:r>
              <a:rPr lang="en-IN" dirty="0" err="1"/>
              <a:t>Cive</a:t>
            </a:r>
            <a:r>
              <a:rPr lang="en-IN" dirty="0"/>
              <a:t> , 3.T</a:t>
            </a:r>
            <a:r>
              <a:rPr lang="en-US" dirty="0"/>
              <a:t>he Elements of Law, Natural and Politic , 4.A Dialogue Between a Philosopher and a Student of the Common Laws of England, 5.</a:t>
            </a:r>
            <a:r>
              <a:rPr lang="en-IN" dirty="0"/>
              <a:t>Behemoth.</a:t>
            </a:r>
          </a:p>
        </p:txBody>
      </p:sp>
    </p:spTree>
    <p:extLst>
      <p:ext uri="{BB962C8B-B14F-4D97-AF65-F5344CB8AC3E}">
        <p14:creationId xmlns:p14="http://schemas.microsoft.com/office/powerpoint/2010/main" val="1462045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A1B73-1AB2-5C4C-583E-60AC238911B1}"/>
              </a:ext>
            </a:extLst>
          </p:cNvPr>
          <p:cNvSpPr>
            <a:spLocks noGrp="1"/>
          </p:cNvSpPr>
          <p:nvPr>
            <p:ph type="title"/>
          </p:nvPr>
        </p:nvSpPr>
        <p:spPr>
          <a:xfrm>
            <a:off x="838200" y="126134"/>
            <a:ext cx="10515600" cy="1325563"/>
          </a:xfrm>
        </p:spPr>
        <p:txBody>
          <a:bodyPr>
            <a:normAutofit/>
          </a:bodyPr>
          <a:lstStyle/>
          <a:p>
            <a:pPr algn="ctr"/>
            <a:r>
              <a:rPr lang="en-IN" sz="3600" b="1" dirty="0">
                <a:latin typeface="Arial Black" panose="020B0A04020102020204" pitchFamily="34" charset="0"/>
              </a:rPr>
              <a:t>Rousseau’s Concept of Democracy</a:t>
            </a:r>
          </a:p>
        </p:txBody>
      </p:sp>
      <p:sp>
        <p:nvSpPr>
          <p:cNvPr id="3" name="Content Placeholder 2">
            <a:extLst>
              <a:ext uri="{FF2B5EF4-FFF2-40B4-BE49-F238E27FC236}">
                <a16:creationId xmlns:a16="http://schemas.microsoft.com/office/drawing/2014/main" id="{4099E085-BC6E-49F0-CEF9-8B0323501CE4}"/>
              </a:ext>
            </a:extLst>
          </p:cNvPr>
          <p:cNvSpPr>
            <a:spLocks noGrp="1"/>
          </p:cNvSpPr>
          <p:nvPr>
            <p:ph idx="1"/>
          </p:nvPr>
        </p:nvSpPr>
        <p:spPr>
          <a:xfrm>
            <a:off x="576470" y="1093304"/>
            <a:ext cx="11061348" cy="5399571"/>
          </a:xfrm>
        </p:spPr>
        <p:txBody>
          <a:bodyPr>
            <a:normAutofit fontScale="85000" lnSpcReduction="20000"/>
          </a:bodyPr>
          <a:lstStyle/>
          <a:p>
            <a:pPr marL="0" indent="0">
              <a:buNone/>
            </a:pPr>
            <a:r>
              <a:rPr lang="en-US" dirty="0"/>
              <a:t> </a:t>
            </a:r>
            <a:r>
              <a:rPr lang="en-US" sz="2100" dirty="0"/>
              <a:t>Jean-Jacques Rousseau supported a form of </a:t>
            </a:r>
            <a:r>
              <a:rPr lang="en-US" sz="2100" b="1" dirty="0"/>
              <a:t>direct democracy</a:t>
            </a:r>
            <a:r>
              <a:rPr lang="en-US" sz="2100" dirty="0"/>
              <a:t>, where sovereignty lies entirely with the people. His ideas are mainly found in </a:t>
            </a:r>
            <a:r>
              <a:rPr lang="en-US" sz="2100" i="1" dirty="0"/>
              <a:t>The Social Contract</a:t>
            </a:r>
            <a:r>
              <a:rPr lang="en-US" sz="2100" dirty="0"/>
              <a:t> (1762).</a:t>
            </a:r>
          </a:p>
          <a:p>
            <a:pPr marL="0" indent="0">
              <a:buNone/>
            </a:pPr>
            <a:endParaRPr lang="en-US" sz="2100" dirty="0"/>
          </a:p>
          <a:p>
            <a:pPr marL="0" indent="0">
              <a:buNone/>
            </a:pPr>
            <a:r>
              <a:rPr lang="en-US" sz="3100" b="1" dirty="0"/>
              <a:t>Key Points:</a:t>
            </a:r>
          </a:p>
          <a:p>
            <a:r>
              <a:rPr lang="en-US" sz="2100" b="1" dirty="0"/>
              <a:t>Sovereignty belongs to the people</a:t>
            </a:r>
            <a:r>
              <a:rPr lang="en-US" sz="2100" dirty="0"/>
              <a:t>: The people are the ultimate source of political authority and cannot give this power away to a ruler or representative.</a:t>
            </a:r>
          </a:p>
          <a:p>
            <a:r>
              <a:rPr lang="en-US" sz="2100" b="1" dirty="0"/>
              <a:t>Direct participation</a:t>
            </a:r>
            <a:r>
              <a:rPr lang="en-US" sz="2100" dirty="0"/>
              <a:t>: Rousseau believed citizens should directly make laws, rather than elect representatives to do it for them.</a:t>
            </a:r>
          </a:p>
          <a:p>
            <a:r>
              <a:rPr lang="en-US" sz="2100" b="1" dirty="0"/>
              <a:t>Law reflects the General Will</a:t>
            </a:r>
            <a:r>
              <a:rPr lang="en-US" sz="2100" dirty="0"/>
              <a:t>: Laws are valid only when they express the collective will aimed at the common good.</a:t>
            </a:r>
          </a:p>
          <a:p>
            <a:r>
              <a:rPr lang="en-US" sz="2100" b="1" dirty="0"/>
              <a:t>Freedom through self-rule</a:t>
            </a:r>
            <a:r>
              <a:rPr lang="en-US" sz="2100" dirty="0"/>
              <a:t>: People are truly free only when they live under laws they have chosen for themselves.</a:t>
            </a:r>
          </a:p>
          <a:p>
            <a:r>
              <a:rPr lang="en-US" sz="2100" b="1" dirty="0"/>
              <a:t>Small, equal societies</a:t>
            </a:r>
            <a:r>
              <a:rPr lang="en-US" sz="2100" dirty="0"/>
              <a:t>: Democracy works best in small, simple societies where citizens can participate equally and directly.</a:t>
            </a:r>
          </a:p>
          <a:p>
            <a:r>
              <a:rPr lang="en-US" sz="2100" b="1" dirty="0"/>
              <a:t>Representative government is not true democracy</a:t>
            </a:r>
            <a:r>
              <a:rPr lang="en-US" sz="2100" dirty="0"/>
              <a:t>: Rousseau criticized systems where citizens merely choose rulers, calling such governments elective aristocracies.</a:t>
            </a:r>
          </a:p>
          <a:p>
            <a:pPr marL="0" indent="0">
              <a:buNone/>
            </a:pPr>
            <a:r>
              <a:rPr lang="en-US" sz="2100" dirty="0"/>
              <a:t>In summary, Rousseau’s democracy is based on active citizen participation, equality, and collective decision-making to express the General Will.</a:t>
            </a:r>
          </a:p>
          <a:p>
            <a:endParaRPr lang="en-IN" dirty="0"/>
          </a:p>
        </p:txBody>
      </p:sp>
    </p:spTree>
    <p:extLst>
      <p:ext uri="{BB962C8B-B14F-4D97-AF65-F5344CB8AC3E}">
        <p14:creationId xmlns:p14="http://schemas.microsoft.com/office/powerpoint/2010/main" val="3754039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18B14E-11BF-D93C-DFD7-7293B18E41DA}"/>
              </a:ext>
            </a:extLst>
          </p:cNvPr>
          <p:cNvSpPr>
            <a:spLocks noGrp="1"/>
          </p:cNvSpPr>
          <p:nvPr>
            <p:ph idx="1"/>
          </p:nvPr>
        </p:nvSpPr>
        <p:spPr>
          <a:xfrm>
            <a:off x="671944" y="880051"/>
            <a:ext cx="10830791" cy="5344103"/>
          </a:xfrm>
        </p:spPr>
        <p:txBody>
          <a:bodyPr>
            <a:normAutofit/>
          </a:bodyPr>
          <a:lstStyle/>
          <a:p>
            <a:pPr marL="0" indent="0">
              <a:buNone/>
            </a:pPr>
            <a:r>
              <a:rPr lang="en-US" sz="3600" dirty="0"/>
              <a:t>Conclusion</a:t>
            </a:r>
          </a:p>
          <a:p>
            <a:r>
              <a:rPr lang="en-US" dirty="0"/>
              <a:t>Jean-Jacques Rousseau’s political philosophy centers on the idea that human beings are naturally free and equal, but that society and its institutions have corrupted this original state. Through his concepts of the </a:t>
            </a:r>
            <a:r>
              <a:rPr lang="en-US" b="1" dirty="0"/>
              <a:t>state of nature</a:t>
            </a:r>
            <a:r>
              <a:rPr lang="en-US" dirty="0"/>
              <a:t>, </a:t>
            </a:r>
            <a:r>
              <a:rPr lang="en-US" b="1" dirty="0"/>
              <a:t>social contract</a:t>
            </a:r>
            <a:r>
              <a:rPr lang="en-US" dirty="0"/>
              <a:t>, </a:t>
            </a:r>
            <a:r>
              <a:rPr lang="en-US" b="1" dirty="0"/>
              <a:t>general will</a:t>
            </a:r>
            <a:r>
              <a:rPr lang="en-US" dirty="0"/>
              <a:t>, and </a:t>
            </a:r>
            <a:r>
              <a:rPr lang="en-US" b="1" dirty="0"/>
              <a:t>democracy</a:t>
            </a:r>
            <a:r>
              <a:rPr lang="en-US" dirty="0"/>
              <a:t>, Rousseau outlines a vision for a just society where individuals achieve true freedom by participating directly in the formation of laws that reflect the collective good. His belief in direct democracy and the sovereignty of the people highlights the importance of equality, civic responsibility, and moral unity. Overall, Rousseau’s ideas continue to influence modern political thought and debates on freedom, justice, and participatory governance.</a:t>
            </a:r>
          </a:p>
          <a:p>
            <a:endParaRPr lang="en-IN" dirty="0"/>
          </a:p>
        </p:txBody>
      </p:sp>
    </p:spTree>
    <p:extLst>
      <p:ext uri="{BB962C8B-B14F-4D97-AF65-F5344CB8AC3E}">
        <p14:creationId xmlns:p14="http://schemas.microsoft.com/office/powerpoint/2010/main" val="41754620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C7FA2-FAFC-0A1D-104B-8CB1159421CF}"/>
              </a:ext>
            </a:extLst>
          </p:cNvPr>
          <p:cNvSpPr>
            <a:spLocks noGrp="1"/>
          </p:cNvSpPr>
          <p:nvPr>
            <p:ph type="title"/>
          </p:nvPr>
        </p:nvSpPr>
        <p:spPr/>
        <p:txBody>
          <a:bodyPr>
            <a:normAutofit/>
          </a:bodyPr>
          <a:lstStyle/>
          <a:p>
            <a:r>
              <a:rPr lang="en-US" sz="2400" b="1" dirty="0"/>
              <a:t>5 sample questions</a:t>
            </a:r>
            <a:r>
              <a:rPr lang="en-US" sz="2400" dirty="0"/>
              <a:t> on </a:t>
            </a:r>
            <a:r>
              <a:rPr lang="en-US" sz="2400" b="1" dirty="0"/>
              <a:t>Jean-Jacques Rousseau</a:t>
            </a:r>
            <a:r>
              <a:rPr lang="en-US" sz="2400" dirty="0"/>
              <a:t> that could be asked in a </a:t>
            </a:r>
            <a:r>
              <a:rPr lang="en-US" sz="2400" b="1" dirty="0"/>
              <a:t>UGC-NET (National Eligibility Test)</a:t>
            </a:r>
            <a:r>
              <a:rPr lang="en-US" sz="2400" dirty="0"/>
              <a:t> exam</a:t>
            </a:r>
            <a:endParaRPr lang="en-IN" sz="2400" dirty="0"/>
          </a:p>
        </p:txBody>
      </p:sp>
      <p:sp>
        <p:nvSpPr>
          <p:cNvPr id="3" name="Content Placeholder 2">
            <a:extLst>
              <a:ext uri="{FF2B5EF4-FFF2-40B4-BE49-F238E27FC236}">
                <a16:creationId xmlns:a16="http://schemas.microsoft.com/office/drawing/2014/main" id="{B3DB19CE-4354-24E5-E6A7-2839950E25BF}"/>
              </a:ext>
            </a:extLst>
          </p:cNvPr>
          <p:cNvSpPr>
            <a:spLocks noGrp="1"/>
          </p:cNvSpPr>
          <p:nvPr>
            <p:ph idx="1"/>
          </p:nvPr>
        </p:nvSpPr>
        <p:spPr>
          <a:xfrm>
            <a:off x="576469" y="1679713"/>
            <a:ext cx="11350487" cy="4820478"/>
          </a:xfrm>
        </p:spPr>
        <p:txBody>
          <a:bodyPr>
            <a:normAutofit fontScale="92500" lnSpcReduction="10000"/>
          </a:bodyPr>
          <a:lstStyle/>
          <a:p>
            <a:pPr marL="0" indent="0">
              <a:buNone/>
            </a:pPr>
            <a:r>
              <a:rPr lang="en-US" sz="1900" b="1" dirty="0"/>
              <a:t>1.</a:t>
            </a:r>
            <a:r>
              <a:rPr lang="en-US" sz="1900" dirty="0"/>
              <a:t> </a:t>
            </a:r>
            <a:r>
              <a:rPr lang="en-US" sz="1900" i="1" dirty="0"/>
              <a:t>Which of the following best describes Rousseau’s concept of the “General Will”?</a:t>
            </a:r>
            <a:endParaRPr lang="en-US" sz="1900" dirty="0"/>
          </a:p>
          <a:p>
            <a:r>
              <a:rPr lang="en-US" sz="1900" dirty="0"/>
              <a:t>A) The will of the ruling class</a:t>
            </a:r>
            <a:br>
              <a:rPr lang="en-US" sz="1900" dirty="0"/>
            </a:br>
            <a:r>
              <a:rPr lang="en-US" sz="1900" dirty="0"/>
              <a:t>B) The sum of individual desires</a:t>
            </a:r>
            <a:br>
              <a:rPr lang="en-US" sz="1900" dirty="0"/>
            </a:br>
            <a:r>
              <a:rPr lang="en-US" sz="1900" dirty="0"/>
              <a:t>C) The collective will aimed at the common good</a:t>
            </a:r>
            <a:br>
              <a:rPr lang="en-US" sz="1900" dirty="0"/>
            </a:br>
            <a:r>
              <a:rPr lang="en-US" sz="1900" dirty="0"/>
              <a:t>D) The will of the majority party</a:t>
            </a:r>
          </a:p>
          <a:p>
            <a:pPr marL="0" indent="0">
              <a:buNone/>
            </a:pPr>
            <a:r>
              <a:rPr lang="en-US" sz="1900" b="1" dirty="0"/>
              <a:t>2.</a:t>
            </a:r>
            <a:r>
              <a:rPr lang="en-US" sz="1900" dirty="0"/>
              <a:t> </a:t>
            </a:r>
            <a:r>
              <a:rPr lang="en-US" sz="1900" i="1" dirty="0"/>
              <a:t>In Rousseau’s view, which of the following marks the origin of social inequality?</a:t>
            </a:r>
            <a:endParaRPr lang="en-US" sz="1900" dirty="0"/>
          </a:p>
          <a:p>
            <a:r>
              <a:rPr lang="en-US" sz="1900" dirty="0"/>
              <a:t>A) Establishment of religion</a:t>
            </a:r>
            <a:br>
              <a:rPr lang="en-US" sz="1900" dirty="0"/>
            </a:br>
            <a:r>
              <a:rPr lang="en-US" sz="1900" dirty="0"/>
              <a:t>B) Introduction of monarchy</a:t>
            </a:r>
            <a:br>
              <a:rPr lang="en-US" sz="1900" dirty="0"/>
            </a:br>
            <a:r>
              <a:rPr lang="en-US" sz="1900" dirty="0"/>
              <a:t>C) Formation of armies</a:t>
            </a:r>
            <a:br>
              <a:rPr lang="en-US" sz="1900" dirty="0"/>
            </a:br>
            <a:r>
              <a:rPr lang="en-US" sz="1900" dirty="0"/>
              <a:t>D) Emergence of private property</a:t>
            </a:r>
          </a:p>
          <a:p>
            <a:pPr marL="0" indent="0">
              <a:buNone/>
            </a:pPr>
            <a:r>
              <a:rPr lang="en-US" sz="1900" b="1" dirty="0"/>
              <a:t>3.</a:t>
            </a:r>
            <a:r>
              <a:rPr lang="en-US" sz="1900" dirty="0"/>
              <a:t> </a:t>
            </a:r>
            <a:r>
              <a:rPr lang="en-US" sz="1900" i="1" dirty="0"/>
              <a:t>Which work of Rousseau begins with the line: “Man is born free, and everywhere he is in chains”?</a:t>
            </a:r>
            <a:endParaRPr lang="en-US" sz="1900" dirty="0"/>
          </a:p>
          <a:p>
            <a:r>
              <a:rPr lang="en-US" sz="1900" dirty="0"/>
              <a:t>A) Discourse on the Origin of Inequality</a:t>
            </a:r>
            <a:br>
              <a:rPr lang="en-US" sz="1900" dirty="0"/>
            </a:br>
            <a:r>
              <a:rPr lang="en-US" sz="1900" dirty="0"/>
              <a:t>B) The Social Contract</a:t>
            </a:r>
            <a:br>
              <a:rPr lang="en-US" sz="1900" dirty="0"/>
            </a:br>
            <a:r>
              <a:rPr lang="en-US" sz="1900" dirty="0"/>
              <a:t>C) Émile, or On Education</a:t>
            </a:r>
            <a:br>
              <a:rPr lang="en-US" sz="1900" dirty="0"/>
            </a:br>
            <a:r>
              <a:rPr lang="en-US" sz="1900" dirty="0"/>
              <a:t>D) Confessions</a:t>
            </a:r>
          </a:p>
          <a:p>
            <a:endParaRPr lang="en-IN" dirty="0"/>
          </a:p>
        </p:txBody>
      </p:sp>
    </p:spTree>
    <p:extLst>
      <p:ext uri="{BB962C8B-B14F-4D97-AF65-F5344CB8AC3E}">
        <p14:creationId xmlns:p14="http://schemas.microsoft.com/office/powerpoint/2010/main" val="23128830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F5198B-6AF3-53CE-CAA6-026444476AE1}"/>
              </a:ext>
            </a:extLst>
          </p:cNvPr>
          <p:cNvSpPr>
            <a:spLocks noGrp="1"/>
          </p:cNvSpPr>
          <p:nvPr>
            <p:ph idx="1"/>
          </p:nvPr>
        </p:nvSpPr>
        <p:spPr>
          <a:xfrm>
            <a:off x="973282" y="547543"/>
            <a:ext cx="10643754" cy="3473739"/>
          </a:xfrm>
        </p:spPr>
        <p:txBody>
          <a:bodyPr>
            <a:normAutofit lnSpcReduction="10000"/>
          </a:bodyPr>
          <a:lstStyle/>
          <a:p>
            <a:pPr marL="0" indent="0">
              <a:buNone/>
            </a:pPr>
            <a:r>
              <a:rPr lang="en-US" sz="2000" b="1" dirty="0"/>
              <a:t>4.</a:t>
            </a:r>
            <a:r>
              <a:rPr lang="en-US" sz="2000" dirty="0"/>
              <a:t> </a:t>
            </a:r>
            <a:r>
              <a:rPr lang="en-US" sz="2000" i="1" dirty="0"/>
              <a:t>According to Rousseau, true freedom is achieved when:</a:t>
            </a:r>
            <a:endParaRPr lang="en-US" sz="2000" dirty="0"/>
          </a:p>
          <a:p>
            <a:r>
              <a:rPr lang="en-US" sz="2000" dirty="0"/>
              <a:t>A) One follows their personal desires</a:t>
            </a:r>
            <a:br>
              <a:rPr lang="en-US" sz="2000" dirty="0"/>
            </a:br>
            <a:r>
              <a:rPr lang="en-US" sz="2000" dirty="0"/>
              <a:t>B) One obeys a monarch</a:t>
            </a:r>
            <a:br>
              <a:rPr lang="en-US" sz="2000" dirty="0"/>
            </a:br>
            <a:r>
              <a:rPr lang="en-US" sz="2000" dirty="0"/>
              <a:t>C) One submits to religious authority</a:t>
            </a:r>
            <a:br>
              <a:rPr lang="en-US" sz="2000" dirty="0"/>
            </a:br>
            <a:r>
              <a:rPr lang="en-US" sz="2000" dirty="0"/>
              <a:t>D) One obeys laws made by the General Will</a:t>
            </a:r>
          </a:p>
          <a:p>
            <a:pPr marL="0" indent="0">
              <a:buNone/>
            </a:pPr>
            <a:r>
              <a:rPr lang="en-US" sz="2000" b="1" dirty="0"/>
              <a:t>5.</a:t>
            </a:r>
            <a:r>
              <a:rPr lang="en-US" sz="2000" dirty="0"/>
              <a:t> </a:t>
            </a:r>
            <a:r>
              <a:rPr lang="en-US" sz="2000" i="1" dirty="0"/>
              <a:t>Which of the following best reflects Rousseau’s view of democracy?</a:t>
            </a:r>
            <a:endParaRPr lang="en-US" sz="2000" dirty="0"/>
          </a:p>
          <a:p>
            <a:r>
              <a:rPr lang="en-US" sz="2000" dirty="0"/>
              <a:t>A) Representative democracy is the best form of government</a:t>
            </a:r>
            <a:br>
              <a:rPr lang="en-US" sz="2000" dirty="0"/>
            </a:br>
            <a:r>
              <a:rPr lang="en-US" sz="2000" dirty="0"/>
              <a:t>B) Only monarchies can ensure freedom</a:t>
            </a:r>
            <a:br>
              <a:rPr lang="en-US" sz="2000" dirty="0"/>
            </a:br>
            <a:r>
              <a:rPr lang="en-US" sz="2000" dirty="0"/>
              <a:t>C) True democracy requires direct participation by citizens</a:t>
            </a:r>
            <a:br>
              <a:rPr lang="en-US" sz="2000" dirty="0"/>
            </a:br>
            <a:r>
              <a:rPr lang="en-US" sz="2000" dirty="0"/>
              <a:t>D) Democracy is incompatible with human nature</a:t>
            </a:r>
          </a:p>
          <a:p>
            <a:pPr marL="0" indent="0">
              <a:buNone/>
            </a:pPr>
            <a:endParaRPr lang="en-IN" dirty="0"/>
          </a:p>
        </p:txBody>
      </p:sp>
      <p:sp>
        <p:nvSpPr>
          <p:cNvPr id="5" name="TextBox 4">
            <a:extLst>
              <a:ext uri="{FF2B5EF4-FFF2-40B4-BE49-F238E27FC236}">
                <a16:creationId xmlns:a16="http://schemas.microsoft.com/office/drawing/2014/main" id="{80BACCE0-1536-EC1D-611E-B423A8B222EC}"/>
              </a:ext>
            </a:extLst>
          </p:cNvPr>
          <p:cNvSpPr txBox="1"/>
          <p:nvPr/>
        </p:nvSpPr>
        <p:spPr>
          <a:xfrm>
            <a:off x="1569027" y="4675909"/>
            <a:ext cx="7450282" cy="369332"/>
          </a:xfrm>
          <a:prstGeom prst="rect">
            <a:avLst/>
          </a:prstGeom>
          <a:noFill/>
        </p:spPr>
        <p:txBody>
          <a:bodyPr wrap="square" rtlCol="0">
            <a:spAutoFit/>
          </a:bodyPr>
          <a:lstStyle/>
          <a:p>
            <a:r>
              <a:rPr lang="en-US" dirty="0"/>
              <a:t>Answers : 1) c     2)d    3) b     4)d    5)c   </a:t>
            </a:r>
            <a:endParaRPr lang="en-IN" dirty="0"/>
          </a:p>
        </p:txBody>
      </p:sp>
    </p:spTree>
    <p:extLst>
      <p:ext uri="{BB962C8B-B14F-4D97-AF65-F5344CB8AC3E}">
        <p14:creationId xmlns:p14="http://schemas.microsoft.com/office/powerpoint/2010/main" val="9017962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B62FB-4B89-406F-1A2A-1667B29DDAC2}"/>
              </a:ext>
            </a:extLst>
          </p:cNvPr>
          <p:cNvSpPr>
            <a:spLocks noGrp="1"/>
          </p:cNvSpPr>
          <p:nvPr>
            <p:ph type="title"/>
          </p:nvPr>
        </p:nvSpPr>
        <p:spPr>
          <a:xfrm>
            <a:off x="-259735" y="172277"/>
            <a:ext cx="5418143" cy="2004392"/>
          </a:xfrm>
        </p:spPr>
        <p:txBody>
          <a:bodyPr>
            <a:normAutofit/>
          </a:bodyPr>
          <a:lstStyle/>
          <a:p>
            <a:pPr algn="ctr"/>
            <a:r>
              <a:rPr lang="fr-FR" sz="2400" dirty="0"/>
              <a:t>🧠 </a:t>
            </a:r>
            <a:r>
              <a:rPr lang="fr-FR" sz="2400" b="1" dirty="0" err="1"/>
              <a:t>Comparison</a:t>
            </a:r>
            <a:r>
              <a:rPr lang="fr-FR" sz="2400" b="1" dirty="0"/>
              <a:t> Chart: </a:t>
            </a:r>
            <a:br>
              <a:rPr lang="fr-FR" sz="2400" b="1" dirty="0"/>
            </a:br>
            <a:r>
              <a:rPr lang="fr-FR" sz="2400" b="1" dirty="0"/>
              <a:t>Hobbes vs Locke vs Rousseau</a:t>
            </a:r>
            <a:endParaRPr lang="en-IN" sz="2400" dirty="0"/>
          </a:p>
        </p:txBody>
      </p:sp>
      <p:graphicFrame>
        <p:nvGraphicFramePr>
          <p:cNvPr id="6" name="Content Placeholder 5">
            <a:extLst>
              <a:ext uri="{FF2B5EF4-FFF2-40B4-BE49-F238E27FC236}">
                <a16:creationId xmlns:a16="http://schemas.microsoft.com/office/drawing/2014/main" id="{7356E1DC-99B3-E73D-CA19-37BB08F16117}"/>
              </a:ext>
            </a:extLst>
          </p:cNvPr>
          <p:cNvGraphicFramePr>
            <a:graphicFrameLocks noGrp="1"/>
          </p:cNvGraphicFramePr>
          <p:nvPr>
            <p:ph idx="1"/>
            <p:extLst>
              <p:ext uri="{D42A27DB-BD31-4B8C-83A1-F6EECF244321}">
                <p14:modId xmlns:p14="http://schemas.microsoft.com/office/powerpoint/2010/main" val="4273465346"/>
              </p:ext>
            </p:extLst>
          </p:nvPr>
        </p:nvGraphicFramePr>
        <p:xfrm>
          <a:off x="838200" y="4067334"/>
          <a:ext cx="10515600" cy="365760"/>
        </p:xfrm>
        <a:graphic>
          <a:graphicData uri="http://schemas.openxmlformats.org/drawingml/2006/table">
            <a:tbl>
              <a:tblPr/>
              <a:tblGrid>
                <a:gridCol w="2628900">
                  <a:extLst>
                    <a:ext uri="{9D8B030D-6E8A-4147-A177-3AD203B41FA5}">
                      <a16:colId xmlns:a16="http://schemas.microsoft.com/office/drawing/2014/main" val="2255175447"/>
                    </a:ext>
                  </a:extLst>
                </a:gridCol>
                <a:gridCol w="2628900">
                  <a:extLst>
                    <a:ext uri="{9D8B030D-6E8A-4147-A177-3AD203B41FA5}">
                      <a16:colId xmlns:a16="http://schemas.microsoft.com/office/drawing/2014/main" val="315905439"/>
                    </a:ext>
                  </a:extLst>
                </a:gridCol>
                <a:gridCol w="2628900">
                  <a:extLst>
                    <a:ext uri="{9D8B030D-6E8A-4147-A177-3AD203B41FA5}">
                      <a16:colId xmlns:a16="http://schemas.microsoft.com/office/drawing/2014/main" val="2140840448"/>
                    </a:ext>
                  </a:extLst>
                </a:gridCol>
                <a:gridCol w="2628900">
                  <a:extLst>
                    <a:ext uri="{9D8B030D-6E8A-4147-A177-3AD203B41FA5}">
                      <a16:colId xmlns:a16="http://schemas.microsoft.com/office/drawing/2014/main" val="2700211995"/>
                    </a:ext>
                  </a:extLst>
                </a:gridCol>
              </a:tblGrid>
              <a:tr h="0">
                <a:tc>
                  <a:txBody>
                    <a:bodyPr/>
                    <a:lstStyle/>
                    <a:p>
                      <a:pPr>
                        <a:buNone/>
                      </a:pPr>
                      <a:endParaRPr lang="en-IN" dirty="0"/>
                    </a:p>
                  </a:txBody>
                  <a:tcPr anchor="ctr">
                    <a:lnL>
                      <a:noFill/>
                    </a:lnL>
                    <a:lnR>
                      <a:noFill/>
                    </a:lnR>
                    <a:lnT>
                      <a:noFill/>
                    </a:lnT>
                    <a:lnB>
                      <a:noFill/>
                    </a:lnB>
                    <a:noFill/>
                  </a:tcPr>
                </a:tc>
                <a:tc>
                  <a:txBody>
                    <a:bodyPr/>
                    <a:lstStyle/>
                    <a:p>
                      <a:pPr>
                        <a:buNone/>
                      </a:pPr>
                      <a:endParaRPr lang="en-IN"/>
                    </a:p>
                  </a:txBody>
                  <a:tcPr anchor="ctr">
                    <a:lnL>
                      <a:noFill/>
                    </a:lnL>
                    <a:lnR>
                      <a:noFill/>
                    </a:lnR>
                    <a:lnT>
                      <a:noFill/>
                    </a:lnT>
                    <a:lnB>
                      <a:noFill/>
                    </a:lnB>
                    <a:noFill/>
                  </a:tcPr>
                </a:tc>
                <a:tc>
                  <a:txBody>
                    <a:bodyPr/>
                    <a:lstStyle/>
                    <a:p>
                      <a:pPr>
                        <a:buNone/>
                      </a:pPr>
                      <a:endParaRPr lang="en-IN"/>
                    </a:p>
                  </a:txBody>
                  <a:tcPr anchor="ctr">
                    <a:lnL>
                      <a:noFill/>
                    </a:lnL>
                    <a:lnR>
                      <a:noFill/>
                    </a:lnR>
                    <a:lnT>
                      <a:noFill/>
                    </a:lnT>
                    <a:lnB>
                      <a:noFill/>
                    </a:lnB>
                    <a:noFill/>
                  </a:tcPr>
                </a:tc>
                <a:tc>
                  <a:txBody>
                    <a:bodyPr/>
                    <a:lstStyle/>
                    <a:p>
                      <a:pPr>
                        <a:buNone/>
                      </a:pPr>
                      <a:endParaRPr lang="en-IN" dirty="0"/>
                    </a:p>
                  </a:txBody>
                  <a:tcPr anchor="ctr">
                    <a:lnL>
                      <a:noFill/>
                    </a:lnL>
                    <a:lnR>
                      <a:noFill/>
                    </a:lnR>
                    <a:lnT>
                      <a:noFill/>
                    </a:lnT>
                    <a:lnB>
                      <a:noFill/>
                    </a:lnB>
                    <a:noFill/>
                  </a:tcPr>
                </a:tc>
                <a:extLst>
                  <a:ext uri="{0D108BD9-81ED-4DB2-BD59-A6C34878D82A}">
                    <a16:rowId xmlns:a16="http://schemas.microsoft.com/office/drawing/2014/main" val="2948964825"/>
                  </a:ext>
                </a:extLst>
              </a:tr>
            </a:tbl>
          </a:graphicData>
        </a:graphic>
      </p:graphicFrame>
      <p:graphicFrame>
        <p:nvGraphicFramePr>
          <p:cNvPr id="7" name="Table 6">
            <a:extLst>
              <a:ext uri="{FF2B5EF4-FFF2-40B4-BE49-F238E27FC236}">
                <a16:creationId xmlns:a16="http://schemas.microsoft.com/office/drawing/2014/main" id="{BC45A276-CEE5-0A04-7B87-0FC28C66EFC3}"/>
              </a:ext>
            </a:extLst>
          </p:cNvPr>
          <p:cNvGraphicFramePr>
            <a:graphicFrameLocks noGrp="1"/>
          </p:cNvGraphicFramePr>
          <p:nvPr>
            <p:extLst>
              <p:ext uri="{D42A27DB-BD31-4B8C-83A1-F6EECF244321}">
                <p14:modId xmlns:p14="http://schemas.microsoft.com/office/powerpoint/2010/main" val="276410943"/>
              </p:ext>
            </p:extLst>
          </p:nvPr>
        </p:nvGraphicFramePr>
        <p:xfrm>
          <a:off x="838200" y="3681254"/>
          <a:ext cx="2628900" cy="365760"/>
        </p:xfrm>
        <a:graphic>
          <a:graphicData uri="http://schemas.openxmlformats.org/drawingml/2006/table">
            <a:tbl>
              <a:tblPr/>
              <a:tblGrid>
                <a:gridCol w="2628900">
                  <a:extLst>
                    <a:ext uri="{9D8B030D-6E8A-4147-A177-3AD203B41FA5}">
                      <a16:colId xmlns:a16="http://schemas.microsoft.com/office/drawing/2014/main" val="3883828600"/>
                    </a:ext>
                  </a:extLst>
                </a:gridCol>
              </a:tblGrid>
              <a:tr h="0">
                <a:tc>
                  <a:txBody>
                    <a:bodyPr/>
                    <a:lstStyle/>
                    <a:p>
                      <a:pPr>
                        <a:buNone/>
                      </a:pPr>
                      <a:endParaRPr lang="en-IN" dirty="0"/>
                    </a:p>
                  </a:txBody>
                  <a:tcPr anchor="ctr">
                    <a:lnL>
                      <a:noFill/>
                    </a:lnL>
                    <a:lnR>
                      <a:noFill/>
                    </a:lnR>
                    <a:lnT>
                      <a:noFill/>
                    </a:lnT>
                    <a:lnB>
                      <a:noFill/>
                    </a:lnB>
                    <a:noFill/>
                  </a:tcPr>
                </a:tc>
                <a:extLst>
                  <a:ext uri="{0D108BD9-81ED-4DB2-BD59-A6C34878D82A}">
                    <a16:rowId xmlns:a16="http://schemas.microsoft.com/office/drawing/2014/main" val="2236966686"/>
                  </a:ext>
                </a:extLst>
              </a:tr>
            </a:tbl>
          </a:graphicData>
        </a:graphic>
      </p:graphicFrame>
      <p:graphicFrame>
        <p:nvGraphicFramePr>
          <p:cNvPr id="3" name="Table 2">
            <a:extLst>
              <a:ext uri="{FF2B5EF4-FFF2-40B4-BE49-F238E27FC236}">
                <a16:creationId xmlns:a16="http://schemas.microsoft.com/office/drawing/2014/main" id="{EC7B6E01-AEEE-33F5-EB05-85EB90E3AAA0}"/>
              </a:ext>
            </a:extLst>
          </p:cNvPr>
          <p:cNvGraphicFramePr>
            <a:graphicFrameLocks noGrp="1"/>
          </p:cNvGraphicFramePr>
          <p:nvPr>
            <p:extLst>
              <p:ext uri="{D42A27DB-BD31-4B8C-83A1-F6EECF244321}">
                <p14:modId xmlns:p14="http://schemas.microsoft.com/office/powerpoint/2010/main" val="1455587003"/>
              </p:ext>
            </p:extLst>
          </p:nvPr>
        </p:nvGraphicFramePr>
        <p:xfrm>
          <a:off x="496957" y="1063487"/>
          <a:ext cx="11201400" cy="5482648"/>
        </p:xfrm>
        <a:graphic>
          <a:graphicData uri="http://schemas.openxmlformats.org/drawingml/2006/table">
            <a:tbl>
              <a:tblPr/>
              <a:tblGrid>
                <a:gridCol w="2800350">
                  <a:extLst>
                    <a:ext uri="{9D8B030D-6E8A-4147-A177-3AD203B41FA5}">
                      <a16:colId xmlns:a16="http://schemas.microsoft.com/office/drawing/2014/main" val="210881493"/>
                    </a:ext>
                  </a:extLst>
                </a:gridCol>
                <a:gridCol w="2800350">
                  <a:extLst>
                    <a:ext uri="{9D8B030D-6E8A-4147-A177-3AD203B41FA5}">
                      <a16:colId xmlns:a16="http://schemas.microsoft.com/office/drawing/2014/main" val="3890069319"/>
                    </a:ext>
                  </a:extLst>
                </a:gridCol>
                <a:gridCol w="2800350">
                  <a:extLst>
                    <a:ext uri="{9D8B030D-6E8A-4147-A177-3AD203B41FA5}">
                      <a16:colId xmlns:a16="http://schemas.microsoft.com/office/drawing/2014/main" val="1615818541"/>
                    </a:ext>
                  </a:extLst>
                </a:gridCol>
                <a:gridCol w="2800350">
                  <a:extLst>
                    <a:ext uri="{9D8B030D-6E8A-4147-A177-3AD203B41FA5}">
                      <a16:colId xmlns:a16="http://schemas.microsoft.com/office/drawing/2014/main" val="3297107038"/>
                    </a:ext>
                  </a:extLst>
                </a:gridCol>
              </a:tblGrid>
              <a:tr h="387410">
                <a:tc>
                  <a:txBody>
                    <a:bodyPr/>
                    <a:lstStyle/>
                    <a:p>
                      <a:pPr>
                        <a:buNone/>
                      </a:pPr>
                      <a:r>
                        <a:rPr lang="en-IN" sz="1600" b="1"/>
                        <a:t>Aspect</a:t>
                      </a:r>
                      <a:endParaRPr lang="en-IN" sz="1600"/>
                    </a:p>
                  </a:txBody>
                  <a:tcPr marL="39606" marR="39606" marT="19803" marB="19803" anchor="ctr">
                    <a:lnL>
                      <a:noFill/>
                    </a:lnL>
                    <a:lnR>
                      <a:noFill/>
                    </a:lnR>
                    <a:lnT>
                      <a:noFill/>
                    </a:lnT>
                    <a:lnB>
                      <a:noFill/>
                    </a:lnB>
                    <a:noFill/>
                  </a:tcPr>
                </a:tc>
                <a:tc>
                  <a:txBody>
                    <a:bodyPr/>
                    <a:lstStyle/>
                    <a:p>
                      <a:pPr>
                        <a:buNone/>
                      </a:pPr>
                      <a:r>
                        <a:rPr lang="en-IN" sz="1600" b="1"/>
                        <a:t>Thomas Hobbes</a:t>
                      </a:r>
                      <a:endParaRPr lang="en-IN" sz="1600"/>
                    </a:p>
                  </a:txBody>
                  <a:tcPr marL="39606" marR="39606" marT="19803" marB="19803" anchor="ctr">
                    <a:lnL>
                      <a:noFill/>
                    </a:lnL>
                    <a:lnR>
                      <a:noFill/>
                    </a:lnR>
                    <a:lnT>
                      <a:noFill/>
                    </a:lnT>
                    <a:lnB>
                      <a:noFill/>
                    </a:lnB>
                    <a:noFill/>
                  </a:tcPr>
                </a:tc>
                <a:tc>
                  <a:txBody>
                    <a:bodyPr/>
                    <a:lstStyle/>
                    <a:p>
                      <a:pPr>
                        <a:buNone/>
                      </a:pPr>
                      <a:r>
                        <a:rPr lang="en-IN" sz="1600" b="1"/>
                        <a:t>John Locke</a:t>
                      </a:r>
                      <a:endParaRPr lang="en-IN" sz="1600"/>
                    </a:p>
                  </a:txBody>
                  <a:tcPr marL="39606" marR="39606" marT="19803" marB="19803" anchor="ctr">
                    <a:lnL>
                      <a:noFill/>
                    </a:lnL>
                    <a:lnR>
                      <a:noFill/>
                    </a:lnR>
                    <a:lnT>
                      <a:noFill/>
                    </a:lnT>
                    <a:lnB>
                      <a:noFill/>
                    </a:lnB>
                    <a:noFill/>
                  </a:tcPr>
                </a:tc>
                <a:tc>
                  <a:txBody>
                    <a:bodyPr/>
                    <a:lstStyle/>
                    <a:p>
                      <a:pPr>
                        <a:buNone/>
                      </a:pPr>
                      <a:r>
                        <a:rPr lang="en-IN" sz="1600" b="1"/>
                        <a:t>Jean-Jacques Rousseau</a:t>
                      </a:r>
                      <a:endParaRPr lang="en-IN" sz="1600"/>
                    </a:p>
                  </a:txBody>
                  <a:tcPr marL="39606" marR="39606" marT="19803" marB="19803" anchor="ctr">
                    <a:lnL>
                      <a:noFill/>
                    </a:lnL>
                    <a:lnR>
                      <a:noFill/>
                    </a:lnR>
                    <a:lnT>
                      <a:noFill/>
                    </a:lnT>
                    <a:lnB>
                      <a:noFill/>
                    </a:lnB>
                    <a:noFill/>
                  </a:tcPr>
                </a:tc>
                <a:extLst>
                  <a:ext uri="{0D108BD9-81ED-4DB2-BD59-A6C34878D82A}">
                    <a16:rowId xmlns:a16="http://schemas.microsoft.com/office/drawing/2014/main" val="3823202051"/>
                  </a:ext>
                </a:extLst>
              </a:tr>
              <a:tr h="720686">
                <a:tc>
                  <a:txBody>
                    <a:bodyPr/>
                    <a:lstStyle/>
                    <a:p>
                      <a:pPr>
                        <a:buNone/>
                      </a:pPr>
                      <a:r>
                        <a:rPr lang="en-IN" sz="1600" b="1"/>
                        <a:t>View of Human Nature</a:t>
                      </a:r>
                      <a:endParaRPr lang="en-IN" sz="1600"/>
                    </a:p>
                  </a:txBody>
                  <a:tcPr marL="39606" marR="39606" marT="19803" marB="19803" anchor="ctr">
                    <a:lnL>
                      <a:noFill/>
                    </a:lnL>
                    <a:lnR>
                      <a:noFill/>
                    </a:lnR>
                    <a:lnT>
                      <a:noFill/>
                    </a:lnT>
                    <a:lnB>
                      <a:noFill/>
                    </a:lnB>
                    <a:noFill/>
                  </a:tcPr>
                </a:tc>
                <a:tc>
                  <a:txBody>
                    <a:bodyPr/>
                    <a:lstStyle/>
                    <a:p>
                      <a:pPr>
                        <a:buNone/>
                      </a:pPr>
                      <a:r>
                        <a:rPr lang="en-US" sz="1600" dirty="0"/>
                        <a:t>Naturally selfish, brutish, </a:t>
                      </a:r>
                    </a:p>
                    <a:p>
                      <a:pPr>
                        <a:buNone/>
                      </a:pPr>
                      <a:r>
                        <a:rPr lang="en-US" sz="1600" dirty="0"/>
                        <a:t>and violent</a:t>
                      </a:r>
                    </a:p>
                  </a:txBody>
                  <a:tcPr marL="39606" marR="39606" marT="19803" marB="19803" anchor="ctr">
                    <a:lnL>
                      <a:noFill/>
                    </a:lnL>
                    <a:lnR>
                      <a:noFill/>
                    </a:lnR>
                    <a:lnT>
                      <a:noFill/>
                    </a:lnT>
                    <a:lnB>
                      <a:noFill/>
                    </a:lnB>
                    <a:noFill/>
                  </a:tcPr>
                </a:tc>
                <a:tc>
                  <a:txBody>
                    <a:bodyPr/>
                    <a:lstStyle/>
                    <a:p>
                      <a:pPr>
                        <a:buNone/>
                      </a:pPr>
                      <a:r>
                        <a:rPr lang="en-US" sz="1600" dirty="0"/>
                        <a:t>Rational and cooperative </a:t>
                      </a:r>
                    </a:p>
                    <a:p>
                      <a:pPr>
                        <a:buNone/>
                      </a:pPr>
                      <a:r>
                        <a:rPr lang="en-US" sz="1600" dirty="0"/>
                        <a:t>but self-interested</a:t>
                      </a:r>
                    </a:p>
                  </a:txBody>
                  <a:tcPr marL="39606" marR="39606" marT="19803" marB="19803" anchor="ctr">
                    <a:lnL>
                      <a:noFill/>
                    </a:lnL>
                    <a:lnR>
                      <a:noFill/>
                    </a:lnR>
                    <a:lnT>
                      <a:noFill/>
                    </a:lnT>
                    <a:lnB>
                      <a:noFill/>
                    </a:lnB>
                    <a:noFill/>
                  </a:tcPr>
                </a:tc>
                <a:tc>
                  <a:txBody>
                    <a:bodyPr/>
                    <a:lstStyle/>
                    <a:p>
                      <a:pPr>
                        <a:buNone/>
                      </a:pPr>
                      <a:r>
                        <a:rPr lang="en-US" sz="1600"/>
                        <a:t>Naturally good and peaceful, corrupted by society</a:t>
                      </a:r>
                    </a:p>
                  </a:txBody>
                  <a:tcPr marL="39606" marR="39606" marT="19803" marB="19803" anchor="ctr">
                    <a:lnL>
                      <a:noFill/>
                    </a:lnL>
                    <a:lnR>
                      <a:noFill/>
                    </a:lnR>
                    <a:lnT>
                      <a:noFill/>
                    </a:lnT>
                    <a:lnB>
                      <a:noFill/>
                    </a:lnB>
                    <a:noFill/>
                  </a:tcPr>
                </a:tc>
                <a:extLst>
                  <a:ext uri="{0D108BD9-81ED-4DB2-BD59-A6C34878D82A}">
                    <a16:rowId xmlns:a16="http://schemas.microsoft.com/office/drawing/2014/main" val="3782466188"/>
                  </a:ext>
                </a:extLst>
              </a:tr>
              <a:tr h="887324">
                <a:tc>
                  <a:txBody>
                    <a:bodyPr/>
                    <a:lstStyle/>
                    <a:p>
                      <a:pPr>
                        <a:buNone/>
                      </a:pPr>
                      <a:r>
                        <a:rPr lang="en-IN" sz="1600" b="1"/>
                        <a:t>State of Nature</a:t>
                      </a:r>
                      <a:endParaRPr lang="en-IN" sz="1600"/>
                    </a:p>
                  </a:txBody>
                  <a:tcPr marL="39606" marR="39606" marT="19803" marB="19803" anchor="ctr">
                    <a:lnL>
                      <a:noFill/>
                    </a:lnL>
                    <a:lnR>
                      <a:noFill/>
                    </a:lnR>
                    <a:lnT>
                      <a:noFill/>
                    </a:lnT>
                    <a:lnB>
                      <a:noFill/>
                    </a:lnB>
                    <a:noFill/>
                  </a:tcPr>
                </a:tc>
                <a:tc>
                  <a:txBody>
                    <a:bodyPr/>
                    <a:lstStyle/>
                    <a:p>
                      <a:pPr>
                        <a:buNone/>
                      </a:pPr>
                      <a:r>
                        <a:rPr lang="en-US" sz="1600" dirty="0"/>
                        <a:t>“War of all against all”; life is "solitary, poor, nasty, brutish, and short"</a:t>
                      </a:r>
                    </a:p>
                  </a:txBody>
                  <a:tcPr marL="39606" marR="39606" marT="19803" marB="19803" anchor="ctr">
                    <a:lnL>
                      <a:noFill/>
                    </a:lnL>
                    <a:lnR>
                      <a:noFill/>
                    </a:lnR>
                    <a:lnT>
                      <a:noFill/>
                    </a:lnT>
                    <a:lnB>
                      <a:noFill/>
                    </a:lnB>
                    <a:noFill/>
                  </a:tcPr>
                </a:tc>
                <a:tc>
                  <a:txBody>
                    <a:bodyPr/>
                    <a:lstStyle/>
                    <a:p>
                      <a:pPr>
                        <a:buNone/>
                      </a:pPr>
                      <a:r>
                        <a:rPr lang="en-US" sz="1600"/>
                        <a:t>People have natural rights (life, liberty, property)</a:t>
                      </a:r>
                    </a:p>
                  </a:txBody>
                  <a:tcPr marL="39606" marR="39606" marT="19803" marB="19803" anchor="ctr">
                    <a:lnL>
                      <a:noFill/>
                    </a:lnL>
                    <a:lnR>
                      <a:noFill/>
                    </a:lnR>
                    <a:lnT>
                      <a:noFill/>
                    </a:lnT>
                    <a:lnB>
                      <a:noFill/>
                    </a:lnB>
                    <a:noFill/>
                  </a:tcPr>
                </a:tc>
                <a:tc>
                  <a:txBody>
                    <a:bodyPr/>
                    <a:lstStyle/>
                    <a:p>
                      <a:pPr>
                        <a:buNone/>
                      </a:pPr>
                      <a:r>
                        <a:rPr lang="en-US" sz="1600"/>
                        <a:t>Peaceful and equal, but corrupted by private property</a:t>
                      </a:r>
                    </a:p>
                  </a:txBody>
                  <a:tcPr marL="39606" marR="39606" marT="19803" marB="19803" anchor="ctr">
                    <a:lnL>
                      <a:noFill/>
                    </a:lnL>
                    <a:lnR>
                      <a:noFill/>
                    </a:lnR>
                    <a:lnT>
                      <a:noFill/>
                    </a:lnT>
                    <a:lnB>
                      <a:noFill/>
                    </a:lnB>
                    <a:noFill/>
                  </a:tcPr>
                </a:tc>
                <a:extLst>
                  <a:ext uri="{0D108BD9-81ED-4DB2-BD59-A6C34878D82A}">
                    <a16:rowId xmlns:a16="http://schemas.microsoft.com/office/drawing/2014/main" val="1830689860"/>
                  </a:ext>
                </a:extLst>
              </a:tr>
              <a:tr h="745062">
                <a:tc>
                  <a:txBody>
                    <a:bodyPr/>
                    <a:lstStyle/>
                    <a:p>
                      <a:pPr>
                        <a:buNone/>
                      </a:pPr>
                      <a:r>
                        <a:rPr lang="en-IN" sz="1600" b="1"/>
                        <a:t>Reason for Government</a:t>
                      </a:r>
                      <a:endParaRPr lang="en-IN" sz="1600"/>
                    </a:p>
                  </a:txBody>
                  <a:tcPr marL="39606" marR="39606" marT="19803" marB="19803" anchor="ctr">
                    <a:lnL>
                      <a:noFill/>
                    </a:lnL>
                    <a:lnR>
                      <a:noFill/>
                    </a:lnR>
                    <a:lnT>
                      <a:noFill/>
                    </a:lnT>
                    <a:lnB>
                      <a:noFill/>
                    </a:lnB>
                    <a:noFill/>
                  </a:tcPr>
                </a:tc>
                <a:tc>
                  <a:txBody>
                    <a:bodyPr/>
                    <a:lstStyle/>
                    <a:p>
                      <a:pPr>
                        <a:buNone/>
                      </a:pPr>
                      <a:r>
                        <a:rPr lang="en-US" sz="1600"/>
                        <a:t>To impose order and prevent chaos</a:t>
                      </a:r>
                    </a:p>
                  </a:txBody>
                  <a:tcPr marL="39606" marR="39606" marT="19803" marB="19803" anchor="ctr">
                    <a:lnL>
                      <a:noFill/>
                    </a:lnL>
                    <a:lnR>
                      <a:noFill/>
                    </a:lnR>
                    <a:lnT>
                      <a:noFill/>
                    </a:lnT>
                    <a:lnB>
                      <a:noFill/>
                    </a:lnB>
                    <a:noFill/>
                  </a:tcPr>
                </a:tc>
                <a:tc>
                  <a:txBody>
                    <a:bodyPr/>
                    <a:lstStyle/>
                    <a:p>
                      <a:pPr>
                        <a:buNone/>
                      </a:pPr>
                      <a:r>
                        <a:rPr lang="en-IN" sz="1600"/>
                        <a:t>To protect natural rights</a:t>
                      </a:r>
                    </a:p>
                  </a:txBody>
                  <a:tcPr marL="39606" marR="39606" marT="19803" marB="19803" anchor="ctr">
                    <a:lnL>
                      <a:noFill/>
                    </a:lnL>
                    <a:lnR>
                      <a:noFill/>
                    </a:lnR>
                    <a:lnT>
                      <a:noFill/>
                    </a:lnT>
                    <a:lnB>
                      <a:noFill/>
                    </a:lnB>
                    <a:noFill/>
                  </a:tcPr>
                </a:tc>
                <a:tc>
                  <a:txBody>
                    <a:bodyPr/>
                    <a:lstStyle/>
                    <a:p>
                      <a:pPr>
                        <a:buNone/>
                      </a:pPr>
                      <a:r>
                        <a:rPr lang="en-US" sz="1600"/>
                        <a:t>To ensure freedom and equality through collective will</a:t>
                      </a:r>
                    </a:p>
                  </a:txBody>
                  <a:tcPr marL="39606" marR="39606" marT="19803" marB="19803" anchor="ctr">
                    <a:lnL>
                      <a:noFill/>
                    </a:lnL>
                    <a:lnR>
                      <a:noFill/>
                    </a:lnR>
                    <a:lnT>
                      <a:noFill/>
                    </a:lnT>
                    <a:lnB>
                      <a:noFill/>
                    </a:lnB>
                    <a:noFill/>
                  </a:tcPr>
                </a:tc>
                <a:extLst>
                  <a:ext uri="{0D108BD9-81ED-4DB2-BD59-A6C34878D82A}">
                    <a16:rowId xmlns:a16="http://schemas.microsoft.com/office/drawing/2014/main" val="840266986"/>
                  </a:ext>
                </a:extLst>
              </a:tr>
              <a:tr h="720686">
                <a:tc>
                  <a:txBody>
                    <a:bodyPr/>
                    <a:lstStyle/>
                    <a:p>
                      <a:pPr>
                        <a:buNone/>
                      </a:pPr>
                      <a:r>
                        <a:rPr lang="en-IN" sz="1600" b="1"/>
                        <a:t>Type of Government</a:t>
                      </a:r>
                      <a:endParaRPr lang="en-IN" sz="1600"/>
                    </a:p>
                  </a:txBody>
                  <a:tcPr marL="39606" marR="39606" marT="19803" marB="19803" anchor="ctr">
                    <a:lnL>
                      <a:noFill/>
                    </a:lnL>
                    <a:lnR>
                      <a:noFill/>
                    </a:lnR>
                    <a:lnT>
                      <a:noFill/>
                    </a:lnT>
                    <a:lnB>
                      <a:noFill/>
                    </a:lnB>
                    <a:noFill/>
                  </a:tcPr>
                </a:tc>
                <a:tc>
                  <a:txBody>
                    <a:bodyPr/>
                    <a:lstStyle/>
                    <a:p>
                      <a:pPr>
                        <a:buNone/>
                      </a:pPr>
                      <a:r>
                        <a:rPr lang="en-US" sz="1600"/>
                        <a:t>Absolute monarchy or strong centralized power</a:t>
                      </a:r>
                    </a:p>
                  </a:txBody>
                  <a:tcPr marL="39606" marR="39606" marT="19803" marB="19803" anchor="ctr">
                    <a:lnL>
                      <a:noFill/>
                    </a:lnL>
                    <a:lnR>
                      <a:noFill/>
                    </a:lnR>
                    <a:lnT>
                      <a:noFill/>
                    </a:lnT>
                    <a:lnB>
                      <a:noFill/>
                    </a:lnB>
                    <a:noFill/>
                  </a:tcPr>
                </a:tc>
                <a:tc>
                  <a:txBody>
                    <a:bodyPr/>
                    <a:lstStyle/>
                    <a:p>
                      <a:pPr>
                        <a:buNone/>
                      </a:pPr>
                      <a:r>
                        <a:rPr lang="en-US" sz="1600"/>
                        <a:t>Limited government with checks and balances</a:t>
                      </a:r>
                    </a:p>
                  </a:txBody>
                  <a:tcPr marL="39606" marR="39606" marT="19803" marB="19803" anchor="ctr">
                    <a:lnL>
                      <a:noFill/>
                    </a:lnL>
                    <a:lnR>
                      <a:noFill/>
                    </a:lnR>
                    <a:lnT>
                      <a:noFill/>
                    </a:lnT>
                    <a:lnB>
                      <a:noFill/>
                    </a:lnB>
                    <a:noFill/>
                  </a:tcPr>
                </a:tc>
                <a:tc>
                  <a:txBody>
                    <a:bodyPr/>
                    <a:lstStyle/>
                    <a:p>
                      <a:pPr>
                        <a:buNone/>
                      </a:pPr>
                      <a:r>
                        <a:rPr lang="en-US" sz="1600"/>
                        <a:t>Direct democracy guided by the general will</a:t>
                      </a:r>
                    </a:p>
                  </a:txBody>
                  <a:tcPr marL="39606" marR="39606" marT="19803" marB="19803" anchor="ctr">
                    <a:lnL>
                      <a:noFill/>
                    </a:lnL>
                    <a:lnR>
                      <a:noFill/>
                    </a:lnR>
                    <a:lnT>
                      <a:noFill/>
                    </a:lnT>
                    <a:lnB>
                      <a:noFill/>
                    </a:lnB>
                    <a:noFill/>
                  </a:tcPr>
                </a:tc>
                <a:extLst>
                  <a:ext uri="{0D108BD9-81ED-4DB2-BD59-A6C34878D82A}">
                    <a16:rowId xmlns:a16="http://schemas.microsoft.com/office/drawing/2014/main" val="4071714179"/>
                  </a:ext>
                </a:extLst>
              </a:tr>
              <a:tr h="887324">
                <a:tc>
                  <a:txBody>
                    <a:bodyPr/>
                    <a:lstStyle/>
                    <a:p>
                      <a:pPr>
                        <a:buNone/>
                      </a:pPr>
                      <a:r>
                        <a:rPr lang="en-IN" sz="1600" b="1"/>
                        <a:t>Social Contract</a:t>
                      </a:r>
                      <a:endParaRPr lang="en-IN" sz="1600"/>
                    </a:p>
                  </a:txBody>
                  <a:tcPr marL="39606" marR="39606" marT="19803" marB="19803" anchor="ctr">
                    <a:lnL>
                      <a:noFill/>
                    </a:lnL>
                    <a:lnR>
                      <a:noFill/>
                    </a:lnR>
                    <a:lnT>
                      <a:noFill/>
                    </a:lnT>
                    <a:lnB>
                      <a:noFill/>
                    </a:lnB>
                    <a:noFill/>
                  </a:tcPr>
                </a:tc>
                <a:tc>
                  <a:txBody>
                    <a:bodyPr/>
                    <a:lstStyle/>
                    <a:p>
                      <a:pPr>
                        <a:buNone/>
                      </a:pPr>
                      <a:r>
                        <a:rPr lang="en-US" sz="1600"/>
                        <a:t>People give up all rights to a ruler for protection</a:t>
                      </a:r>
                    </a:p>
                  </a:txBody>
                  <a:tcPr marL="39606" marR="39606" marT="19803" marB="19803" anchor="ctr">
                    <a:lnL>
                      <a:noFill/>
                    </a:lnL>
                    <a:lnR>
                      <a:noFill/>
                    </a:lnR>
                    <a:lnT>
                      <a:noFill/>
                    </a:lnT>
                    <a:lnB>
                      <a:noFill/>
                    </a:lnB>
                    <a:noFill/>
                  </a:tcPr>
                </a:tc>
                <a:tc>
                  <a:txBody>
                    <a:bodyPr/>
                    <a:lstStyle/>
                    <a:p>
                      <a:pPr>
                        <a:buNone/>
                      </a:pPr>
                      <a:r>
                        <a:rPr lang="en-US" sz="1600"/>
                        <a:t>People consent to government in return for protection of rights</a:t>
                      </a:r>
                    </a:p>
                  </a:txBody>
                  <a:tcPr marL="39606" marR="39606" marT="19803" marB="19803" anchor="ctr">
                    <a:lnL>
                      <a:noFill/>
                    </a:lnL>
                    <a:lnR>
                      <a:noFill/>
                    </a:lnR>
                    <a:lnT>
                      <a:noFill/>
                    </a:lnT>
                    <a:lnB>
                      <a:noFill/>
                    </a:lnB>
                    <a:noFill/>
                  </a:tcPr>
                </a:tc>
                <a:tc>
                  <a:txBody>
                    <a:bodyPr/>
                    <a:lstStyle/>
                    <a:p>
                      <a:pPr>
                        <a:buNone/>
                      </a:pPr>
                      <a:r>
                        <a:rPr lang="en-US" sz="1600"/>
                        <a:t>Individuals give up individual will to the general will of the community</a:t>
                      </a:r>
                    </a:p>
                  </a:txBody>
                  <a:tcPr marL="39606" marR="39606" marT="19803" marB="19803" anchor="ctr">
                    <a:lnL>
                      <a:noFill/>
                    </a:lnL>
                    <a:lnR>
                      <a:noFill/>
                    </a:lnR>
                    <a:lnT>
                      <a:noFill/>
                    </a:lnT>
                    <a:lnB>
                      <a:noFill/>
                    </a:lnB>
                    <a:noFill/>
                  </a:tcPr>
                </a:tc>
                <a:extLst>
                  <a:ext uri="{0D108BD9-81ED-4DB2-BD59-A6C34878D82A}">
                    <a16:rowId xmlns:a16="http://schemas.microsoft.com/office/drawing/2014/main" val="108746161"/>
                  </a:ext>
                </a:extLst>
              </a:tr>
              <a:tr h="554046">
                <a:tc>
                  <a:txBody>
                    <a:bodyPr/>
                    <a:lstStyle/>
                    <a:p>
                      <a:pPr>
                        <a:buNone/>
                      </a:pPr>
                      <a:r>
                        <a:rPr lang="en-IN" sz="1600" b="1"/>
                        <a:t>Right to Revolt?</a:t>
                      </a:r>
                      <a:endParaRPr lang="en-IN" sz="1600"/>
                    </a:p>
                  </a:txBody>
                  <a:tcPr marL="39606" marR="39606" marT="19803" marB="19803" anchor="ctr">
                    <a:lnL>
                      <a:noFill/>
                    </a:lnL>
                    <a:lnR>
                      <a:noFill/>
                    </a:lnR>
                    <a:lnT>
                      <a:noFill/>
                    </a:lnT>
                    <a:lnB>
                      <a:noFill/>
                    </a:lnB>
                    <a:noFill/>
                  </a:tcPr>
                </a:tc>
                <a:tc>
                  <a:txBody>
                    <a:bodyPr/>
                    <a:lstStyle/>
                    <a:p>
                      <a:pPr>
                        <a:buNone/>
                      </a:pPr>
                      <a:r>
                        <a:rPr lang="en-US" sz="1600"/>
                        <a:t>No – rebellion leads to chaos</a:t>
                      </a:r>
                    </a:p>
                  </a:txBody>
                  <a:tcPr marL="39606" marR="39606" marT="19803" marB="19803" anchor="ctr">
                    <a:lnL>
                      <a:noFill/>
                    </a:lnL>
                    <a:lnR>
                      <a:noFill/>
                    </a:lnR>
                    <a:lnT>
                      <a:noFill/>
                    </a:lnT>
                    <a:lnB>
                      <a:noFill/>
                    </a:lnB>
                    <a:noFill/>
                  </a:tcPr>
                </a:tc>
                <a:tc>
                  <a:txBody>
                    <a:bodyPr/>
                    <a:lstStyle/>
                    <a:p>
                      <a:pPr>
                        <a:buNone/>
                      </a:pPr>
                      <a:r>
                        <a:rPr lang="en-US" sz="1600"/>
                        <a:t>Yes – if the government fails to protect rights</a:t>
                      </a:r>
                    </a:p>
                  </a:txBody>
                  <a:tcPr marL="39606" marR="39606" marT="19803" marB="19803" anchor="ctr">
                    <a:lnL>
                      <a:noFill/>
                    </a:lnL>
                    <a:lnR>
                      <a:noFill/>
                    </a:lnR>
                    <a:lnT>
                      <a:noFill/>
                    </a:lnT>
                    <a:lnB>
                      <a:noFill/>
                    </a:lnB>
                    <a:noFill/>
                  </a:tcPr>
                </a:tc>
                <a:tc>
                  <a:txBody>
                    <a:bodyPr/>
                    <a:lstStyle/>
                    <a:p>
                      <a:pPr>
                        <a:buNone/>
                      </a:pPr>
                      <a:r>
                        <a:rPr lang="en-US" sz="1600"/>
                        <a:t>Yes – if the general will is violated</a:t>
                      </a:r>
                    </a:p>
                  </a:txBody>
                  <a:tcPr marL="39606" marR="39606" marT="19803" marB="19803" anchor="ctr">
                    <a:lnL>
                      <a:noFill/>
                    </a:lnL>
                    <a:lnR>
                      <a:noFill/>
                    </a:lnR>
                    <a:lnT>
                      <a:noFill/>
                    </a:lnT>
                    <a:lnB>
                      <a:noFill/>
                    </a:lnB>
                    <a:noFill/>
                  </a:tcPr>
                </a:tc>
                <a:extLst>
                  <a:ext uri="{0D108BD9-81ED-4DB2-BD59-A6C34878D82A}">
                    <a16:rowId xmlns:a16="http://schemas.microsoft.com/office/drawing/2014/main" val="619561901"/>
                  </a:ext>
                </a:extLst>
              </a:tr>
              <a:tr h="554046">
                <a:tc>
                  <a:txBody>
                    <a:bodyPr/>
                    <a:lstStyle/>
                    <a:p>
                      <a:pPr>
                        <a:buNone/>
                      </a:pPr>
                      <a:r>
                        <a:rPr lang="en-IN" sz="1600" b="1"/>
                        <a:t>Major Work</a:t>
                      </a:r>
                      <a:endParaRPr lang="en-IN" sz="1600"/>
                    </a:p>
                  </a:txBody>
                  <a:tcPr marL="39606" marR="39606" marT="19803" marB="19803" anchor="ctr">
                    <a:lnL>
                      <a:noFill/>
                    </a:lnL>
                    <a:lnR>
                      <a:noFill/>
                    </a:lnR>
                    <a:lnT>
                      <a:noFill/>
                    </a:lnT>
                    <a:lnB>
                      <a:noFill/>
                    </a:lnB>
                    <a:noFill/>
                  </a:tcPr>
                </a:tc>
                <a:tc>
                  <a:txBody>
                    <a:bodyPr/>
                    <a:lstStyle/>
                    <a:p>
                      <a:pPr>
                        <a:buNone/>
                      </a:pPr>
                      <a:r>
                        <a:rPr lang="en-IN" sz="1600" i="1"/>
                        <a:t>Leviathan</a:t>
                      </a:r>
                      <a:r>
                        <a:rPr lang="en-IN" sz="1600"/>
                        <a:t> (1651)</a:t>
                      </a:r>
                    </a:p>
                  </a:txBody>
                  <a:tcPr marL="39606" marR="39606" marT="19803" marB="19803" anchor="ctr">
                    <a:lnL>
                      <a:noFill/>
                    </a:lnL>
                    <a:lnR>
                      <a:noFill/>
                    </a:lnR>
                    <a:lnT>
                      <a:noFill/>
                    </a:lnT>
                    <a:lnB>
                      <a:noFill/>
                    </a:lnB>
                    <a:noFill/>
                  </a:tcPr>
                </a:tc>
                <a:tc>
                  <a:txBody>
                    <a:bodyPr/>
                    <a:lstStyle/>
                    <a:p>
                      <a:pPr>
                        <a:buNone/>
                      </a:pPr>
                      <a:r>
                        <a:rPr lang="en-US" sz="1600" i="1" dirty="0"/>
                        <a:t>Two Treatises of </a:t>
                      </a:r>
                    </a:p>
                    <a:p>
                      <a:pPr>
                        <a:buNone/>
                      </a:pPr>
                      <a:r>
                        <a:rPr lang="en-US" sz="1600" i="1" dirty="0"/>
                        <a:t>Government</a:t>
                      </a:r>
                      <a:r>
                        <a:rPr lang="en-US" sz="1600" dirty="0"/>
                        <a:t> (1689)</a:t>
                      </a:r>
                    </a:p>
                  </a:txBody>
                  <a:tcPr marL="39606" marR="39606" marT="19803" marB="19803" anchor="ctr">
                    <a:lnL>
                      <a:noFill/>
                    </a:lnL>
                    <a:lnR>
                      <a:noFill/>
                    </a:lnR>
                    <a:lnT>
                      <a:noFill/>
                    </a:lnT>
                    <a:lnB>
                      <a:noFill/>
                    </a:lnB>
                    <a:noFill/>
                  </a:tcPr>
                </a:tc>
                <a:tc>
                  <a:txBody>
                    <a:bodyPr/>
                    <a:lstStyle/>
                    <a:p>
                      <a:pPr>
                        <a:buNone/>
                      </a:pPr>
                      <a:r>
                        <a:rPr lang="en-IN" sz="1600" i="1" dirty="0"/>
                        <a:t>The Social Contract</a:t>
                      </a:r>
                      <a:r>
                        <a:rPr lang="en-IN" sz="1600" dirty="0"/>
                        <a:t> (1762)</a:t>
                      </a:r>
                    </a:p>
                  </a:txBody>
                  <a:tcPr marL="39606" marR="39606" marT="19803" marB="19803" anchor="ctr">
                    <a:lnL>
                      <a:noFill/>
                    </a:lnL>
                    <a:lnR>
                      <a:noFill/>
                    </a:lnR>
                    <a:lnT>
                      <a:noFill/>
                    </a:lnT>
                    <a:lnB>
                      <a:noFill/>
                    </a:lnB>
                    <a:noFill/>
                  </a:tcPr>
                </a:tc>
                <a:extLst>
                  <a:ext uri="{0D108BD9-81ED-4DB2-BD59-A6C34878D82A}">
                    <a16:rowId xmlns:a16="http://schemas.microsoft.com/office/drawing/2014/main" val="2058241530"/>
                  </a:ext>
                </a:extLst>
              </a:tr>
            </a:tbl>
          </a:graphicData>
        </a:graphic>
      </p:graphicFrame>
      <p:cxnSp>
        <p:nvCxnSpPr>
          <p:cNvPr id="5" name="Straight Connector 4">
            <a:extLst>
              <a:ext uri="{FF2B5EF4-FFF2-40B4-BE49-F238E27FC236}">
                <a16:creationId xmlns:a16="http://schemas.microsoft.com/office/drawing/2014/main" id="{3C5740C6-F512-F9F3-5A3B-F3A2FF637428}"/>
              </a:ext>
            </a:extLst>
          </p:cNvPr>
          <p:cNvCxnSpPr>
            <a:cxnSpLocks/>
          </p:cNvCxnSpPr>
          <p:nvPr/>
        </p:nvCxnSpPr>
        <p:spPr>
          <a:xfrm>
            <a:off x="3021496" y="1063487"/>
            <a:ext cx="0" cy="5482648"/>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FDD300FF-F36D-4191-631D-9A8AC61699AA}"/>
              </a:ext>
            </a:extLst>
          </p:cNvPr>
          <p:cNvCxnSpPr>
            <a:cxnSpLocks/>
          </p:cNvCxnSpPr>
          <p:nvPr/>
        </p:nvCxnSpPr>
        <p:spPr>
          <a:xfrm>
            <a:off x="5973417" y="1063487"/>
            <a:ext cx="0" cy="5482648"/>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78ED7445-0D06-948A-57DC-B39163FAAC24}"/>
              </a:ext>
            </a:extLst>
          </p:cNvPr>
          <p:cNvCxnSpPr>
            <a:cxnSpLocks/>
          </p:cNvCxnSpPr>
          <p:nvPr/>
        </p:nvCxnSpPr>
        <p:spPr>
          <a:xfrm>
            <a:off x="8766313" y="1063487"/>
            <a:ext cx="0" cy="5472708"/>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8D5749DF-CBB6-8D66-905A-EDFF5BF22C1F}"/>
              </a:ext>
            </a:extLst>
          </p:cNvPr>
          <p:cNvCxnSpPr/>
          <p:nvPr/>
        </p:nvCxnSpPr>
        <p:spPr>
          <a:xfrm>
            <a:off x="496957" y="1520687"/>
            <a:ext cx="11201400" cy="0"/>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206ED036-D167-DDC1-50A6-636C7762BEF5}"/>
              </a:ext>
            </a:extLst>
          </p:cNvPr>
          <p:cNvCxnSpPr/>
          <p:nvPr/>
        </p:nvCxnSpPr>
        <p:spPr>
          <a:xfrm>
            <a:off x="496957" y="1063487"/>
            <a:ext cx="11201400" cy="0"/>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54AA84CF-81CB-D31A-4A21-6013812B3276}"/>
              </a:ext>
            </a:extLst>
          </p:cNvPr>
          <p:cNvCxnSpPr>
            <a:cxnSpLocks/>
          </p:cNvCxnSpPr>
          <p:nvPr/>
        </p:nvCxnSpPr>
        <p:spPr>
          <a:xfrm>
            <a:off x="496957" y="1063487"/>
            <a:ext cx="0" cy="547270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6B154D46-E7BB-227C-E4C8-40F63B87E2E4}"/>
              </a:ext>
            </a:extLst>
          </p:cNvPr>
          <p:cNvCxnSpPr>
            <a:cxnSpLocks/>
          </p:cNvCxnSpPr>
          <p:nvPr/>
        </p:nvCxnSpPr>
        <p:spPr>
          <a:xfrm flipH="1">
            <a:off x="11695042" y="1063487"/>
            <a:ext cx="3315" cy="5462769"/>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E0F291EC-F432-EB0F-E7F7-3C3A812FE7ED}"/>
              </a:ext>
            </a:extLst>
          </p:cNvPr>
          <p:cNvCxnSpPr/>
          <p:nvPr/>
        </p:nvCxnSpPr>
        <p:spPr>
          <a:xfrm>
            <a:off x="496957" y="6536195"/>
            <a:ext cx="1119808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641976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A8D71-502E-E96D-2C8E-920C8D794D68}"/>
              </a:ext>
            </a:extLst>
          </p:cNvPr>
          <p:cNvSpPr>
            <a:spLocks noGrp="1"/>
          </p:cNvSpPr>
          <p:nvPr>
            <p:ph type="title"/>
          </p:nvPr>
        </p:nvSpPr>
        <p:spPr>
          <a:xfrm>
            <a:off x="3580942" y="2923251"/>
            <a:ext cx="5423909" cy="1325563"/>
          </a:xfrm>
        </p:spPr>
        <p:txBody>
          <a:bodyPr>
            <a:noAutofit/>
          </a:bodyPr>
          <a:lstStyle/>
          <a:p>
            <a:pPr algn="ctr"/>
            <a:r>
              <a:rPr lang="en-IN" sz="4800" b="1" dirty="0">
                <a:solidFill>
                  <a:srgbClr val="FF0000"/>
                </a:solidFill>
                <a:latin typeface="Arial Black" panose="020B0A04020102020204" pitchFamily="34" charset="0"/>
              </a:rPr>
              <a:t>THANK YOU</a:t>
            </a:r>
          </a:p>
        </p:txBody>
      </p:sp>
    </p:spTree>
    <p:extLst>
      <p:ext uri="{BB962C8B-B14F-4D97-AF65-F5344CB8AC3E}">
        <p14:creationId xmlns:p14="http://schemas.microsoft.com/office/powerpoint/2010/main" val="598494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71406-F3B2-02FB-2FC4-3576BE3DEAC7}"/>
              </a:ext>
            </a:extLst>
          </p:cNvPr>
          <p:cNvSpPr>
            <a:spLocks noGrp="1"/>
          </p:cNvSpPr>
          <p:nvPr>
            <p:ph type="title"/>
          </p:nvPr>
        </p:nvSpPr>
        <p:spPr/>
        <p:txBody>
          <a:bodyPr/>
          <a:lstStyle/>
          <a:p>
            <a:pPr algn="ctr"/>
            <a:r>
              <a:rPr lang="en-US" b="1" dirty="0">
                <a:latin typeface="Arial Black" panose="020B0A04020102020204" pitchFamily="34" charset="0"/>
              </a:rPr>
              <a:t>Hobbes State Of Nature</a:t>
            </a:r>
            <a:endParaRPr lang="en-IN"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D4E228C3-1321-0F94-6535-901F30701A85}"/>
              </a:ext>
            </a:extLst>
          </p:cNvPr>
          <p:cNvSpPr>
            <a:spLocks noGrp="1"/>
          </p:cNvSpPr>
          <p:nvPr>
            <p:ph idx="1"/>
          </p:nvPr>
        </p:nvSpPr>
        <p:spPr>
          <a:xfrm>
            <a:off x="677334" y="1840948"/>
            <a:ext cx="10270432" cy="4185180"/>
          </a:xfrm>
        </p:spPr>
        <p:txBody>
          <a:bodyPr>
            <a:noAutofit/>
          </a:bodyPr>
          <a:lstStyle/>
          <a:p>
            <a:r>
              <a:rPr lang="en-US" sz="1600" dirty="0"/>
              <a:t>The </a:t>
            </a:r>
            <a:r>
              <a:rPr lang="en-US" sz="1600" b="1" dirty="0"/>
              <a:t>state of nature</a:t>
            </a:r>
            <a:r>
              <a:rPr lang="en-US" sz="1600" dirty="0"/>
              <a:t> is a central concept in Thomas Hobbes’s political philosophy, especially as outlined in his book </a:t>
            </a:r>
            <a:r>
              <a:rPr lang="en-US" sz="1600" b="1" dirty="0"/>
              <a:t>Leviathan (1651)</a:t>
            </a:r>
            <a:r>
              <a:rPr lang="en-US" sz="1600" dirty="0"/>
              <a:t>. It represents a hypothetical condition in which humans live </a:t>
            </a:r>
            <a:r>
              <a:rPr lang="en-US" sz="1600" b="1" dirty="0"/>
              <a:t>without government, laws, or authority</a:t>
            </a:r>
            <a:r>
              <a:rPr lang="en-US" sz="1600" dirty="0"/>
              <a:t>.</a:t>
            </a:r>
          </a:p>
          <a:p>
            <a:endParaRPr lang="en-US" sz="1600" dirty="0"/>
          </a:p>
          <a:p>
            <a:r>
              <a:rPr lang="en-US" sz="1600" dirty="0"/>
              <a:t>The </a:t>
            </a:r>
            <a:r>
              <a:rPr lang="en-US" sz="1600" b="1" dirty="0"/>
              <a:t>state of nature</a:t>
            </a:r>
            <a:r>
              <a:rPr lang="en-US" sz="1600" dirty="0"/>
              <a:t> is a pre-political condition—what human life would be like </a:t>
            </a:r>
            <a:r>
              <a:rPr lang="en-US" sz="1600" b="1" dirty="0"/>
              <a:t>without a state or society</a:t>
            </a:r>
            <a:r>
              <a:rPr lang="en-US" sz="1600" dirty="0"/>
              <a:t>. According to Hobbes, it is not a historical era but a </a:t>
            </a:r>
            <a:r>
              <a:rPr lang="en-US" sz="1600" b="1" dirty="0"/>
              <a:t>theoretical idea</a:t>
            </a:r>
            <a:r>
              <a:rPr lang="en-US" sz="1600" dirty="0"/>
              <a:t> used to understand why government is necessary.</a:t>
            </a:r>
          </a:p>
          <a:p>
            <a:endParaRPr lang="en-US" sz="1600" dirty="0"/>
          </a:p>
          <a:p>
            <a:r>
              <a:rPr lang="en-US" sz="1600" b="1" dirty="0"/>
              <a:t>Key Characteristics of the State of Nature</a:t>
            </a:r>
          </a:p>
          <a:p>
            <a:r>
              <a:rPr lang="en-US" sz="1600" b="1" dirty="0"/>
              <a:t>Equality of all individuals</a:t>
            </a:r>
            <a:r>
              <a:rPr lang="en-US" sz="1600" dirty="0"/>
              <a:t>: All people are naturally equal in the sense that anyone can kill anyone else.</a:t>
            </a:r>
          </a:p>
          <a:p>
            <a:r>
              <a:rPr lang="en-US" sz="1600" b="1" dirty="0"/>
              <a:t>Self-preservation</a:t>
            </a:r>
            <a:r>
              <a:rPr lang="en-US" sz="1600" dirty="0"/>
              <a:t>: Humans are driven by fear, self-interest, and the desire to survive.</a:t>
            </a:r>
          </a:p>
          <a:p>
            <a:r>
              <a:rPr lang="en-US" sz="1600" b="1" dirty="0"/>
              <a:t>No morality or justice</a:t>
            </a:r>
            <a:r>
              <a:rPr lang="en-US" sz="1600" dirty="0"/>
              <a:t>: In this state, there is no right or wrong, no law or justice, because these only exist under a common authority.</a:t>
            </a:r>
          </a:p>
          <a:p>
            <a:r>
              <a:rPr lang="en-US" sz="1600" b="1" dirty="0"/>
              <a:t>Unlimited freedom</a:t>
            </a:r>
            <a:r>
              <a:rPr lang="en-US" sz="1600" dirty="0"/>
              <a:t>: Everyone has the right to do anything to preserve their life—even if it harms others.</a:t>
            </a:r>
          </a:p>
          <a:p>
            <a:endParaRPr lang="en-IN" sz="1600" dirty="0"/>
          </a:p>
        </p:txBody>
      </p:sp>
    </p:spTree>
    <p:extLst>
      <p:ext uri="{BB962C8B-B14F-4D97-AF65-F5344CB8AC3E}">
        <p14:creationId xmlns:p14="http://schemas.microsoft.com/office/powerpoint/2010/main" val="3461056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7FB58B8E-3069-DB38-877D-5E65EA801113}"/>
              </a:ext>
            </a:extLst>
          </p:cNvPr>
          <p:cNvSpPr>
            <a:spLocks noGrp="1" noChangeArrowheads="1"/>
          </p:cNvSpPr>
          <p:nvPr>
            <p:ph type="title"/>
          </p:nvPr>
        </p:nvSpPr>
        <p:spPr bwMode="auto">
          <a:xfrm>
            <a:off x="838200" y="804465"/>
            <a:ext cx="1150128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rPr>
              <a:t>Hobbes famously described life in the state of nature as: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Black" panose="020B0A04020102020204" pitchFamily="34" charset="0"/>
              </a:rPr>
              <a:t>“</a:t>
            </a:r>
            <a:r>
              <a:rPr kumimoji="0" lang="en-US" altLang="en-US" sz="2800" b="1" i="0" u="none" strike="noStrike" cap="none" normalizeH="0" baseline="0" dirty="0">
                <a:ln>
                  <a:noFill/>
                </a:ln>
                <a:solidFill>
                  <a:schemeClr val="tx1"/>
                </a:solidFill>
                <a:effectLst/>
                <a:latin typeface="Arial Black" panose="020B0A04020102020204" pitchFamily="34" charset="0"/>
              </a:rPr>
              <a:t>solitary, poor, nasty, brutish, and short.</a:t>
            </a:r>
            <a:r>
              <a:rPr kumimoji="0" lang="en-US" altLang="en-US" sz="2800" b="0" i="0" u="none" strike="noStrike" cap="none" normalizeH="0" baseline="0" dirty="0">
                <a:ln>
                  <a:noFill/>
                </a:ln>
                <a:solidFill>
                  <a:schemeClr val="tx1"/>
                </a:solidFill>
                <a:effectLst/>
                <a:latin typeface="Arial Black" panose="020B0A04020102020204" pitchFamily="34" charset="0"/>
              </a:rPr>
              <a:t>”</a:t>
            </a:r>
          </a:p>
        </p:txBody>
      </p:sp>
      <p:sp>
        <p:nvSpPr>
          <p:cNvPr id="5" name="Rectangle 2">
            <a:extLst>
              <a:ext uri="{FF2B5EF4-FFF2-40B4-BE49-F238E27FC236}">
                <a16:creationId xmlns:a16="http://schemas.microsoft.com/office/drawing/2014/main" id="{1D9B15D0-CD73-9D5D-9F0A-97D975AF64CF}"/>
              </a:ext>
            </a:extLst>
          </p:cNvPr>
          <p:cNvSpPr>
            <a:spLocks noGrp="1" noChangeArrowheads="1"/>
          </p:cNvSpPr>
          <p:nvPr>
            <p:ph idx="1"/>
          </p:nvPr>
        </p:nvSpPr>
        <p:spPr bwMode="auto">
          <a:xfrm>
            <a:off x="838200" y="1937820"/>
            <a:ext cx="945220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This highlights the </a:t>
            </a:r>
            <a:r>
              <a:rPr kumimoji="0" lang="en-US" altLang="en-US" sz="1800" b="1" i="0" u="none" strike="noStrike" cap="none" normalizeH="0" baseline="0" dirty="0">
                <a:ln>
                  <a:noFill/>
                </a:ln>
                <a:solidFill>
                  <a:schemeClr val="tx1"/>
                </a:solidFill>
                <a:effectLst/>
                <a:latin typeface="Arial" panose="020B0604020202020204" pitchFamily="34" charset="0"/>
              </a:rPr>
              <a:t>constant danger, insecurity, and violence</a:t>
            </a:r>
            <a:r>
              <a:rPr kumimoji="0" lang="en-US" altLang="en-US" sz="1800" b="0" i="0" u="none" strike="noStrike" cap="none" normalizeH="0" baseline="0" dirty="0">
                <a:ln>
                  <a:noFill/>
                </a:ln>
                <a:solidFill>
                  <a:schemeClr val="tx1"/>
                </a:solidFill>
                <a:effectLst/>
                <a:latin typeface="Arial" panose="020B0604020202020204" pitchFamily="34" charset="0"/>
              </a:rPr>
              <a:t> that arise when there is no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common power to keep individuals in check.</a:t>
            </a:r>
          </a:p>
        </p:txBody>
      </p:sp>
    </p:spTree>
    <p:extLst>
      <p:ext uri="{BB962C8B-B14F-4D97-AF65-F5344CB8AC3E}">
        <p14:creationId xmlns:p14="http://schemas.microsoft.com/office/powerpoint/2010/main" val="1181006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D8655F-A6BA-1FD8-07B5-9BB56D4F0A67}"/>
              </a:ext>
            </a:extLst>
          </p:cNvPr>
          <p:cNvSpPr>
            <a:spLocks noGrp="1"/>
          </p:cNvSpPr>
          <p:nvPr>
            <p:ph idx="1"/>
          </p:nvPr>
        </p:nvSpPr>
        <p:spPr>
          <a:xfrm>
            <a:off x="730045" y="439277"/>
            <a:ext cx="10515600" cy="4351338"/>
          </a:xfrm>
        </p:spPr>
        <p:txBody>
          <a:bodyPr/>
          <a:lstStyle/>
          <a:p>
            <a:r>
              <a:rPr lang="en-US" sz="2000" b="1" dirty="0"/>
              <a:t>Causes of Conflict in the State of Nature</a:t>
            </a:r>
          </a:p>
          <a:p>
            <a:r>
              <a:rPr lang="en-US" sz="2000" dirty="0"/>
              <a:t>Hobbes identifies </a:t>
            </a:r>
            <a:r>
              <a:rPr lang="en-US" sz="2000" b="1" dirty="0"/>
              <a:t>three main causes of conflict</a:t>
            </a:r>
            <a:r>
              <a:rPr lang="en-US" sz="2000" dirty="0"/>
              <a:t>:</a:t>
            </a:r>
          </a:p>
          <a:p>
            <a:r>
              <a:rPr lang="en-US" sz="2000" b="1" dirty="0"/>
              <a:t>Competition</a:t>
            </a:r>
            <a:r>
              <a:rPr lang="en-US" sz="2000" dirty="0"/>
              <a:t> – for gain</a:t>
            </a:r>
          </a:p>
          <a:p>
            <a:r>
              <a:rPr lang="en-US" sz="2000" b="1" dirty="0"/>
              <a:t>Diffidence</a:t>
            </a:r>
            <a:r>
              <a:rPr lang="en-US" sz="2000" dirty="0"/>
              <a:t> – for safety</a:t>
            </a:r>
          </a:p>
          <a:p>
            <a:r>
              <a:rPr lang="en-US" sz="2000" b="1" dirty="0"/>
              <a:t>Glory</a:t>
            </a:r>
            <a:r>
              <a:rPr lang="en-US" sz="2000" dirty="0"/>
              <a:t> – for reputation</a:t>
            </a:r>
          </a:p>
          <a:p>
            <a:r>
              <a:rPr lang="en-US" sz="2000" dirty="0"/>
              <a:t>These lead to a condition of </a:t>
            </a:r>
            <a:r>
              <a:rPr lang="en-US" sz="2000" b="1" dirty="0"/>
              <a:t>"war of every man against every man"</a:t>
            </a:r>
            <a:r>
              <a:rPr lang="en-US" sz="2000" dirty="0"/>
              <a:t>.</a:t>
            </a:r>
          </a:p>
          <a:p>
            <a:endParaRPr lang="en-IN" dirty="0"/>
          </a:p>
        </p:txBody>
      </p:sp>
      <p:sp>
        <p:nvSpPr>
          <p:cNvPr id="5" name="TextBox 4">
            <a:extLst>
              <a:ext uri="{FF2B5EF4-FFF2-40B4-BE49-F238E27FC236}">
                <a16:creationId xmlns:a16="http://schemas.microsoft.com/office/drawing/2014/main" id="{ADCC1F80-BE98-AAD6-03CB-EE4DB34C80BF}"/>
              </a:ext>
            </a:extLst>
          </p:cNvPr>
          <p:cNvSpPr txBox="1"/>
          <p:nvPr/>
        </p:nvSpPr>
        <p:spPr>
          <a:xfrm>
            <a:off x="845573" y="3429000"/>
            <a:ext cx="10943303" cy="1938992"/>
          </a:xfrm>
          <a:prstGeom prst="rect">
            <a:avLst/>
          </a:prstGeom>
          <a:noFill/>
        </p:spPr>
        <p:txBody>
          <a:bodyPr wrap="square">
            <a:spAutoFit/>
          </a:bodyPr>
          <a:lstStyle/>
          <a:p>
            <a:pPr>
              <a:buNone/>
            </a:pPr>
            <a:r>
              <a:rPr lang="en-US" sz="2400" b="1" dirty="0"/>
              <a:t>Summary</a:t>
            </a:r>
          </a:p>
          <a:p>
            <a:pPr>
              <a:buNone/>
            </a:pPr>
            <a:r>
              <a:rPr lang="en-US" sz="2400" dirty="0"/>
              <a:t>In Hobbes’s view, the </a:t>
            </a:r>
            <a:r>
              <a:rPr lang="en-US" sz="2400" b="1" dirty="0"/>
              <a:t>state of nature</a:t>
            </a:r>
            <a:r>
              <a:rPr lang="en-US" sz="2400" dirty="0"/>
              <a:t> is a state of war, condition of anarchy, fear, and constant war. It shows the need for a </a:t>
            </a:r>
            <a:r>
              <a:rPr lang="en-US" sz="2400" b="1" dirty="0"/>
              <a:t>strong, central authority</a:t>
            </a:r>
            <a:r>
              <a:rPr lang="en-US" sz="2400" dirty="0"/>
              <a:t> (the Leviathan) to enforce laws and ensure peace. Without such authority, human life would be unstable and violent.</a:t>
            </a:r>
          </a:p>
        </p:txBody>
      </p:sp>
    </p:spTree>
    <p:extLst>
      <p:ext uri="{BB962C8B-B14F-4D97-AF65-F5344CB8AC3E}">
        <p14:creationId xmlns:p14="http://schemas.microsoft.com/office/powerpoint/2010/main" val="373550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488CD-9FDC-4537-87CD-EFC7E71C4C8A}"/>
              </a:ext>
            </a:extLst>
          </p:cNvPr>
          <p:cNvSpPr>
            <a:spLocks noGrp="1"/>
          </p:cNvSpPr>
          <p:nvPr>
            <p:ph type="title"/>
          </p:nvPr>
        </p:nvSpPr>
        <p:spPr/>
        <p:txBody>
          <a:bodyPr/>
          <a:lstStyle/>
          <a:p>
            <a:r>
              <a:rPr lang="en-US" b="1" dirty="0">
                <a:latin typeface="Arial Black" panose="020B0A04020102020204" pitchFamily="34" charset="0"/>
              </a:rPr>
              <a:t>Hobbe’s  Concept of State</a:t>
            </a:r>
            <a:endParaRPr lang="en-IN"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4AEF3434-6E4A-DF91-97DD-462F28072867}"/>
              </a:ext>
            </a:extLst>
          </p:cNvPr>
          <p:cNvSpPr>
            <a:spLocks noGrp="1"/>
          </p:cNvSpPr>
          <p:nvPr>
            <p:ph idx="1"/>
          </p:nvPr>
        </p:nvSpPr>
        <p:spPr/>
        <p:txBody>
          <a:bodyPr>
            <a:normAutofit fontScale="92500" lnSpcReduction="20000"/>
          </a:bodyPr>
          <a:lstStyle/>
          <a:p>
            <a:r>
              <a:rPr lang="en-US" sz="2200" dirty="0"/>
              <a:t>Thomas Hobbes believed that the </a:t>
            </a:r>
            <a:r>
              <a:rPr lang="en-US" sz="2200" b="1" dirty="0"/>
              <a:t>state</a:t>
            </a:r>
            <a:r>
              <a:rPr lang="en-US" sz="2200" dirty="0"/>
              <a:t> is a human-made institution formed through a </a:t>
            </a:r>
            <a:r>
              <a:rPr lang="en-US" sz="2200" b="1" dirty="0"/>
              <a:t>social contract</a:t>
            </a:r>
            <a:r>
              <a:rPr lang="en-US" sz="2200" dirty="0"/>
              <a:t> to escape the violence and insecurity of the </a:t>
            </a:r>
            <a:r>
              <a:rPr lang="en-US" sz="2200" b="1" dirty="0"/>
              <a:t>state of nature</a:t>
            </a:r>
            <a:r>
              <a:rPr lang="en-US" sz="2200" dirty="0"/>
              <a:t>. In the state of nature, there are no laws or authority, and life is full of fear and conflict.</a:t>
            </a:r>
          </a:p>
          <a:p>
            <a:endParaRPr lang="en-US" sz="2200" dirty="0"/>
          </a:p>
          <a:p>
            <a:r>
              <a:rPr lang="en-US" sz="2200" dirty="0"/>
              <a:t>To ensure peace and protection, individuals agree to surrender some of their natural freedoms except </a:t>
            </a:r>
            <a:r>
              <a:rPr lang="en-US" sz="2200" b="1" dirty="0"/>
              <a:t>Right to life, </a:t>
            </a:r>
            <a:r>
              <a:rPr lang="en-US" sz="2200" dirty="0"/>
              <a:t>to a common authority, called the </a:t>
            </a:r>
            <a:r>
              <a:rPr lang="en-US" sz="2200" b="1" dirty="0"/>
              <a:t>sovereign</a:t>
            </a:r>
            <a:r>
              <a:rPr lang="en-US" sz="2200" dirty="0"/>
              <a:t>. This authority could be a monarch or a group, but it must have </a:t>
            </a:r>
            <a:r>
              <a:rPr lang="en-US" sz="2200" b="1" dirty="0"/>
              <a:t>absolute power</a:t>
            </a:r>
            <a:r>
              <a:rPr lang="en-US" sz="2200" dirty="0"/>
              <a:t> to make and enforce laws.</a:t>
            </a:r>
          </a:p>
          <a:p>
            <a:endParaRPr lang="en-US" sz="2200" dirty="0"/>
          </a:p>
          <a:p>
            <a:r>
              <a:rPr lang="en-US" sz="2200" dirty="0"/>
              <a:t>Hobbes called this powerful state the </a:t>
            </a:r>
            <a:r>
              <a:rPr lang="en-US" sz="2200" b="1" dirty="0"/>
              <a:t>Leviathan</a:t>
            </a:r>
            <a:r>
              <a:rPr lang="en-US" sz="2200" dirty="0"/>
              <a:t>—a symbol of unity and strength. For Hobbes, only such a strong, centralized state can maintain </a:t>
            </a:r>
            <a:r>
              <a:rPr lang="en-US" sz="2200" b="1" dirty="0"/>
              <a:t>order, security, and stability</a:t>
            </a:r>
            <a:r>
              <a:rPr lang="en-US" sz="2200" dirty="0"/>
              <a:t> in society.</a:t>
            </a:r>
          </a:p>
          <a:p>
            <a:endParaRPr lang="en-IN" dirty="0"/>
          </a:p>
        </p:txBody>
      </p:sp>
    </p:spTree>
    <p:extLst>
      <p:ext uri="{BB962C8B-B14F-4D97-AF65-F5344CB8AC3E}">
        <p14:creationId xmlns:p14="http://schemas.microsoft.com/office/powerpoint/2010/main" val="419317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1F689-DCE2-9531-361C-64FEEC6D573F}"/>
              </a:ext>
            </a:extLst>
          </p:cNvPr>
          <p:cNvSpPr>
            <a:spLocks noGrp="1"/>
          </p:cNvSpPr>
          <p:nvPr>
            <p:ph type="title"/>
          </p:nvPr>
        </p:nvSpPr>
        <p:spPr/>
        <p:txBody>
          <a:bodyPr>
            <a:normAutofit/>
          </a:bodyPr>
          <a:lstStyle/>
          <a:p>
            <a:r>
              <a:rPr lang="en-US" sz="3600" b="1" dirty="0">
                <a:latin typeface="Arial Black" panose="020B0A04020102020204" pitchFamily="34" charset="0"/>
              </a:rPr>
              <a:t>Hobbes on Social Contract</a:t>
            </a:r>
            <a:br>
              <a:rPr lang="en-US" sz="3600" b="1" dirty="0">
                <a:latin typeface="Arial Black" panose="020B0A04020102020204" pitchFamily="34" charset="0"/>
              </a:rPr>
            </a:b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0455AAC3-E2BE-A2F0-B85D-54E6DF121750}"/>
              </a:ext>
            </a:extLst>
          </p:cNvPr>
          <p:cNvSpPr>
            <a:spLocks noGrp="1"/>
          </p:cNvSpPr>
          <p:nvPr>
            <p:ph idx="1"/>
          </p:nvPr>
        </p:nvSpPr>
        <p:spPr>
          <a:xfrm>
            <a:off x="677334" y="1623876"/>
            <a:ext cx="8596668" cy="3880773"/>
          </a:xfrm>
        </p:spPr>
        <p:txBody>
          <a:bodyPr>
            <a:noAutofit/>
          </a:bodyPr>
          <a:lstStyle/>
          <a:p>
            <a:r>
              <a:rPr lang="en-US" dirty="0"/>
              <a:t>Thomas Hobbes’ idea of the </a:t>
            </a:r>
            <a:r>
              <a:rPr lang="en-US" b="1" dirty="0"/>
              <a:t>social contract</a:t>
            </a:r>
            <a:r>
              <a:rPr lang="en-US" dirty="0"/>
              <a:t> is a foundational concept in his political philosophy. According to Hobbes:</a:t>
            </a:r>
          </a:p>
          <a:p>
            <a:r>
              <a:rPr lang="en-US" dirty="0"/>
              <a:t>In the </a:t>
            </a:r>
            <a:r>
              <a:rPr lang="en-US" b="1" dirty="0"/>
              <a:t>state of nature</a:t>
            </a:r>
            <a:r>
              <a:rPr lang="en-US" dirty="0"/>
              <a:t>, life is chaotic and dangerous, with no laws or authority to prevent conflict.</a:t>
            </a:r>
          </a:p>
          <a:p>
            <a:r>
              <a:rPr lang="en-US" dirty="0"/>
              <a:t>To escape this, individuals </a:t>
            </a:r>
            <a:r>
              <a:rPr lang="en-US" b="1" dirty="0"/>
              <a:t>agree to a social contract</a:t>
            </a:r>
            <a:r>
              <a:rPr lang="en-US" dirty="0"/>
              <a:t>—a mutual agreement to give up some personal freedoms.</a:t>
            </a:r>
          </a:p>
          <a:p>
            <a:r>
              <a:rPr lang="en-US" dirty="0"/>
              <a:t>By this contract, people </a:t>
            </a:r>
            <a:r>
              <a:rPr lang="en-US" b="1" dirty="0"/>
              <a:t>transfer their rights to a sovereign authority</a:t>
            </a:r>
            <a:r>
              <a:rPr lang="en-US" dirty="0"/>
              <a:t> who has absolute power to enforce laws and maintain peace.</a:t>
            </a:r>
          </a:p>
          <a:p>
            <a:r>
              <a:rPr lang="en-US" dirty="0"/>
              <a:t>The sovereign is not a party to the contract but is created by it, and its authority must be </a:t>
            </a:r>
            <a:r>
              <a:rPr lang="en-US" b="1" dirty="0"/>
              <a:t>absolute and undivided</a:t>
            </a:r>
            <a:r>
              <a:rPr lang="en-US" dirty="0"/>
              <a:t> to effectively prevent a return to the state of nature.</a:t>
            </a:r>
          </a:p>
          <a:p>
            <a:r>
              <a:rPr lang="en-US" dirty="0"/>
              <a:t>This contract forms the basis of civil society and justifies the existence of the state.</a:t>
            </a:r>
          </a:p>
          <a:p>
            <a:r>
              <a:rPr lang="en-US" dirty="0"/>
              <a:t>In short, the social contract is the </a:t>
            </a:r>
            <a:r>
              <a:rPr lang="en-US" b="1" dirty="0"/>
              <a:t>agreement that establishes the state and absolute sovereignty</a:t>
            </a:r>
            <a:r>
              <a:rPr lang="en-US" dirty="0"/>
              <a:t> to ensure security and order.</a:t>
            </a:r>
          </a:p>
          <a:p>
            <a:endParaRPr lang="en-IN" dirty="0"/>
          </a:p>
        </p:txBody>
      </p:sp>
    </p:spTree>
    <p:extLst>
      <p:ext uri="{BB962C8B-B14F-4D97-AF65-F5344CB8AC3E}">
        <p14:creationId xmlns:p14="http://schemas.microsoft.com/office/powerpoint/2010/main" val="3489559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8D20A-1BC6-9564-5CAA-5D3D391FD84F}"/>
              </a:ext>
            </a:extLst>
          </p:cNvPr>
          <p:cNvSpPr>
            <a:spLocks noGrp="1"/>
          </p:cNvSpPr>
          <p:nvPr>
            <p:ph type="title"/>
          </p:nvPr>
        </p:nvSpPr>
        <p:spPr>
          <a:xfrm>
            <a:off x="838200" y="291548"/>
            <a:ext cx="8596668" cy="1320800"/>
          </a:xfrm>
        </p:spPr>
        <p:txBody>
          <a:bodyPr>
            <a:normAutofit/>
          </a:bodyPr>
          <a:lstStyle/>
          <a:p>
            <a:r>
              <a:rPr lang="en-US" sz="4000" b="1" dirty="0">
                <a:latin typeface="Arial Black" panose="020B0A04020102020204" pitchFamily="34" charset="0"/>
              </a:rPr>
              <a:t>Hobbes' Concept of Absolute Sovereignty</a:t>
            </a:r>
            <a:endParaRPr lang="en-IN" sz="4000"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985B06A-BFCD-EB8F-0E24-9DFCED888BB1}"/>
              </a:ext>
            </a:extLst>
          </p:cNvPr>
          <p:cNvSpPr>
            <a:spLocks noGrp="1"/>
          </p:cNvSpPr>
          <p:nvPr>
            <p:ph idx="1"/>
          </p:nvPr>
        </p:nvSpPr>
        <p:spPr>
          <a:xfrm>
            <a:off x="838200" y="1730953"/>
            <a:ext cx="10606548" cy="976569"/>
          </a:xfrm>
        </p:spPr>
        <p:txBody>
          <a:bodyPr>
            <a:normAutofit fontScale="92500"/>
          </a:bodyPr>
          <a:lstStyle/>
          <a:p>
            <a:r>
              <a:rPr lang="en-US" sz="2000" dirty="0"/>
              <a:t>Thomas Hobbes believed that </a:t>
            </a:r>
            <a:r>
              <a:rPr lang="en-US" sz="2000" b="1" dirty="0"/>
              <a:t>absolute sovereignty</a:t>
            </a:r>
            <a:r>
              <a:rPr lang="en-US" sz="2000" dirty="0"/>
              <a:t> is essential for maintaining </a:t>
            </a:r>
            <a:r>
              <a:rPr lang="en-US" sz="2000" b="1" dirty="0"/>
              <a:t>peace, security, and order</a:t>
            </a:r>
            <a:r>
              <a:rPr lang="en-US" sz="2000" dirty="0"/>
              <a:t> in society. In his work </a:t>
            </a:r>
            <a:r>
              <a:rPr lang="en-US" sz="2000" i="1" dirty="0"/>
              <a:t>Leviathan</a:t>
            </a:r>
            <a:r>
              <a:rPr lang="en-US" sz="2000" dirty="0"/>
              <a:t> (1651), he argues that without a strong central authority, society would fall into chaos and violence—the </a:t>
            </a:r>
            <a:r>
              <a:rPr lang="en-US" sz="2000" b="1" dirty="0"/>
              <a:t>state of nature</a:t>
            </a:r>
            <a:r>
              <a:rPr lang="en-US" sz="2000" dirty="0"/>
              <a:t>.</a:t>
            </a:r>
          </a:p>
          <a:p>
            <a:endParaRPr lang="en-IN" dirty="0"/>
          </a:p>
        </p:txBody>
      </p:sp>
      <p:sp>
        <p:nvSpPr>
          <p:cNvPr id="4" name="TextBox 3">
            <a:extLst>
              <a:ext uri="{FF2B5EF4-FFF2-40B4-BE49-F238E27FC236}">
                <a16:creationId xmlns:a16="http://schemas.microsoft.com/office/drawing/2014/main" id="{1550F42F-F3DE-9B48-FE31-9F5A4DA8E0F3}"/>
              </a:ext>
            </a:extLst>
          </p:cNvPr>
          <p:cNvSpPr txBox="1"/>
          <p:nvPr/>
        </p:nvSpPr>
        <p:spPr>
          <a:xfrm>
            <a:off x="838200" y="2826127"/>
            <a:ext cx="10353367" cy="4031873"/>
          </a:xfrm>
          <a:prstGeom prst="rect">
            <a:avLst/>
          </a:prstGeom>
          <a:noFill/>
        </p:spPr>
        <p:txBody>
          <a:bodyPr wrap="square" rtlCol="0">
            <a:spAutoFit/>
          </a:bodyPr>
          <a:lstStyle/>
          <a:p>
            <a:r>
              <a:rPr lang="en-US" sz="2000" b="1" dirty="0">
                <a:latin typeface="Arial Black" panose="020B0A04020102020204" pitchFamily="34" charset="0"/>
              </a:rPr>
              <a:t>Key Points:</a:t>
            </a:r>
          </a:p>
          <a:p>
            <a:endParaRPr lang="en-US" sz="2000" b="1" dirty="0">
              <a:latin typeface="Arial Black" panose="020B0A04020102020204" pitchFamily="34" charset="0"/>
            </a:endParaRPr>
          </a:p>
          <a:p>
            <a:r>
              <a:rPr lang="en-US" dirty="0"/>
              <a:t>🔹 </a:t>
            </a:r>
            <a:r>
              <a:rPr lang="en-US" b="1" dirty="0"/>
              <a:t>Established by Social Contract</a:t>
            </a:r>
            <a:r>
              <a:rPr lang="en-US" dirty="0"/>
              <a:t>:</a:t>
            </a:r>
            <a:br>
              <a:rPr lang="en-US" dirty="0"/>
            </a:br>
            <a:r>
              <a:rPr lang="en-US" dirty="0"/>
              <a:t>People in the state of nature voluntarily give up their individual rights and agree to obey a </a:t>
            </a:r>
            <a:r>
              <a:rPr lang="en-US" b="1" dirty="0"/>
              <a:t>sovereign</a:t>
            </a:r>
            <a:r>
              <a:rPr lang="en-US" dirty="0"/>
              <a:t>, in exchange for protection and stability.</a:t>
            </a:r>
          </a:p>
          <a:p>
            <a:r>
              <a:rPr lang="en-US" dirty="0"/>
              <a:t>🔹 </a:t>
            </a:r>
            <a:r>
              <a:rPr lang="en-US" b="1" dirty="0"/>
              <a:t>Undivided and Unlimited Power</a:t>
            </a:r>
            <a:r>
              <a:rPr lang="en-US" dirty="0"/>
              <a:t>:</a:t>
            </a:r>
            <a:br>
              <a:rPr lang="en-US" dirty="0"/>
            </a:br>
            <a:r>
              <a:rPr lang="en-US" dirty="0"/>
              <a:t>The sovereign must have </a:t>
            </a:r>
            <a:r>
              <a:rPr lang="en-US" b="1" dirty="0"/>
              <a:t>absolute power</a:t>
            </a:r>
            <a:r>
              <a:rPr lang="en-US" dirty="0"/>
              <a:t>—not limited by laws, institutions, or the will of the people. Hobbes believed any division of power would lead to conflict and civil war.</a:t>
            </a:r>
          </a:p>
          <a:p>
            <a:r>
              <a:rPr lang="en-US" dirty="0"/>
              <a:t>🔹 </a:t>
            </a:r>
            <a:r>
              <a:rPr lang="en-US" b="1" dirty="0"/>
              <a:t>Above the Law</a:t>
            </a:r>
            <a:r>
              <a:rPr lang="en-US" dirty="0"/>
              <a:t>:</a:t>
            </a:r>
            <a:br>
              <a:rPr lang="en-US" dirty="0"/>
            </a:br>
            <a:r>
              <a:rPr lang="en-US" dirty="0"/>
              <a:t>The sovereign is </a:t>
            </a:r>
            <a:r>
              <a:rPr lang="en-US" b="1" dirty="0"/>
              <a:t>not subject to the social contract</a:t>
            </a:r>
            <a:r>
              <a:rPr lang="en-US" dirty="0"/>
              <a:t>; they are the product of it and cannot be lawfully resisted.</a:t>
            </a:r>
          </a:p>
          <a:p>
            <a:r>
              <a:rPr lang="en-US" dirty="0"/>
              <a:t>🔹 </a:t>
            </a:r>
            <a:r>
              <a:rPr lang="en-US" b="1" dirty="0"/>
              <a:t>Control Over All Matters</a:t>
            </a:r>
            <a:r>
              <a:rPr lang="en-US" dirty="0"/>
              <a:t>:</a:t>
            </a:r>
            <a:br>
              <a:rPr lang="en-US" dirty="0"/>
            </a:br>
            <a:r>
              <a:rPr lang="en-US" dirty="0"/>
              <a:t>The sovereign decides laws, punishes offenders, makes war and peace, and even regulates religion to prevent division.</a:t>
            </a:r>
          </a:p>
          <a:p>
            <a:endParaRPr lang="en-IN" dirty="0"/>
          </a:p>
        </p:txBody>
      </p:sp>
    </p:spTree>
    <p:extLst>
      <p:ext uri="{BB962C8B-B14F-4D97-AF65-F5344CB8AC3E}">
        <p14:creationId xmlns:p14="http://schemas.microsoft.com/office/powerpoint/2010/main" val="369030861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368</TotalTime>
  <Words>5028</Words>
  <Application>Microsoft Office PowerPoint</Application>
  <PresentationFormat>Widescreen</PresentationFormat>
  <Paragraphs>314</Paragraphs>
  <Slides>35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Arial Black</vt:lpstr>
      <vt:lpstr>Calibri</vt:lpstr>
      <vt:lpstr>Trebuchet MS</vt:lpstr>
      <vt:lpstr>Wingdings 3</vt:lpstr>
      <vt:lpstr>Facet</vt:lpstr>
      <vt:lpstr>Western Political Thought</vt:lpstr>
      <vt:lpstr>Social Contract Tradition </vt:lpstr>
      <vt:lpstr>Philosophy of THOMAS HOBBES</vt:lpstr>
      <vt:lpstr>Hobbes State Of Nature</vt:lpstr>
      <vt:lpstr>Hobbes famously described life in the state of nature as: “solitary, poor, nasty, brutish, and short.”</vt:lpstr>
      <vt:lpstr>PowerPoint Presentation</vt:lpstr>
      <vt:lpstr>Hobbe’s  Concept of State</vt:lpstr>
      <vt:lpstr>Hobbes on Social Contract </vt:lpstr>
      <vt:lpstr>Hobbes' Concept of Absolute Sovereignty</vt:lpstr>
      <vt:lpstr>PowerPoint Presentation</vt:lpstr>
      <vt:lpstr>PowerPoint Presentation</vt:lpstr>
      <vt:lpstr>PowerPoint Presentation</vt:lpstr>
      <vt:lpstr>Philosophy of John Locke</vt:lpstr>
      <vt:lpstr>Locke’s Concept of State of Nature </vt:lpstr>
      <vt:lpstr>Locke’s Concept of Natural Rights</vt:lpstr>
      <vt:lpstr>Locke’s Concept of Social Contract</vt:lpstr>
      <vt:lpstr>Locke’s Concept of Limited Government</vt:lpstr>
      <vt:lpstr>PowerPoint Presentation</vt:lpstr>
      <vt:lpstr>Locke’s Concept of Property</vt:lpstr>
      <vt:lpstr>PowerPoint Presentation</vt:lpstr>
      <vt:lpstr>Conclusion on John Locke's Philosophy</vt:lpstr>
      <vt:lpstr>PowerPoint Presentation</vt:lpstr>
      <vt:lpstr>PowerPoint Presentation</vt:lpstr>
      <vt:lpstr>Philosophy of  Jean-Jacques Rousseau</vt:lpstr>
      <vt:lpstr>Rousseau’s Concept of  State of Nature</vt:lpstr>
      <vt:lpstr>PowerPoint Presentation</vt:lpstr>
      <vt:lpstr>Rousseau’s concept of   Social Contract</vt:lpstr>
      <vt:lpstr>PowerPoint Presentation</vt:lpstr>
      <vt:lpstr>PowerPoint Presentation</vt:lpstr>
      <vt:lpstr>Rousseau’s Concept of Democracy</vt:lpstr>
      <vt:lpstr>PowerPoint Presentation</vt:lpstr>
      <vt:lpstr>5 sample questions on Jean-Jacques Rousseau that could be asked in a UGC-NET (National Eligibility Test) exam</vt:lpstr>
      <vt:lpstr>PowerPoint Presentation</vt:lpstr>
      <vt:lpstr>🧠 Comparison Chart:  Hobbes vs Locke vs Rousseau</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parlinakalita@outlook.com</dc:creator>
  <cp:lastModifiedBy>parlinakalita@outlook.com</cp:lastModifiedBy>
  <cp:revision>61</cp:revision>
  <dcterms:created xsi:type="dcterms:W3CDTF">2025-08-15T11:39:32Z</dcterms:created>
  <dcterms:modified xsi:type="dcterms:W3CDTF">2025-08-17T17:50:23Z</dcterms:modified>
</cp:coreProperties>
</file>