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7D33A36-372B-4883-A07A-23647B258FB4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68D2A29-F950-4C1A-BAEC-24CE243B01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8839200" cy="1905000"/>
          </a:xfrm>
        </p:spPr>
        <p:txBody>
          <a:bodyPr>
            <a:normAutofit/>
          </a:bodyPr>
          <a:lstStyle/>
          <a:p>
            <a:r>
              <a:rPr lang="en-US" sz="4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 to Research </a:t>
            </a:r>
            <a:r>
              <a:rPr lang="en-US" sz="4000" i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sz="4000" i="1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8504" y="2895600"/>
            <a:ext cx="6635496" cy="2771336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Paper Code:</a:t>
            </a:r>
            <a:r>
              <a:rPr lang="en-US" sz="2400" dirty="0" smtClean="0">
                <a:solidFill>
                  <a:srgbClr val="00B050"/>
                </a:solidFill>
              </a:rPr>
              <a:t> Course No. 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POL3026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br>
              <a:rPr lang="en-US" sz="2400" dirty="0" smtClean="0">
                <a:solidFill>
                  <a:srgbClr val="00B050"/>
                </a:solidFill>
              </a:rPr>
            </a:br>
            <a:r>
              <a:rPr lang="en-US" sz="2400" b="1" dirty="0" smtClean="0"/>
              <a:t>Department of Political Science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err="1" smtClean="0"/>
              <a:t>Paschim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Guwahati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Mahavidyalaya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📅 Date: 14 August 2025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>Presented </a:t>
            </a:r>
            <a:r>
              <a:rPr lang="en-US" sz="2400" dirty="0" smtClean="0"/>
              <a:t>by: </a:t>
            </a:r>
            <a:r>
              <a:rPr lang="en-US" sz="2400" dirty="0" err="1" smtClean="0">
                <a:solidFill>
                  <a:srgbClr val="00B050"/>
                </a:solidFill>
              </a:rPr>
              <a:t>Humen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Boruah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533400"/>
            <a:ext cx="6934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Everyday Example – What Does "Doing Research" Mean?</a:t>
            </a:r>
          </a:p>
          <a:p>
            <a:r>
              <a:rPr lang="en-US" b="1" dirty="0" smtClean="0"/>
              <a:t>Let’s take two real-life situations: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📱 Example 1: Buying a Mobile Phone</a:t>
            </a:r>
          </a:p>
          <a:p>
            <a:r>
              <a:rPr lang="en-US" dirty="0" smtClean="0"/>
              <a:t>When you buy a mobile, you often:</a:t>
            </a:r>
          </a:p>
          <a:p>
            <a:r>
              <a:rPr lang="en-US" dirty="0" smtClean="0"/>
              <a:t>Check different </a:t>
            </a:r>
            <a:r>
              <a:rPr lang="en-US" b="1" dirty="0" smtClean="0"/>
              <a:t>brands and models</a:t>
            </a:r>
            <a:r>
              <a:rPr lang="en-US" dirty="0" smtClean="0"/>
              <a:t> (e.g., Samsung, </a:t>
            </a:r>
            <a:r>
              <a:rPr lang="en-US" dirty="0" err="1" smtClean="0"/>
              <a:t>iPhone</a:t>
            </a:r>
            <a:r>
              <a:rPr lang="en-US" dirty="0" smtClean="0"/>
              <a:t>, </a:t>
            </a:r>
            <a:r>
              <a:rPr lang="en-US" dirty="0" err="1" smtClean="0"/>
              <a:t>Realme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Compare </a:t>
            </a:r>
            <a:r>
              <a:rPr lang="en-US" b="1" dirty="0" smtClean="0"/>
              <a:t>features</a:t>
            </a:r>
            <a:r>
              <a:rPr lang="en-US" dirty="0" smtClean="0"/>
              <a:t> like RAM, camera, battery, price</a:t>
            </a:r>
          </a:p>
          <a:p>
            <a:r>
              <a:rPr lang="en-US" dirty="0" smtClean="0"/>
              <a:t>Read </a:t>
            </a:r>
            <a:r>
              <a:rPr lang="en-US" b="1" dirty="0" smtClean="0"/>
              <a:t>online reviews or watch YouTube videos</a:t>
            </a:r>
            <a:endParaRPr lang="en-US" dirty="0" smtClean="0"/>
          </a:p>
          <a:p>
            <a:r>
              <a:rPr lang="en-US" dirty="0" smtClean="0"/>
              <a:t>Ask friends for </a:t>
            </a:r>
            <a:r>
              <a:rPr lang="en-US" b="1" dirty="0" smtClean="0"/>
              <a:t>opinions</a:t>
            </a:r>
            <a:endParaRPr lang="en-US" dirty="0" smtClean="0"/>
          </a:p>
          <a:p>
            <a:r>
              <a:rPr lang="en-US" dirty="0" smtClean="0"/>
              <a:t>Finally, choose the one that suits your </a:t>
            </a:r>
            <a:r>
              <a:rPr lang="en-US" b="1" dirty="0" smtClean="0"/>
              <a:t>needs and budget</a:t>
            </a:r>
            <a:endParaRPr lang="en-US" dirty="0" smtClean="0"/>
          </a:p>
          <a:p>
            <a:r>
              <a:rPr lang="en-US" dirty="0" smtClean="0"/>
              <a:t>📝 </a:t>
            </a:r>
            <a:r>
              <a:rPr lang="en-US" b="1" dirty="0" smtClean="0"/>
              <a:t>This is basic research</a:t>
            </a:r>
            <a:r>
              <a:rPr lang="en-US" dirty="0" smtClean="0"/>
              <a:t> – you identify a problem (need for a phone), gather information, analyze it, and make a decision.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600200"/>
            <a:ext cx="7848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Before selecting a college, you: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Look at </a:t>
            </a:r>
            <a:r>
              <a:rPr lang="en-US" sz="2000" b="1" dirty="0" smtClean="0"/>
              <a:t>courses offered</a:t>
            </a:r>
            <a:r>
              <a:rPr lang="en-US" sz="2000" dirty="0" smtClean="0"/>
              <a:t>, </a:t>
            </a:r>
            <a:r>
              <a:rPr lang="en-US" sz="2000" b="1" dirty="0" smtClean="0"/>
              <a:t>fees</a:t>
            </a:r>
            <a:r>
              <a:rPr lang="en-US" sz="2000" dirty="0" smtClean="0"/>
              <a:t>, </a:t>
            </a:r>
            <a:r>
              <a:rPr lang="en-US" sz="2000" b="1" dirty="0" smtClean="0"/>
              <a:t>location</a:t>
            </a:r>
            <a:r>
              <a:rPr lang="en-US" sz="2000" dirty="0" smtClean="0"/>
              <a:t>, </a:t>
            </a:r>
            <a:r>
              <a:rPr lang="en-US" sz="2000" b="1" dirty="0" smtClean="0"/>
              <a:t>faculty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Check </a:t>
            </a:r>
            <a:r>
              <a:rPr lang="en-US" sz="2000" b="1" dirty="0" smtClean="0"/>
              <a:t>placement records</a:t>
            </a:r>
            <a:r>
              <a:rPr lang="en-US" sz="2000" dirty="0" smtClean="0"/>
              <a:t> or </a:t>
            </a:r>
            <a:r>
              <a:rPr lang="en-US" sz="2000" b="1" dirty="0" smtClean="0"/>
              <a:t>NIRF ranking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Visit college websites or attend </a:t>
            </a:r>
            <a:r>
              <a:rPr lang="en-US" sz="2000" b="1" dirty="0" smtClean="0"/>
              <a:t>orientation programs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Maybe even visit the campus!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📝 Again, </a:t>
            </a:r>
            <a:r>
              <a:rPr lang="en-US" sz="2000" dirty="0" smtClean="0">
                <a:solidFill>
                  <a:srgbClr val="00B0F0"/>
                </a:solidFill>
              </a:rPr>
              <a:t>you are doing </a:t>
            </a:r>
            <a:r>
              <a:rPr lang="en-US" sz="2000" b="1" dirty="0" smtClean="0">
                <a:solidFill>
                  <a:srgbClr val="00B0F0"/>
                </a:solidFill>
              </a:rPr>
              <a:t>informal research</a:t>
            </a:r>
            <a:r>
              <a:rPr lang="en-US" sz="2000" dirty="0" smtClean="0">
                <a:solidFill>
                  <a:srgbClr val="00B0F0"/>
                </a:solidFill>
              </a:rPr>
              <a:t> to solve a personal problem: </a:t>
            </a:r>
            <a:r>
              <a:rPr lang="en-US" sz="2000" i="1" dirty="0" smtClean="0">
                <a:solidFill>
                  <a:srgbClr val="00B0F0"/>
                </a:solidFill>
              </a:rPr>
              <a:t>"Which college is best for me?"</a:t>
            </a:r>
            <a:endParaRPr lang="en-US" sz="2000" dirty="0" smtClean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pic>
        <p:nvPicPr>
          <p:cNvPr id="3" name="Picture 2" descr="I am confus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152400"/>
            <a:ext cx="2743200" cy="2057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800" y="457200"/>
            <a:ext cx="4648200" cy="869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🎓 </a:t>
            </a:r>
            <a:r>
              <a:rPr lang="en-US" b="1" dirty="0" smtClean="0">
                <a:solidFill>
                  <a:srgbClr val="00B0F0"/>
                </a:solidFill>
              </a:rPr>
              <a:t>Example 2: Choosing a College/University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5410200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all do </a:t>
            </a:r>
            <a:r>
              <a:rPr lang="en-US" b="1" dirty="0" smtClean="0"/>
              <a:t>some form of research</a:t>
            </a:r>
            <a:r>
              <a:rPr lang="en-US" dirty="0" smtClean="0"/>
              <a:t> in daily life.</a:t>
            </a:r>
            <a:br>
              <a:rPr lang="en-US" dirty="0" smtClean="0"/>
            </a:br>
            <a:r>
              <a:rPr lang="en-US" b="1" i="1" dirty="0" smtClean="0">
                <a:solidFill>
                  <a:schemeClr val="accent1"/>
                </a:solidFill>
              </a:rPr>
              <a:t>Academic Research is similar, but it is more structured, systematic, and scientific.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esearch 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52400"/>
            <a:ext cx="1752600" cy="1752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381000" y="76200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MEANING OF</a:t>
            </a:r>
            <a:endParaRPr lang="en-US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438400"/>
            <a:ext cx="8153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Research in common parlance refers to a </a:t>
            </a:r>
            <a:r>
              <a:rPr lang="en-US" sz="2400" dirty="0" smtClean="0">
                <a:solidFill>
                  <a:srgbClr val="0070C0"/>
                </a:solidFill>
              </a:rPr>
              <a:t>search for knowledge</a:t>
            </a:r>
            <a:r>
              <a:rPr lang="en-US" sz="2400" dirty="0" smtClean="0"/>
              <a:t>. One can also define research as a scientific and systematic search for relevant information on a specific topic. In fact, research is an art of scientific investigation.</a:t>
            </a:r>
          </a:p>
          <a:p>
            <a:pPr algn="just"/>
            <a:endParaRPr lang="en-US" sz="2400" dirty="0" smtClean="0"/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Research is both an </a:t>
            </a:r>
            <a:r>
              <a:rPr lang="en-US" sz="2400" b="1" dirty="0" smtClean="0"/>
              <a:t>art and a method</a:t>
            </a:r>
            <a:r>
              <a:rPr lang="en-US" sz="2400" dirty="0" smtClean="0"/>
              <a:t> — it blends creativity with scientific process.</a:t>
            </a:r>
          </a:p>
          <a:p>
            <a:r>
              <a:rPr lang="en-US" sz="2400" dirty="0" smtClean="0"/>
              <a:t>It is often described as a </a:t>
            </a:r>
            <a:r>
              <a:rPr lang="en-US" sz="2400" b="1" dirty="0" smtClean="0"/>
              <a:t>movement from the known to the unknown</a:t>
            </a:r>
            <a:r>
              <a:rPr lang="en-US" sz="2400" dirty="0" smtClean="0"/>
              <a:t> — a </a:t>
            </a:r>
            <a:r>
              <a:rPr lang="en-US" sz="2400" b="1" dirty="0" smtClean="0"/>
              <a:t>voyage of discovery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Objectives of Research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905000"/>
            <a:ext cx="7239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00B050"/>
                </a:solidFill>
              </a:rPr>
              <a:t>Why do we do research?</a:t>
            </a:r>
          </a:p>
          <a:p>
            <a:endParaRPr lang="en-US" b="1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 smtClean="0"/>
              <a:t> To discover new facts</a:t>
            </a:r>
            <a:r>
              <a:rPr lang="en-US" dirty="0" smtClean="0"/>
              <a:t> or verify old ones.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 smtClean="0"/>
              <a:t> To understand causal relationships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 smtClean="0"/>
              <a:t> To develop new theories</a:t>
            </a:r>
            <a:r>
              <a:rPr lang="en-US" dirty="0" smtClean="0"/>
              <a:t> or test hypotheses.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 smtClean="0"/>
              <a:t> To solve practical problems</a:t>
            </a:r>
            <a:r>
              <a:rPr lang="en-US" dirty="0" smtClean="0"/>
              <a:t> in society.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 smtClean="0"/>
              <a:t> To contribute to existing knowledge</a:t>
            </a:r>
            <a:r>
              <a:rPr lang="en-US" dirty="0" smtClean="0"/>
              <a:t> in a field.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467600" cy="2971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Systematic &amp; Logical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Follows a clear structure and reasoning.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Empirical: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Based on real-world data or observations.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Replicable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Others can repeat the research process.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Objective:</a:t>
            </a:r>
            <a:r>
              <a:rPr lang="en-US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Free from bias or personal opinion.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Critical: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Evaluates both methods and findings.</a:t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3048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</a:rPr>
              <a:t>Characteristics of Research</a:t>
            </a:r>
            <a:endParaRPr lang="en-US" sz="2800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PYQ From UGC NET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47800" y="1905000"/>
            <a:ext cx="579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Scientific Research is :</a:t>
            </a:r>
          </a:p>
          <a:p>
            <a:pPr marL="457200" indent="-457200">
              <a:buAutoNum type="alphaUcPeriod"/>
            </a:pPr>
            <a:r>
              <a:rPr lang="en-US" sz="2400" dirty="0" smtClean="0"/>
              <a:t>Data Driven </a:t>
            </a:r>
          </a:p>
          <a:p>
            <a:pPr marL="457200" indent="-457200">
              <a:buAutoNum type="alphaUcPeriod"/>
            </a:pPr>
            <a:r>
              <a:rPr lang="en-US" sz="2400" dirty="0" smtClean="0"/>
              <a:t>Replicable</a:t>
            </a:r>
          </a:p>
          <a:p>
            <a:pPr marL="457200" indent="-457200">
              <a:buAutoNum type="alphaUcPeriod"/>
            </a:pPr>
            <a:r>
              <a:rPr lang="en-US" sz="2400" dirty="0" smtClean="0"/>
              <a:t>Verifiable</a:t>
            </a:r>
          </a:p>
          <a:p>
            <a:pPr marL="457200" indent="-457200">
              <a:buAutoNum type="alphaUcPeriod"/>
            </a:pPr>
            <a:r>
              <a:rPr lang="en-US" sz="2400" dirty="0" smtClean="0"/>
              <a:t>Subjective 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</TotalTime>
  <Words>349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Introduction to Research Methodology</vt:lpstr>
      <vt:lpstr>Slide 2</vt:lpstr>
      <vt:lpstr>Slide 3</vt:lpstr>
      <vt:lpstr>Slide 4</vt:lpstr>
      <vt:lpstr>Objectives of Research</vt:lpstr>
      <vt:lpstr>Systematic &amp; Logical: Follows a clear structure and reasoning. Empirical: Based on real-world data or observations. Replicable: Others can repeat the research process. Objective: Free from bias or personal opinion. Critical: Evaluates both methods and findings. </vt:lpstr>
      <vt:lpstr>PYQ From UGC NET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Research Methodology</dc:title>
  <dc:creator>Humen</dc:creator>
  <cp:lastModifiedBy>Humen</cp:lastModifiedBy>
  <cp:revision>18</cp:revision>
  <dcterms:created xsi:type="dcterms:W3CDTF">2025-08-14T02:33:02Z</dcterms:created>
  <dcterms:modified xsi:type="dcterms:W3CDTF">2025-10-18T16:55:48Z</dcterms:modified>
</cp:coreProperties>
</file>