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7" r:id="rId2"/>
    <p:sldId id="258" r:id="rId3"/>
    <p:sldId id="259" r:id="rId4"/>
    <p:sldId id="260" r:id="rId5"/>
    <p:sldId id="273"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90375EF3-7930-4DFE-8F1B-765F30ABDB2C}" type="datetimeFigureOut">
              <a:rPr lang="en-US" smtClean="0"/>
              <a:pPr/>
              <a:t>10/22/2025</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60CADDE0-15AC-46D1-A167-E096C86D5AF2}"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0375EF3-7930-4DFE-8F1B-765F30ABDB2C}" type="datetimeFigureOut">
              <a:rPr lang="en-US" smtClean="0"/>
              <a:pPr/>
              <a:t>10/22/2025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0CADDE0-15AC-46D1-A167-E096C86D5AF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0375EF3-7930-4DFE-8F1B-765F30ABDB2C}" type="datetimeFigureOut">
              <a:rPr lang="en-US" smtClean="0"/>
              <a:pPr/>
              <a:t>10/22/2025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0CADDE0-15AC-46D1-A167-E096C86D5AF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0375EF3-7930-4DFE-8F1B-765F30ABDB2C}" type="datetimeFigureOut">
              <a:rPr lang="en-US" smtClean="0"/>
              <a:pPr/>
              <a:t>10/22/2025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0CADDE0-15AC-46D1-A167-E096C86D5AF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0375EF3-7930-4DFE-8F1B-765F30ABDB2C}" type="datetimeFigureOut">
              <a:rPr lang="en-US" smtClean="0"/>
              <a:pPr/>
              <a:t>10/22/2025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0CADDE0-15AC-46D1-A167-E096C86D5AF2}"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0375EF3-7930-4DFE-8F1B-765F30ABDB2C}" type="datetimeFigureOut">
              <a:rPr lang="en-US" smtClean="0"/>
              <a:pPr/>
              <a:t>10/22/2025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0CADDE0-15AC-46D1-A167-E096C86D5AF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0375EF3-7930-4DFE-8F1B-765F30ABDB2C}" type="datetimeFigureOut">
              <a:rPr lang="en-US" smtClean="0"/>
              <a:pPr/>
              <a:t>10/22/2025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0CADDE0-15AC-46D1-A167-E096C86D5AF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0375EF3-7930-4DFE-8F1B-765F30ABDB2C}" type="datetimeFigureOut">
              <a:rPr lang="en-US" smtClean="0"/>
              <a:pPr/>
              <a:t>10/22/2025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0CADDE0-15AC-46D1-A167-E096C86D5AF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90375EF3-7930-4DFE-8F1B-765F30ABDB2C}" type="datetimeFigureOut">
              <a:rPr lang="en-US" smtClean="0"/>
              <a:pPr/>
              <a:t>10/22/2025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0CADDE0-15AC-46D1-A167-E096C86D5AF2}"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0375EF3-7930-4DFE-8F1B-765F30ABDB2C}" type="datetimeFigureOut">
              <a:rPr lang="en-US" smtClean="0"/>
              <a:pPr/>
              <a:t>10/22/2025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0CADDE0-15AC-46D1-A167-E096C86D5AF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90375EF3-7930-4DFE-8F1B-765F30ABDB2C}" type="datetimeFigureOut">
              <a:rPr lang="en-US" smtClean="0"/>
              <a:pPr/>
              <a:t>10/22/2025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0CADDE0-15AC-46D1-A167-E096C86D5AF2}"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0375EF3-7930-4DFE-8F1B-765F30ABDB2C}" type="datetimeFigureOut">
              <a:rPr lang="en-US" smtClean="0"/>
              <a:pPr/>
              <a:t>10/22/2025</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0CADDE0-15AC-46D1-A167-E096C86D5AF2}"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81000"/>
            <a:ext cx="7406640" cy="2615184"/>
          </a:xfrm>
        </p:spPr>
        <p:txBody>
          <a:bodyPr>
            <a:noAutofit/>
          </a:bodyPr>
          <a:lstStyle/>
          <a:p>
            <a:pPr algn="ctr"/>
            <a:r>
              <a:rPr lang="en-US" sz="2000" b="1" dirty="0" smtClean="0">
                <a:latin typeface="Times New Roman" pitchFamily="18" charset="0"/>
                <a:cs typeface="Times New Roman" pitchFamily="18" charset="0"/>
              </a:rPr>
              <a:t>Digital Class</a:t>
            </a:r>
            <a:r>
              <a:rPr lang="en-US" sz="2000" dirty="0" smtClean="0"/>
              <a:t/>
            </a:r>
            <a:br>
              <a:rPr lang="en-US" sz="2000" dirty="0" smtClean="0"/>
            </a:br>
            <a:r>
              <a:rPr lang="en-US" sz="2000" b="1" dirty="0" smtClean="0">
                <a:latin typeface="Times New Roman" pitchFamily="18" charset="0"/>
                <a:cs typeface="Times New Roman" pitchFamily="18" charset="0"/>
              </a:rPr>
              <a:t>MA 3rd Semester</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Department of Political Science</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b="1" dirty="0" err="1" smtClean="0">
                <a:latin typeface="Times New Roman" pitchFamily="18" charset="0"/>
                <a:cs typeface="Times New Roman" pitchFamily="18" charset="0"/>
              </a:rPr>
              <a:t>Paschim</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Guwahati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Mahavidyalaya</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Dharapur</a:t>
            </a:r>
            <a:r>
              <a:rPr lang="en-US" sz="2000" dirty="0" smtClean="0"/>
              <a:t/>
            </a:r>
            <a:br>
              <a:rPr lang="en-US" sz="2000" dirty="0" smtClean="0"/>
            </a:br>
            <a:endParaRPr lang="en-US" sz="2000" dirty="0"/>
          </a:p>
        </p:txBody>
      </p:sp>
      <p:sp>
        <p:nvSpPr>
          <p:cNvPr id="3" name="Subtitle 2"/>
          <p:cNvSpPr>
            <a:spLocks noGrp="1"/>
          </p:cNvSpPr>
          <p:nvPr>
            <p:ph type="subTitle" idx="1"/>
          </p:nvPr>
        </p:nvSpPr>
        <p:spPr>
          <a:xfrm>
            <a:off x="1524000" y="3124200"/>
            <a:ext cx="7406640" cy="2514600"/>
          </a:xfrm>
        </p:spPr>
        <p:txBody>
          <a:bodyPr>
            <a:normAutofit fontScale="70000" lnSpcReduction="20000"/>
          </a:bodyPr>
          <a:lstStyle/>
          <a:p>
            <a:pPr algn="ctr"/>
            <a:r>
              <a:rPr lang="en-US" b="1" dirty="0" smtClean="0">
                <a:solidFill>
                  <a:srgbClr val="FF0000"/>
                </a:solidFill>
              </a:rPr>
              <a:t>Course No.: POL3026</a:t>
            </a:r>
            <a:r>
              <a:rPr lang="en-US" dirty="0" smtClean="0">
                <a:solidFill>
                  <a:srgbClr val="FF0000"/>
                </a:solidFill>
              </a:rPr>
              <a:t/>
            </a:r>
            <a:br>
              <a:rPr lang="en-US" dirty="0" smtClean="0">
                <a:solidFill>
                  <a:srgbClr val="FF0000"/>
                </a:solidFill>
              </a:rPr>
            </a:br>
            <a:r>
              <a:rPr lang="en-US" b="1" dirty="0" smtClean="0">
                <a:solidFill>
                  <a:srgbClr val="00B050"/>
                </a:solidFill>
              </a:rPr>
              <a:t>Research Methodology – I</a:t>
            </a:r>
            <a:endParaRPr lang="en-US" dirty="0" smtClean="0">
              <a:solidFill>
                <a:srgbClr val="00B050"/>
              </a:solidFill>
            </a:endParaRPr>
          </a:p>
          <a:p>
            <a:r>
              <a:rPr lang="en-US" sz="2900" b="1" dirty="0" smtClean="0">
                <a:solidFill>
                  <a:srgbClr val="00B050"/>
                </a:solidFill>
                <a:latin typeface="Times New Roman" pitchFamily="18" charset="0"/>
                <a:cs typeface="Times New Roman" pitchFamily="18" charset="0"/>
              </a:rPr>
              <a:t>Today's Topic:</a:t>
            </a:r>
          </a:p>
          <a:p>
            <a:r>
              <a:rPr lang="en-US" sz="1800" dirty="0" smtClean="0"/>
              <a:t>📌 </a:t>
            </a:r>
            <a:r>
              <a:rPr lang="en-US" sz="1800" b="1" dirty="0" smtClean="0"/>
              <a:t>Steps of Research</a:t>
            </a:r>
            <a:endParaRPr lang="en-US" sz="1800" dirty="0" smtClean="0"/>
          </a:p>
          <a:p>
            <a:r>
              <a:rPr lang="en-US" dirty="0" smtClean="0"/>
              <a:t>🧠 </a:t>
            </a:r>
            <a:r>
              <a:rPr lang="en-US" i="1" dirty="0" smtClean="0"/>
              <a:t>A Conceptual Overview for MA 3rd Semester – Research Methodology</a:t>
            </a:r>
            <a:endParaRPr lang="en-US" dirty="0" smtClean="0"/>
          </a:p>
          <a:p>
            <a:r>
              <a:rPr lang="en-US" dirty="0" smtClean="0"/>
              <a:t/>
            </a:r>
            <a:br>
              <a:rPr lang="en-US" dirty="0" smtClean="0"/>
            </a:br>
            <a:endParaRPr lang="en-US" dirty="0" smtClean="0"/>
          </a:p>
          <a:p>
            <a:r>
              <a:rPr lang="en-US" b="1" dirty="0" smtClean="0"/>
              <a:t>Date:</a:t>
            </a:r>
            <a:r>
              <a:rPr lang="en-US" dirty="0" smtClean="0"/>
              <a:t> 22th August 2025</a:t>
            </a:r>
            <a:br>
              <a:rPr lang="en-US" dirty="0" smtClean="0"/>
            </a:br>
            <a:r>
              <a:rPr lang="en-US" b="1" dirty="0" smtClean="0"/>
              <a:t>Class Taken by:</a:t>
            </a:r>
            <a:r>
              <a:rPr lang="en-US" dirty="0" smtClean="0"/>
              <a:t> </a:t>
            </a:r>
            <a:r>
              <a:rPr lang="en-US" dirty="0" err="1" smtClean="0"/>
              <a:t>Humen</a:t>
            </a:r>
            <a:r>
              <a:rPr lang="en-US" dirty="0" smtClean="0"/>
              <a:t> </a:t>
            </a:r>
            <a:r>
              <a:rPr lang="en-US" dirty="0" err="1" smtClean="0"/>
              <a:t>Boruah</a:t>
            </a:r>
            <a:endParaRPr lang="en-US" dirty="0" smtClean="0"/>
          </a:p>
        </p:txBody>
      </p:sp>
      <p:pic>
        <p:nvPicPr>
          <p:cNvPr id="4" name="Picture 3" descr="Research 2.jpeg"/>
          <p:cNvPicPr>
            <a:picLocks noChangeAspect="1"/>
          </p:cNvPicPr>
          <p:nvPr/>
        </p:nvPicPr>
        <p:blipFill>
          <a:blip r:embed="rId2"/>
          <a:stretch>
            <a:fillRect/>
          </a:stretch>
        </p:blipFill>
        <p:spPr>
          <a:xfrm>
            <a:off x="1219200" y="609600"/>
            <a:ext cx="1371600" cy="13716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Times New Roman" pitchFamily="18" charset="0"/>
                <a:cs typeface="Times New Roman" pitchFamily="18" charset="0"/>
              </a:rPr>
              <a:t>Example of Hypothesis</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1. Consumption of sugary drinks every day leads to obesity</a:t>
            </a:r>
          </a:p>
          <a:p>
            <a:r>
              <a:rPr lang="en-US" dirty="0" smtClean="0">
                <a:latin typeface="Times New Roman" pitchFamily="18" charset="0"/>
                <a:cs typeface="Times New Roman" pitchFamily="18" charset="0"/>
              </a:rPr>
              <a:t>2. If a person gets 7 hours of sleep, then he will feel less fatigue than he sleeps less.</a:t>
            </a:r>
          </a:p>
          <a:p>
            <a:r>
              <a:rPr lang="en-US" dirty="0" smtClean="0">
                <a:latin typeface="Times New Roman" pitchFamily="18" charset="0"/>
                <a:cs typeface="Times New Roman" pitchFamily="18" charset="0"/>
              </a:rPr>
              <a:t>3. Sleep impacts academic performance.</a:t>
            </a:r>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rgbClr val="FF0000"/>
                </a:solidFill>
                <a:latin typeface="Times New Roman" pitchFamily="18" charset="0"/>
                <a:cs typeface="Times New Roman" pitchFamily="18" charset="0"/>
              </a:rPr>
              <a:t>Step 4: Research Design</a:t>
            </a:r>
            <a:endParaRPr lang="en-US" sz="4000" b="1" dirty="0">
              <a:solidFill>
                <a:srgbClr val="FF0000"/>
              </a:solidFill>
              <a:latin typeface="Times New Roman" pitchFamily="18" charset="0"/>
              <a:cs typeface="Times New Roman" pitchFamily="18" charset="0"/>
            </a:endParaRPr>
          </a:p>
        </p:txBody>
      </p:sp>
      <p:sp>
        <p:nvSpPr>
          <p:cNvPr id="3" name="TextBox 2"/>
          <p:cNvSpPr txBox="1"/>
          <p:nvPr/>
        </p:nvSpPr>
        <p:spPr>
          <a:xfrm>
            <a:off x="1676400" y="2209800"/>
            <a:ext cx="7086600" cy="2345322"/>
          </a:xfrm>
          <a:prstGeom prst="rect">
            <a:avLst/>
          </a:prstGeom>
          <a:noFill/>
        </p:spPr>
        <p:txBody>
          <a:bodyPr wrap="square" rtlCol="0">
            <a:spAutoFit/>
          </a:bodyPr>
          <a:lstStyle/>
          <a:p>
            <a:pPr>
              <a:lnSpc>
                <a:spcPct val="150000"/>
              </a:lnSpc>
            </a:pPr>
            <a:r>
              <a:rPr lang="en-US" sz="2000" dirty="0" smtClean="0">
                <a:latin typeface="Times New Roman" pitchFamily="18" charset="0"/>
                <a:cs typeface="Times New Roman" pitchFamily="18" charset="0"/>
              </a:rPr>
              <a:t>Research Design actually provides insights into "how" to conduct research using a particular Research Methodology. Basically, every researcher has a list of research questions that need to be assessed that can be done with research design.</a:t>
            </a:r>
          </a:p>
          <a:p>
            <a:pPr>
              <a:lnSpc>
                <a:spcPct val="150000"/>
              </a:lnSpc>
            </a:pPr>
            <a:r>
              <a:rPr lang="en-US" sz="2000" dirty="0" smtClean="0">
                <a:latin typeface="Times New Roman" pitchFamily="18" charset="0"/>
                <a:cs typeface="Times New Roman" pitchFamily="18" charset="0"/>
              </a:rPr>
              <a:t>Keyword- Plan/ </a:t>
            </a:r>
            <a:r>
              <a:rPr lang="en-US" sz="2000" i="1" dirty="0" smtClean="0">
                <a:latin typeface="Times New Roman" pitchFamily="18" charset="0"/>
                <a:cs typeface="Times New Roman" pitchFamily="18" charset="0"/>
              </a:rPr>
              <a:t>Blueprint</a:t>
            </a:r>
            <a:endParaRPr lang="en-US" sz="2000" i="1"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solidFill>
                  <a:srgbClr val="FF0000"/>
                </a:solidFill>
                <a:latin typeface="Times New Roman" pitchFamily="18" charset="0"/>
                <a:cs typeface="Times New Roman" pitchFamily="18" charset="0"/>
              </a:rPr>
              <a:t/>
            </a:r>
            <a:br>
              <a:rPr lang="en-US" sz="3200" dirty="0" smtClean="0">
                <a:solidFill>
                  <a:srgbClr val="FF0000"/>
                </a:solidFill>
                <a:latin typeface="Times New Roman" pitchFamily="18" charset="0"/>
                <a:cs typeface="Times New Roman" pitchFamily="18" charset="0"/>
              </a:rPr>
            </a:br>
            <a:r>
              <a:rPr lang="en-US" sz="3200" dirty="0" smtClean="0">
                <a:solidFill>
                  <a:srgbClr val="FF0000"/>
                </a:solidFill>
                <a:latin typeface="Times New Roman" pitchFamily="18" charset="0"/>
                <a:cs typeface="Times New Roman" pitchFamily="18" charset="0"/>
              </a:rPr>
              <a:t>Design can be split up into following parts:</a:t>
            </a:r>
            <a:br>
              <a:rPr lang="en-US" sz="3200" dirty="0" smtClean="0">
                <a:solidFill>
                  <a:srgbClr val="FF0000"/>
                </a:solidFill>
                <a:latin typeface="Times New Roman" pitchFamily="18" charset="0"/>
                <a:cs typeface="Times New Roman" pitchFamily="18" charset="0"/>
              </a:rPr>
            </a:br>
            <a:endParaRPr lang="en-US" sz="3200" dirty="0">
              <a:solidFill>
                <a:srgbClr val="FF0000"/>
              </a:solidFill>
            </a:endParaRPr>
          </a:p>
        </p:txBody>
      </p:sp>
      <p:sp>
        <p:nvSpPr>
          <p:cNvPr id="3" name="Content Placeholder 2"/>
          <p:cNvSpPr>
            <a:spLocks noGrp="1"/>
          </p:cNvSpPr>
          <p:nvPr>
            <p:ph idx="1"/>
          </p:nvPr>
        </p:nvSpPr>
        <p:spPr/>
        <p:txBody>
          <a:bodyPr>
            <a:normAutofit/>
          </a:bodyPr>
          <a:lstStyle/>
          <a:p>
            <a:pPr algn="just"/>
            <a:r>
              <a:rPr lang="en-US" sz="2400" dirty="0" smtClean="0">
                <a:latin typeface="Times New Roman" pitchFamily="18" charset="0"/>
                <a:cs typeface="Times New Roman" pitchFamily="18" charset="0"/>
              </a:rPr>
              <a:t>a) </a:t>
            </a:r>
            <a:r>
              <a:rPr lang="en-US" sz="2400" b="1" dirty="0" smtClean="0">
                <a:latin typeface="Times New Roman" pitchFamily="18" charset="0"/>
                <a:cs typeface="Times New Roman" pitchFamily="18" charset="0"/>
              </a:rPr>
              <a:t>The sampling Design</a:t>
            </a:r>
            <a:r>
              <a:rPr lang="en-US" sz="2400" dirty="0" smtClean="0">
                <a:latin typeface="Times New Roman" pitchFamily="18" charset="0"/>
                <a:cs typeface="Times New Roman" pitchFamily="18" charset="0"/>
              </a:rPr>
              <a:t>: deals with the methods of selecting sample to be observed for the given study</a:t>
            </a:r>
          </a:p>
          <a:p>
            <a:pPr algn="just"/>
            <a:r>
              <a:rPr lang="en-US" sz="2400" dirty="0" smtClean="0">
                <a:latin typeface="Times New Roman" pitchFamily="18" charset="0"/>
                <a:cs typeface="Times New Roman" pitchFamily="18" charset="0"/>
              </a:rPr>
              <a:t>b) </a:t>
            </a:r>
            <a:r>
              <a:rPr lang="en-US" sz="2400" b="1" dirty="0" smtClean="0">
                <a:latin typeface="Times New Roman" pitchFamily="18" charset="0"/>
                <a:cs typeface="Times New Roman" pitchFamily="18" charset="0"/>
              </a:rPr>
              <a:t>The observational design</a:t>
            </a:r>
            <a:r>
              <a:rPr lang="en-US" sz="2400" dirty="0" smtClean="0">
                <a:latin typeface="Times New Roman" pitchFamily="18" charset="0"/>
                <a:cs typeface="Times New Roman" pitchFamily="18" charset="0"/>
              </a:rPr>
              <a:t>: it relates to conditions under which t observations are to be made. (data collect)</a:t>
            </a:r>
          </a:p>
          <a:p>
            <a:pPr algn="just"/>
            <a:r>
              <a:rPr lang="en-US" sz="2400" dirty="0" smtClean="0">
                <a:latin typeface="Times New Roman" pitchFamily="18" charset="0"/>
                <a:cs typeface="Times New Roman" pitchFamily="18" charset="0"/>
              </a:rPr>
              <a:t>c) </a:t>
            </a:r>
            <a:r>
              <a:rPr lang="en-US" sz="2400" b="1" dirty="0" smtClean="0">
                <a:latin typeface="Times New Roman" pitchFamily="18" charset="0"/>
                <a:cs typeface="Times New Roman" pitchFamily="18" charset="0"/>
              </a:rPr>
              <a:t>The statistical design: </a:t>
            </a:r>
            <a:r>
              <a:rPr lang="en-US" sz="2400" dirty="0" smtClean="0">
                <a:latin typeface="Times New Roman" pitchFamily="18" charset="0"/>
                <a:cs typeface="Times New Roman" pitchFamily="18" charset="0"/>
              </a:rPr>
              <a:t>which concerns the question of how data gathered is to be </a:t>
            </a:r>
            <a:r>
              <a:rPr lang="en-US" sz="2400" b="1" dirty="0" err="1" smtClean="0">
                <a:latin typeface="Times New Roman" pitchFamily="18" charset="0"/>
                <a:cs typeface="Times New Roman" pitchFamily="18" charset="0"/>
              </a:rPr>
              <a:t>analysed</a:t>
            </a:r>
            <a:endParaRPr lang="en-US" sz="2400" b="1"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d) </a:t>
            </a:r>
            <a:r>
              <a:rPr lang="en-US" sz="2400" b="1" dirty="0" smtClean="0">
                <a:latin typeface="Times New Roman" pitchFamily="18" charset="0"/>
                <a:cs typeface="Times New Roman" pitchFamily="18" charset="0"/>
              </a:rPr>
              <a:t>The Operational design</a:t>
            </a:r>
            <a:r>
              <a:rPr lang="en-US" sz="2400" dirty="0" smtClean="0">
                <a:latin typeface="Times New Roman" pitchFamily="18" charset="0"/>
                <a:cs typeface="Times New Roman" pitchFamily="18" charset="0"/>
              </a:rPr>
              <a:t>: which deals with the technique by which the procedures specified in the sampling, statistical an observational designs can be carried out. (time frame plane)</a:t>
            </a:r>
            <a:endParaRPr lang="en-US" sz="24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latin typeface="Times New Roman" pitchFamily="18" charset="0"/>
                <a:cs typeface="Times New Roman" pitchFamily="18" charset="0"/>
              </a:rPr>
              <a:t>Step 5: Carry out the Research Process</a:t>
            </a:r>
            <a:endParaRPr lang="en-US" sz="3200" b="1" dirty="0"/>
          </a:p>
        </p:txBody>
      </p:sp>
      <p:sp>
        <p:nvSpPr>
          <p:cNvPr id="3" name="Content Placeholder 2"/>
          <p:cNvSpPr>
            <a:spLocks noGrp="1"/>
          </p:cNvSpPr>
          <p:nvPr>
            <p:ph idx="1"/>
          </p:nvPr>
        </p:nvSpPr>
        <p:spPr/>
        <p:txBody>
          <a:bodyPr>
            <a:noAutofit/>
          </a:bodyPr>
          <a:lstStyle/>
          <a:p>
            <a:r>
              <a:rPr lang="en-US" sz="1600" dirty="0" smtClean="0">
                <a:latin typeface="Times New Roman" pitchFamily="18" charset="0"/>
                <a:cs typeface="Times New Roman" pitchFamily="18" charset="0"/>
              </a:rPr>
              <a:t>While the research design is decided, then the researcher collects data, records information.</a:t>
            </a:r>
          </a:p>
          <a:p>
            <a:r>
              <a:rPr lang="en-US" sz="1600" b="1" dirty="0" smtClean="0"/>
              <a:t>Select the Sample</a:t>
            </a:r>
            <a:r>
              <a:rPr lang="en-US" sz="1600" dirty="0" smtClean="0"/>
              <a:t/>
            </a:r>
            <a:br>
              <a:rPr lang="en-US" sz="1600" dirty="0" smtClean="0"/>
            </a:br>
            <a:r>
              <a:rPr lang="en-US" sz="1600" dirty="0" smtClean="0"/>
              <a:t>Identify the population and choose a representative sample (random, stratified, purposive, etc.)</a:t>
            </a:r>
          </a:p>
          <a:p>
            <a:r>
              <a:rPr lang="en-US" sz="1600" dirty="0" smtClean="0"/>
              <a:t> </a:t>
            </a:r>
            <a:r>
              <a:rPr lang="en-US" sz="1600" b="1" dirty="0" smtClean="0"/>
              <a:t>Collect Data</a:t>
            </a:r>
            <a:r>
              <a:rPr lang="en-US" sz="1600" dirty="0" smtClean="0"/>
              <a:t/>
            </a:r>
            <a:br>
              <a:rPr lang="en-US" sz="1600" dirty="0" smtClean="0"/>
            </a:br>
            <a:r>
              <a:rPr lang="en-US" sz="1600" dirty="0" smtClean="0"/>
              <a:t>Use appropriate methods such as surveys, interviews, field observation, content analysis, or archival research</a:t>
            </a:r>
          </a:p>
          <a:p>
            <a:r>
              <a:rPr lang="en-US" sz="1600" b="1" dirty="0" smtClean="0"/>
              <a:t>Implement Tools and Techniques</a:t>
            </a:r>
            <a:r>
              <a:rPr lang="en-US" sz="1600" dirty="0" smtClean="0"/>
              <a:t/>
            </a:r>
            <a:br>
              <a:rPr lang="en-US" sz="1600" dirty="0" smtClean="0"/>
            </a:br>
            <a:r>
              <a:rPr lang="en-US" sz="1600" dirty="0" smtClean="0"/>
              <a:t>Apply questionnaires, interview schedules, coding sheets, or digital tools based on the research design</a:t>
            </a:r>
          </a:p>
          <a:p>
            <a:r>
              <a:rPr lang="en-US" sz="1600" b="1" dirty="0" smtClean="0"/>
              <a:t>Follow Ethical Guidelines</a:t>
            </a:r>
            <a:r>
              <a:rPr lang="en-US" sz="1600" dirty="0" smtClean="0"/>
              <a:t/>
            </a:r>
            <a:br>
              <a:rPr lang="en-US" sz="1600" dirty="0" smtClean="0"/>
            </a:br>
            <a:r>
              <a:rPr lang="en-US" sz="1600" dirty="0" smtClean="0"/>
              <a:t>Obtain informed consent, maintain confidentiality, and avoid harm to participants</a:t>
            </a:r>
          </a:p>
          <a:p>
            <a:r>
              <a:rPr lang="en-US" sz="1600" b="1" dirty="0" smtClean="0"/>
              <a:t>Organize and Record Data</a:t>
            </a:r>
            <a:r>
              <a:rPr lang="en-US" sz="1600" dirty="0" smtClean="0"/>
              <a:t/>
            </a:r>
            <a:br>
              <a:rPr lang="en-US" sz="1600" dirty="0" smtClean="0"/>
            </a:br>
            <a:r>
              <a:rPr lang="en-US" sz="1600" dirty="0" smtClean="0"/>
              <a:t>Ensure accurate and systematic recording of collected data for analysis</a:t>
            </a:r>
          </a:p>
          <a:p>
            <a:r>
              <a:rPr lang="en-US" sz="1600" dirty="0" smtClean="0"/>
              <a:t> </a:t>
            </a:r>
            <a:r>
              <a:rPr lang="en-US" sz="1600" b="1" dirty="0" smtClean="0"/>
              <a:t>Monitor Progress</a:t>
            </a:r>
            <a:endParaRPr lang="en-US"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FF0000"/>
                </a:solidFill>
                <a:latin typeface="Times New Roman" pitchFamily="18" charset="0"/>
                <a:cs typeface="Times New Roman" pitchFamily="18" charset="0"/>
              </a:rPr>
              <a:t>Step 6 : </a:t>
            </a:r>
            <a:r>
              <a:rPr lang="en-US" sz="2800" dirty="0" smtClean="0">
                <a:solidFill>
                  <a:srgbClr val="FF0000"/>
                </a:solidFill>
                <a:latin typeface="Times New Roman" pitchFamily="18" charset="0"/>
                <a:cs typeface="Times New Roman" pitchFamily="18" charset="0"/>
              </a:rPr>
              <a:t>PROCESSING AND ANALYSING DATA</a:t>
            </a:r>
            <a:endParaRPr lang="en-US" sz="36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sz="2400" dirty="0" smtClean="0">
                <a:latin typeface="Times New Roman" pitchFamily="18" charset="0"/>
                <a:cs typeface="Times New Roman" pitchFamily="18" charset="0"/>
              </a:rPr>
              <a:t>Data processing generally begins with the editing and coding of data. Data are edited to ensure consistency across respondents and to locate omissions if any. In survey data, editing reduces errors in the recording, improves legibility, and clarifies unclear and inappropriate responses. In addition to editing, the data also need coding.</a:t>
            </a:r>
            <a:endParaRPr lang="en-US" sz="24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just">
              <a:lnSpc>
                <a:spcPct val="150000"/>
              </a:lnSpc>
            </a:pPr>
            <a:r>
              <a:rPr lang="en-US" sz="2000" dirty="0" smtClean="0">
                <a:latin typeface="Times New Roman" pitchFamily="18" charset="0"/>
                <a:cs typeface="Times New Roman" pitchFamily="18" charset="0"/>
              </a:rPr>
              <a:t>Because it is impractical to place raw data into a report, alphanumeric codes are used to reduce the responses to a more manageable form for storage and future processing. This coding process facilitates the processing of the data. Data analysis usually involves reducing accumulated data to a manageable size, developing summaries, searching for patterns, and applying statistical techniques for understanding and interpreting the findings in light of the research questions.</a:t>
            </a:r>
            <a:endParaRPr lang="en-US" sz="20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latin typeface="Times New Roman" pitchFamily="18" charset="0"/>
                <a:cs typeface="Times New Roman" pitchFamily="18" charset="0"/>
              </a:rPr>
              <a:t>Data processing</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sz="2000" dirty="0" smtClean="0">
                <a:latin typeface="Times New Roman" pitchFamily="18" charset="0"/>
                <a:cs typeface="Times New Roman" pitchFamily="18" charset="0"/>
              </a:rPr>
              <a:t>Data processing is concerned with editing, coding, classifying, tabulating and charting and diagramming research data . </a:t>
            </a:r>
          </a:p>
          <a:p>
            <a:r>
              <a:rPr lang="en-US" sz="2000" dirty="0" smtClean="0">
                <a:latin typeface="Times New Roman" pitchFamily="18" charset="0"/>
                <a:cs typeface="Times New Roman" pitchFamily="18" charset="0"/>
              </a:rPr>
              <a:t>Data processing  in research consists of five important steps</a:t>
            </a:r>
          </a:p>
          <a:p>
            <a:r>
              <a:rPr lang="en-US" sz="2000" dirty="0" smtClean="0">
                <a:latin typeface="Times New Roman" pitchFamily="18" charset="0"/>
                <a:cs typeface="Times New Roman" pitchFamily="18" charset="0"/>
              </a:rPr>
              <a:t>1. Editing of data</a:t>
            </a:r>
          </a:p>
          <a:p>
            <a:r>
              <a:rPr lang="en-US" sz="2000" dirty="0" smtClean="0">
                <a:latin typeface="Times New Roman" pitchFamily="18" charset="0"/>
                <a:cs typeface="Times New Roman" pitchFamily="18" charset="0"/>
              </a:rPr>
              <a:t>2 Coding of data</a:t>
            </a:r>
          </a:p>
          <a:p>
            <a:r>
              <a:rPr lang="en-US" sz="2000" dirty="0" smtClean="0">
                <a:latin typeface="Times New Roman" pitchFamily="18" charset="0"/>
                <a:cs typeface="Times New Roman" pitchFamily="18" charset="0"/>
              </a:rPr>
              <a:t>3. Classification of data</a:t>
            </a:r>
          </a:p>
          <a:p>
            <a:r>
              <a:rPr lang="en-US" sz="2000" dirty="0" smtClean="0">
                <a:latin typeface="Times New Roman" pitchFamily="18" charset="0"/>
                <a:cs typeface="Times New Roman" pitchFamily="18" charset="0"/>
              </a:rPr>
              <a:t>4. Tabulation of data</a:t>
            </a:r>
          </a:p>
          <a:p>
            <a:r>
              <a:rPr lang="en-US" sz="2000" dirty="0" smtClean="0">
                <a:latin typeface="Times New Roman" pitchFamily="18" charset="0"/>
                <a:cs typeface="Times New Roman" pitchFamily="18" charset="0"/>
              </a:rPr>
              <a:t>5. Data diagrams</a:t>
            </a:r>
            <a:endParaRPr lang="en-US" sz="20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latin typeface="Times New Roman" pitchFamily="18" charset="0"/>
                <a:cs typeface="Times New Roman" pitchFamily="18" charset="0"/>
              </a:rPr>
              <a:t>Step 7: Reporting Research Findings</a:t>
            </a:r>
            <a:endParaRPr lang="en-US" sz="32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sz="2000" dirty="0" smtClean="0"/>
              <a:t>The final step of the research process outline is to report the research findings. Describe the significance of the research study. Work out how do they relate to the previous research findings. Usually, the research report published as a journal article or book. This is the last stage in terms of the individual research project. Mostly, a research report discusses questions that remained unanswered &amp; suggest further research in the future in general.</a:t>
            </a:r>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lnSpc>
                <a:spcPct val="300000"/>
              </a:lnSpc>
              <a:buNone/>
            </a:pPr>
            <a:r>
              <a:rPr lang="en-US" sz="6600" dirty="0" smtClean="0">
                <a:solidFill>
                  <a:srgbClr val="FF0000"/>
                </a:solidFill>
              </a:rPr>
              <a:t>Thank you……….</a:t>
            </a:r>
            <a:endParaRPr lang="en-US" sz="6600"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latin typeface="Times New Roman" pitchFamily="18" charset="0"/>
                <a:cs typeface="Times New Roman" pitchFamily="18" charset="0"/>
              </a:rPr>
              <a:t>Which of the following is the first step in the research process? (</a:t>
            </a:r>
            <a:r>
              <a:rPr lang="en-US" sz="2800" dirty="0" smtClean="0"/>
              <a:t>PYQ)</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sz="2800" dirty="0" smtClean="0">
                <a:latin typeface="Times New Roman" pitchFamily="18" charset="0"/>
                <a:cs typeface="Times New Roman" pitchFamily="18" charset="0"/>
              </a:rPr>
              <a:t>   </a:t>
            </a:r>
          </a:p>
          <a:p>
            <a:r>
              <a:rPr lang="en-US" sz="2800" dirty="0" smtClean="0">
                <a:latin typeface="Times New Roman" pitchFamily="18" charset="0"/>
                <a:cs typeface="Times New Roman" pitchFamily="18" charset="0"/>
              </a:rPr>
              <a:t>A. Searching sources of information </a:t>
            </a:r>
          </a:p>
          <a:p>
            <a:r>
              <a:rPr lang="en-US" sz="2800" dirty="0" smtClean="0">
                <a:latin typeface="Times New Roman" pitchFamily="18" charset="0"/>
                <a:cs typeface="Times New Roman" pitchFamily="18" charset="0"/>
              </a:rPr>
              <a:t>B. Survey of related literature </a:t>
            </a:r>
          </a:p>
          <a:p>
            <a:r>
              <a:rPr lang="en-US" sz="2800" dirty="0" smtClean="0">
                <a:latin typeface="Times New Roman" pitchFamily="18" charset="0"/>
                <a:cs typeface="Times New Roman" pitchFamily="18" charset="0"/>
              </a:rPr>
              <a:t>C. Identification of a broad area of research </a:t>
            </a:r>
          </a:p>
          <a:p>
            <a:r>
              <a:rPr lang="en-US" sz="2800" dirty="0" smtClean="0">
                <a:latin typeface="Times New Roman" pitchFamily="18" charset="0"/>
                <a:cs typeface="Times New Roman" pitchFamily="18" charset="0"/>
              </a:rPr>
              <a:t>D. Searching for solution to problem </a:t>
            </a:r>
            <a:endParaRPr lang="en-US"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pitchFamily="18" charset="0"/>
                <a:cs typeface="Times New Roman" pitchFamily="18" charset="0"/>
              </a:rPr>
              <a:t>Solution</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400" dirty="0" smtClean="0">
                <a:latin typeface="Times New Roman" pitchFamily="18" charset="0"/>
                <a:cs typeface="Times New Roman" pitchFamily="18" charset="0"/>
              </a:rPr>
              <a:t>The first step in the research process typically involves identifying a broad area of research or a general topic of interest. This initial stage helps researchers to define the scope and focus of their study, which is essential before moving on to more specific tasks such as conducting a literature review, searching for sources of information, or searching for a solution to a specific research problem. Thus, Option C is correct.</a:t>
            </a:r>
            <a:endParaRPr lang="en-US"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atin typeface="Times New Roman" pitchFamily="18" charset="0"/>
                <a:cs typeface="Times New Roman" pitchFamily="18" charset="0"/>
              </a:rPr>
              <a:t>1. Identify the Problem</a:t>
            </a:r>
            <a:br>
              <a:rPr lang="en-US" sz="3600" b="1" dirty="0" smtClean="0">
                <a:latin typeface="Times New Roman" pitchFamily="18" charset="0"/>
                <a:cs typeface="Times New Roman" pitchFamily="18" charset="0"/>
              </a:rPr>
            </a:br>
            <a:endParaRPr lang="en-US" sz="3600" dirty="0"/>
          </a:p>
        </p:txBody>
      </p:sp>
      <p:sp>
        <p:nvSpPr>
          <p:cNvPr id="3" name="Content Placeholder 2"/>
          <p:cNvSpPr>
            <a:spLocks noGrp="1"/>
          </p:cNvSpPr>
          <p:nvPr>
            <p:ph idx="1"/>
          </p:nvPr>
        </p:nvSpPr>
        <p:spPr/>
        <p:txBody>
          <a:bodyPr>
            <a:normAutofit/>
          </a:bodyPr>
          <a:lstStyle/>
          <a:p>
            <a:r>
              <a:rPr lang="en-US" sz="2400" dirty="0" smtClean="0">
                <a:latin typeface="Times New Roman" pitchFamily="18" charset="0"/>
                <a:cs typeface="Times New Roman" pitchFamily="18" charset="0"/>
              </a:rPr>
              <a:t>Select a broad area of interest.</a:t>
            </a:r>
          </a:p>
          <a:p>
            <a:r>
              <a:rPr lang="en-US" sz="2400" dirty="0" smtClean="0">
                <a:latin typeface="Times New Roman" pitchFamily="18" charset="0"/>
                <a:cs typeface="Times New Roman" pitchFamily="18" charset="0"/>
              </a:rPr>
              <a:t>Narrow it down to a specific, researchable problem.</a:t>
            </a:r>
          </a:p>
          <a:p>
            <a:endParaRPr lang="en-US" sz="2400" b="1"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Suppose </a:t>
            </a:r>
            <a:endParaRPr lang="en-US" dirty="0"/>
          </a:p>
        </p:txBody>
      </p:sp>
      <p:sp>
        <p:nvSpPr>
          <p:cNvPr id="3" name="Content Placeholder 2"/>
          <p:cNvSpPr>
            <a:spLocks noGrp="1"/>
          </p:cNvSpPr>
          <p:nvPr>
            <p:ph idx="1"/>
          </p:nvPr>
        </p:nvSpPr>
        <p:spPr/>
        <p:txBody>
          <a:bodyPr>
            <a:normAutofit/>
          </a:bodyPr>
          <a:lstStyle/>
          <a:p>
            <a:pPr>
              <a:lnSpc>
                <a:spcPct val="150000"/>
              </a:lnSpc>
            </a:pPr>
            <a:r>
              <a:rPr lang="en-US" sz="2000" dirty="0" smtClean="0">
                <a:latin typeface="Times New Roman" pitchFamily="18" charset="0"/>
                <a:cs typeface="Times New Roman" pitchFamily="18" charset="0"/>
              </a:rPr>
              <a:t>Title of the Thesis: Women media professionals in print and electronic media a study in </a:t>
            </a:r>
            <a:r>
              <a:rPr lang="en-US" sz="2000" dirty="0" err="1" smtClean="0">
                <a:latin typeface="Times New Roman" pitchFamily="18" charset="0"/>
                <a:cs typeface="Times New Roman" pitchFamily="18" charset="0"/>
              </a:rPr>
              <a:t>guwahati</a:t>
            </a:r>
            <a:r>
              <a:rPr lang="en-US" sz="2000" dirty="0" smtClean="0">
                <a:latin typeface="Times New Roman" pitchFamily="18" charset="0"/>
                <a:cs typeface="Times New Roman" pitchFamily="18" charset="0"/>
              </a:rPr>
              <a:t> city</a:t>
            </a:r>
          </a:p>
          <a:p>
            <a:pPr>
              <a:lnSpc>
                <a:spcPct val="150000"/>
              </a:lnSpc>
            </a:pPr>
            <a:r>
              <a:rPr lang="en-US" sz="2000" dirty="0" smtClean="0">
                <a:latin typeface="Times New Roman" pitchFamily="18" charset="0"/>
                <a:cs typeface="Times New Roman" pitchFamily="18" charset="0"/>
              </a:rPr>
              <a:t>Name of the </a:t>
            </a:r>
            <a:r>
              <a:rPr lang="en-US" sz="2000" dirty="0" err="1" smtClean="0">
                <a:latin typeface="Times New Roman" pitchFamily="18" charset="0"/>
                <a:cs typeface="Times New Roman" pitchFamily="18" charset="0"/>
              </a:rPr>
              <a:t>ResearcherMaibangsa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Moromee</a:t>
            </a:r>
            <a:endParaRPr lang="en-US" sz="2000" dirty="0" smtClean="0">
              <a:latin typeface="Times New Roman" pitchFamily="18" charset="0"/>
              <a:cs typeface="Times New Roman" pitchFamily="18" charset="0"/>
            </a:endParaRPr>
          </a:p>
          <a:p>
            <a:pPr>
              <a:lnSpc>
                <a:spcPct val="150000"/>
              </a:lnSpc>
            </a:pPr>
            <a:r>
              <a:rPr lang="en-US" sz="2000" dirty="0" smtClean="0">
                <a:latin typeface="Times New Roman" pitchFamily="18" charset="0"/>
                <a:cs typeface="Times New Roman" pitchFamily="18" charset="0"/>
              </a:rPr>
              <a:t>Name of the </a:t>
            </a:r>
            <a:r>
              <a:rPr lang="en-US" sz="2000" dirty="0" err="1" smtClean="0">
                <a:latin typeface="Times New Roman" pitchFamily="18" charset="0"/>
                <a:cs typeface="Times New Roman" pitchFamily="18" charset="0"/>
              </a:rPr>
              <a:t>GuideSarma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Dhrub</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Pratim</a:t>
            </a:r>
            <a:endParaRPr lang="en-US"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pitchFamily="18" charset="0"/>
                <a:cs typeface="Times New Roman" pitchFamily="18" charset="0"/>
              </a:rPr>
              <a:t>Step 2: Review the Literature</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sz="2800" dirty="0" smtClean="0">
                <a:latin typeface="Times New Roman" pitchFamily="18" charset="0"/>
                <a:cs typeface="Times New Roman" pitchFamily="18" charset="0"/>
              </a:rPr>
              <a:t>Once the research problem is identified and defined, the next step is to review the existing research. The researcher must learn more about the topic under investigation. To do this, the researcher must review the literature related to the research problem. A Academic Journals, conference proceedings, government reports, books etc., must be tapped depending on the nature of the problem. A literature review is an overview of the previously published works on a topic.</a:t>
            </a:r>
            <a:endParaRPr lang="en-US" sz="28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solidFill>
                  <a:srgbClr val="00B0F0"/>
                </a:solidFill>
                <a:latin typeface="Times New Roman" pitchFamily="18" charset="0"/>
                <a:cs typeface="Times New Roman" pitchFamily="18" charset="0"/>
              </a:rPr>
              <a:t>Q2. The exercise of reviewing the relevant literature is most closely related to which one of the following?</a:t>
            </a:r>
            <a:endParaRPr lang="en-US" sz="2400" dirty="0">
              <a:solidFill>
                <a:srgbClr val="00B0F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sz="2800" b="1" dirty="0" smtClean="0">
                <a:latin typeface="Times New Roman" pitchFamily="18" charset="0"/>
                <a:cs typeface="Times New Roman" pitchFamily="18" charset="0"/>
              </a:rPr>
              <a:t>Choices</a:t>
            </a:r>
          </a:p>
          <a:p>
            <a:r>
              <a:rPr lang="en-US" sz="2800" dirty="0" smtClean="0">
                <a:latin typeface="Times New Roman" pitchFamily="18" charset="0"/>
                <a:cs typeface="Times New Roman" pitchFamily="18" charset="0"/>
              </a:rPr>
              <a:t>A. Formulating research problems </a:t>
            </a:r>
          </a:p>
          <a:p>
            <a:r>
              <a:rPr lang="en-US" sz="2800" dirty="0" smtClean="0">
                <a:latin typeface="Times New Roman" pitchFamily="18" charset="0"/>
                <a:cs typeface="Times New Roman" pitchFamily="18" charset="0"/>
              </a:rPr>
              <a:t>B. In drawing a sample for the study </a:t>
            </a:r>
          </a:p>
          <a:p>
            <a:r>
              <a:rPr lang="en-US" sz="2800" dirty="0" smtClean="0">
                <a:latin typeface="Times New Roman" pitchFamily="18" charset="0"/>
                <a:cs typeface="Times New Roman" pitchFamily="18" charset="0"/>
              </a:rPr>
              <a:t>C. For analyzing quantitative data </a:t>
            </a:r>
          </a:p>
          <a:p>
            <a:r>
              <a:rPr lang="en-US" sz="2800" dirty="0" smtClean="0">
                <a:latin typeface="Times New Roman" pitchFamily="18" charset="0"/>
                <a:cs typeface="Times New Roman" pitchFamily="18" charset="0"/>
              </a:rPr>
              <a:t>D. Generalization of the finding /</a:t>
            </a:r>
            <a:endParaRPr lang="en-US" sz="28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latin typeface="Times New Roman" pitchFamily="18" charset="0"/>
                <a:cs typeface="Times New Roman" pitchFamily="18" charset="0"/>
              </a:rPr>
              <a:t>Ans.(A)</a:t>
            </a:r>
            <a:br>
              <a:rPr lang="en-US" sz="3200" dirty="0" smtClean="0">
                <a:latin typeface="Times New Roman" pitchFamily="18" charset="0"/>
                <a:cs typeface="Times New Roman" pitchFamily="18" charset="0"/>
              </a:rPr>
            </a:br>
            <a:endParaRPr lang="en-US" sz="3200" dirty="0"/>
          </a:p>
        </p:txBody>
      </p:sp>
      <p:sp>
        <p:nvSpPr>
          <p:cNvPr id="3" name="Content Placeholder 2"/>
          <p:cNvSpPr>
            <a:spLocks noGrp="1"/>
          </p:cNvSpPr>
          <p:nvPr>
            <p:ph idx="1"/>
          </p:nvPr>
        </p:nvSpPr>
        <p:spPr/>
        <p:txBody>
          <a:bodyPr>
            <a:normAutofit/>
          </a:bodyPr>
          <a:lstStyle/>
          <a:p>
            <a:pPr algn="just">
              <a:lnSpc>
                <a:spcPct val="150000"/>
              </a:lnSpc>
            </a:pPr>
            <a:r>
              <a:rPr lang="en-US" sz="2800" dirty="0" smtClean="0">
                <a:latin typeface="Times New Roman" pitchFamily="18" charset="0"/>
                <a:cs typeface="Times New Roman" pitchFamily="18" charset="0"/>
              </a:rPr>
              <a:t>A literature review is a comprehensive summary of previous research on a topic. The literature review surveys scholarly articles, books, and other sources relevant to a particular area of research. The exercise of reviewing the relevant literature is most closely related to formulating research problems. Thus, option A is correct.</a:t>
            </a:r>
            <a:endParaRPr lang="en-US" sz="28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tx1"/>
                </a:solidFill>
                <a:latin typeface="Times New Roman" pitchFamily="18" charset="0"/>
                <a:cs typeface="Times New Roman" pitchFamily="18" charset="0"/>
              </a:rPr>
              <a:t>Step 3: Formulating a Hypothesis</a:t>
            </a:r>
            <a:endParaRPr lang="en-US" sz="3600"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sz="2800" dirty="0" smtClean="0">
                <a:latin typeface="Times New Roman" pitchFamily="18" charset="0"/>
                <a:cs typeface="Times New Roman" pitchFamily="18" charset="0"/>
              </a:rPr>
              <a:t>After Reviewing the literature, researcher should state in clear terms the working hypothesis or hypothesis. (Assumption)</a:t>
            </a:r>
          </a:p>
          <a:p>
            <a:pPr lvl="1" algn="just">
              <a:buNone/>
            </a:pPr>
            <a:r>
              <a:rPr lang="en-US" sz="2400" dirty="0" smtClean="0">
                <a:latin typeface="Times New Roman" pitchFamily="18" charset="0"/>
                <a:cs typeface="Times New Roman" pitchFamily="18" charset="0"/>
              </a:rPr>
              <a:t>Hypothesis is a tentative assumption made about the solution of a problem. Hypothesis formulation is very important step as it provides the focal point for research. They will affect the manner in which test are to be conducted.</a:t>
            </a:r>
          </a:p>
          <a:p>
            <a:pPr lvl="1" algn="just">
              <a:buNone/>
            </a:pPr>
            <a:r>
              <a:rPr lang="en-US" sz="2400" dirty="0" smtClean="0">
                <a:latin typeface="Times New Roman" pitchFamily="18" charset="0"/>
                <a:cs typeface="Times New Roman" pitchFamily="18" charset="0"/>
              </a:rPr>
              <a:t>Keyword_ </a:t>
            </a:r>
            <a:r>
              <a:rPr lang="en-US" sz="2400" i="1" dirty="0" smtClean="0">
                <a:latin typeface="Times New Roman" pitchFamily="18" charset="0"/>
                <a:cs typeface="Times New Roman" pitchFamily="18" charset="0"/>
              </a:rPr>
              <a:t>Relationship</a:t>
            </a:r>
            <a:endParaRPr lang="en-US" sz="2400" i="1"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138</TotalTime>
  <Words>955</Words>
  <Application>Microsoft Office PowerPoint</Application>
  <PresentationFormat>On-screen Show (4:3)</PresentationFormat>
  <Paragraphs>70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Solstice</vt:lpstr>
      <vt:lpstr>Digital Class MA 3rd Semester Department of Political Science Paschim Guwahati Mahavidyalaya, Dharapur </vt:lpstr>
      <vt:lpstr>Which of the following is the first step in the research process? (PYQ)</vt:lpstr>
      <vt:lpstr>Solution</vt:lpstr>
      <vt:lpstr>1. Identify the Problem </vt:lpstr>
      <vt:lpstr>Suppose </vt:lpstr>
      <vt:lpstr>Step 2: Review the Literature</vt:lpstr>
      <vt:lpstr>Q2. The exercise of reviewing the relevant literature is most closely related to which one of the following?</vt:lpstr>
      <vt:lpstr>Ans.(A) </vt:lpstr>
      <vt:lpstr>Step 3: Formulating a Hypothesis</vt:lpstr>
      <vt:lpstr>Example of Hypothesis</vt:lpstr>
      <vt:lpstr>Step 4: Research Design</vt:lpstr>
      <vt:lpstr> Design can be split up into following parts: </vt:lpstr>
      <vt:lpstr>Step 5: Carry out the Research Process</vt:lpstr>
      <vt:lpstr>Step 6 : PROCESSING AND ANALYSING DATA</vt:lpstr>
      <vt:lpstr>Slide 15</vt:lpstr>
      <vt:lpstr>Data processing</vt:lpstr>
      <vt:lpstr>Step 7: Reporting Research Findings</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Class MA 3rd Semester Department of Political Science Paschim Guwahati Mahavidyalaya, Dharapur</dc:title>
  <dc:creator>Humen</dc:creator>
  <cp:lastModifiedBy>Humen</cp:lastModifiedBy>
  <cp:revision>34</cp:revision>
  <dcterms:created xsi:type="dcterms:W3CDTF">2025-08-22T05:01:48Z</dcterms:created>
  <dcterms:modified xsi:type="dcterms:W3CDTF">2025-10-22T01:06:41Z</dcterms:modified>
</cp:coreProperties>
</file>