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4B0A74-E160-43CC-9AB8-2739E2BED36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AD53068-55A2-4173-A7C0-0974B4E87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Digital Class</a:t>
            </a:r>
            <a:b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MA 3rd Semester</a:t>
            </a:r>
            <a:b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Department of Political Science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Paschim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Guwahati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Dharapur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endParaRPr lang="en-US" sz="1800" dirty="0" smtClean="0"/>
          </a:p>
          <a:p>
            <a:pPr>
              <a:buNone/>
            </a:pPr>
            <a:r>
              <a:rPr lang="en-US" dirty="0" smtClean="0"/>
              <a:t> 		    </a:t>
            </a:r>
            <a:r>
              <a:rPr lang="en-US" b="1" dirty="0" smtClean="0">
                <a:solidFill>
                  <a:srgbClr val="FF0000"/>
                </a:solidFill>
              </a:rPr>
              <a:t>Course Title: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Research Methodology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Course Code: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POL3026</a:t>
            </a:r>
          </a:p>
          <a:p>
            <a:pPr algn="ctr"/>
            <a:endParaRPr lang="en-US" sz="1800" b="1" dirty="0" smtClean="0"/>
          </a:p>
          <a:p>
            <a:pPr algn="ctr"/>
            <a:r>
              <a:rPr lang="en-US" sz="1800" b="1" dirty="0" smtClean="0"/>
              <a:t>Today's Topic: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400" dirty="0" smtClean="0">
                <a:solidFill>
                  <a:srgbClr val="00B0F0"/>
                </a:solidFill>
              </a:rPr>
              <a:t>Nature of Qualitative Research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1800" b="1" dirty="0" smtClean="0">
              <a:solidFill>
                <a:srgbClr val="00B050"/>
              </a:solidFill>
              <a:latin typeface="Ink Free" pitchFamily="66" charset="0"/>
            </a:endParaRPr>
          </a:p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Date: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26</a:t>
            </a:r>
            <a:r>
              <a:rPr lang="en-US" sz="1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August 2025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lass Taken by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Humen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latin typeface="Times New Roman" pitchFamily="18" charset="0"/>
                <a:cs typeface="Times New Roman" pitchFamily="18" charset="0"/>
              </a:rPr>
              <a:t>Boruah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/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/>
              <a:t>Qualitative Research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Qualitative research</a:t>
            </a:r>
            <a:r>
              <a:rPr lang="en-US" sz="2000" dirty="0" smtClean="0"/>
              <a:t> is a method used to understand </a:t>
            </a:r>
            <a:r>
              <a:rPr lang="en-US" sz="2000" b="1" dirty="0" smtClean="0"/>
              <a:t>people's thoughts, feelings, and experiences</a:t>
            </a:r>
            <a:r>
              <a:rPr lang="en-US" sz="2000" dirty="0" smtClean="0"/>
              <a:t> in a detailed and in-depth way.</a:t>
            </a:r>
          </a:p>
          <a:p>
            <a:r>
              <a:rPr lang="en-US" sz="2000" dirty="0" smtClean="0"/>
              <a:t> It focuses on how people </a:t>
            </a:r>
            <a:r>
              <a:rPr lang="en-US" sz="2000" b="1" dirty="0" smtClean="0"/>
              <a:t>interpret and make sense of their social world</a:t>
            </a:r>
            <a:r>
              <a:rPr lang="en-US" sz="2000" dirty="0" smtClean="0"/>
              <a:t>, rather than measuring things with numbers.</a:t>
            </a:r>
          </a:p>
          <a:p>
            <a:r>
              <a:rPr lang="en-US" sz="2000" dirty="0" smtClean="0"/>
              <a:t> It is commonly used in </a:t>
            </a:r>
            <a:r>
              <a:rPr lang="en-US" sz="2000" b="1" dirty="0" smtClean="0"/>
              <a:t>Social Science disciplines</a:t>
            </a:r>
            <a:r>
              <a:rPr lang="en-US" sz="2000" dirty="0" smtClean="0"/>
              <a:t> like Sociology, Political Science, Anthropology, Education, and Psychology.</a:t>
            </a:r>
          </a:p>
          <a:p>
            <a:r>
              <a:rPr lang="en-US" sz="2000" dirty="0" smtClean="0"/>
              <a:t> The aim is to explore </a:t>
            </a:r>
            <a:r>
              <a:rPr lang="en-US" sz="2000" b="1" dirty="0" smtClean="0"/>
              <a:t>meanings, beliefs, motivations, and </a:t>
            </a:r>
            <a:r>
              <a:rPr lang="en-US" sz="2000" b="1" dirty="0" err="1" smtClean="0"/>
              <a:t>behaviours</a:t>
            </a:r>
            <a:r>
              <a:rPr lang="en-US" sz="2000" dirty="0" smtClean="0"/>
              <a:t> in natural settings.</a:t>
            </a:r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IN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It involves </a:t>
            </a:r>
            <a:r>
              <a:rPr lang="en-US" sz="2000" b="1" dirty="0" smtClean="0"/>
              <a:t>non-numerical data collection methods</a:t>
            </a:r>
            <a:r>
              <a:rPr lang="en-US" sz="2000" dirty="0" smtClean="0"/>
              <a:t>, such as:</a:t>
            </a:r>
          </a:p>
          <a:p>
            <a:pPr lvl="1"/>
            <a:r>
              <a:rPr lang="en-US" sz="2000" dirty="0" smtClean="0"/>
              <a:t>In-depth interviews</a:t>
            </a:r>
          </a:p>
          <a:p>
            <a:pPr lvl="1"/>
            <a:r>
              <a:rPr lang="en-US" sz="2000" dirty="0" smtClean="0"/>
              <a:t>Focus group discussions</a:t>
            </a:r>
          </a:p>
          <a:p>
            <a:pPr lvl="1"/>
            <a:r>
              <a:rPr lang="en-US" sz="2000" dirty="0" smtClean="0"/>
              <a:t>Personal diaries or journals</a:t>
            </a:r>
          </a:p>
          <a:p>
            <a:pPr lvl="1"/>
            <a:r>
              <a:rPr lang="en-US" sz="2000" dirty="0" smtClean="0"/>
              <a:t>Classroom and field observations</a:t>
            </a:r>
          </a:p>
          <a:p>
            <a:pPr lvl="1"/>
            <a:r>
              <a:rPr lang="en-US" sz="2000" dirty="0" smtClean="0"/>
              <a:t>Participant observation in natural settings(ethnography)</a:t>
            </a:r>
          </a:p>
          <a:p>
            <a:pPr lvl="1"/>
            <a:r>
              <a:rPr lang="en-US" sz="2000" dirty="0" smtClean="0"/>
              <a:t>Case studies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 The process is </a:t>
            </a:r>
            <a:r>
              <a:rPr lang="en-US" sz="2000" b="1" dirty="0" smtClean="0"/>
              <a:t>open-ended, flexible, and exploratory</a:t>
            </a:r>
            <a:r>
              <a:rPr lang="en-US" sz="2000" dirty="0" smtClean="0"/>
              <a:t>, often evolving as the research progresses.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It helps researchers understand the </a:t>
            </a:r>
            <a:r>
              <a:rPr lang="en-US" sz="2000" b="1" dirty="0" smtClean="0"/>
              <a:t>social reality from the perspective of the participants</a:t>
            </a:r>
            <a:r>
              <a:rPr lang="en-US" sz="2000" dirty="0" smtClean="0"/>
              <a:t>, not just from theoretical assumptions.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It is especially useful when studying </a:t>
            </a:r>
            <a:r>
              <a:rPr lang="en-US" sz="2000" b="1" dirty="0" smtClean="0"/>
              <a:t>complex social issues</a:t>
            </a:r>
            <a:r>
              <a:rPr lang="en-US" sz="2000" dirty="0" smtClean="0"/>
              <a:t>, sensitive topics, or lived experiences that cannot be easily quantified.</a:t>
            </a: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Characteristics of Qualitative Research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Unique Case Orientation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Assumes that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each case is special and unique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Researchers aim to understand the particular experiences, meanings, and circumstances of individuals or groups rather than generalizing across populations.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Inductive Analysis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Involves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immersion in detailed data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(e.g., interviews, observations) to identify patterns, themes, and relationships.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The process is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exploratory first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then moves toward confirming insights. It's guided by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analytical thinking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rather than rigid rules.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Context Sensitivity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Findings are interpreted within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social, cultural, historical, and temporal context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which the data was collected.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Emphasizes the importance 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situated knowledge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Voice, Perspective, and Reflexivity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The researcher acknowledges and reflects on their own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position, biases, and influence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the research process.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→ A credible and transparent voice enhances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authenticity and trustworthiness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the study.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Statement I:</a:t>
            </a:r>
            <a:r>
              <a:rPr lang="en-US" sz="2000" dirty="0" smtClean="0"/>
              <a:t> The qualitative data are powerful because they are collected from very sensitive social, historical and temporal context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Statement II:</a:t>
            </a:r>
            <a:r>
              <a:rPr lang="en-US" sz="2000" dirty="0" smtClean="0"/>
              <a:t> Context sensitivity cannot be completely removed from the qualitative data.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1. Both Statement I and Statement II are true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2. Both Statement I and Statement II are false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3. Statement I is true but Statement Il is false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4. Statement I is false but Statement II is true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176</TotalTime>
  <Words>268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Digital Class MA 3rd Semester Department of Political Science Paschim Guwahati Mahavidyalaya, Dharapur </vt:lpstr>
      <vt:lpstr>Qualitative Research</vt:lpstr>
      <vt:lpstr>Slide 3</vt:lpstr>
      <vt:lpstr>Slide 4</vt:lpstr>
      <vt:lpstr>Characteristics of Qualitative Research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Qualitative Research</dc:title>
  <dc:creator>Humen</dc:creator>
  <cp:lastModifiedBy>Humen</cp:lastModifiedBy>
  <cp:revision>18</cp:revision>
  <dcterms:created xsi:type="dcterms:W3CDTF">2025-08-26T03:01:19Z</dcterms:created>
  <dcterms:modified xsi:type="dcterms:W3CDTF">2025-10-22T01:11:42Z</dcterms:modified>
</cp:coreProperties>
</file>