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61" r:id="rId3"/>
    <p:sldId id="264" r:id="rId4"/>
    <p:sldId id="265" r:id="rId5"/>
    <p:sldId id="258" r:id="rId6"/>
    <p:sldId id="259" r:id="rId7"/>
    <p:sldId id="260"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16" name="Slide Number Placeholder 15"/>
          <p:cNvSpPr>
            <a:spLocks noGrp="1"/>
          </p:cNvSpPr>
          <p:nvPr>
            <p:ph type="sldNum" sz="quarter" idx="11"/>
          </p:nvPr>
        </p:nvSpPr>
        <p:spPr/>
        <p:txBody>
          <a:bodyPr/>
          <a:lstStyle/>
          <a:p>
            <a:fld id="{37D6439B-E27F-48BF-9AEB-922D09E103F6}"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D6439B-E27F-48BF-9AEB-922D09E103F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D6439B-E27F-48BF-9AEB-922D09E103F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FE67674-38E7-4574-A960-EA3744D7ADAF}" type="datetimeFigureOut">
              <a:rPr lang="en-US" smtClean="0"/>
              <a:pPr/>
              <a:t>10/22/2025</a:t>
            </a:fld>
            <a:endParaRPr lang="en-US"/>
          </a:p>
        </p:txBody>
      </p:sp>
      <p:sp>
        <p:nvSpPr>
          <p:cNvPr id="15" name="Slide Number Placeholder 14"/>
          <p:cNvSpPr>
            <a:spLocks noGrp="1"/>
          </p:cNvSpPr>
          <p:nvPr>
            <p:ph type="sldNum" sz="quarter" idx="15"/>
          </p:nvPr>
        </p:nvSpPr>
        <p:spPr/>
        <p:txBody>
          <a:bodyPr/>
          <a:lstStyle>
            <a:lvl1pPr algn="ctr">
              <a:defRPr/>
            </a:lvl1pPr>
          </a:lstStyle>
          <a:p>
            <a:fld id="{37D6439B-E27F-48BF-9AEB-922D09E103F6}"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D6439B-E27F-48BF-9AEB-922D09E103F6}"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D6439B-E27F-48BF-9AEB-922D09E103F6}"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7D6439B-E27F-48BF-9AEB-922D09E103F6}"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D6439B-E27F-48BF-9AEB-922D09E103F6}"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D6439B-E27F-48BF-9AEB-922D09E103F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FE67674-38E7-4574-A960-EA3744D7ADAF}" type="datetimeFigureOut">
              <a:rPr lang="en-US" smtClean="0"/>
              <a:pPr/>
              <a:t>10/22/2025</a:t>
            </a:fld>
            <a:endParaRPr lang="en-US"/>
          </a:p>
        </p:txBody>
      </p:sp>
      <p:sp>
        <p:nvSpPr>
          <p:cNvPr id="9" name="Slide Number Placeholder 8"/>
          <p:cNvSpPr>
            <a:spLocks noGrp="1"/>
          </p:cNvSpPr>
          <p:nvPr>
            <p:ph type="sldNum" sz="quarter" idx="15"/>
          </p:nvPr>
        </p:nvSpPr>
        <p:spPr/>
        <p:txBody>
          <a:bodyPr/>
          <a:lstStyle/>
          <a:p>
            <a:fld id="{37D6439B-E27F-48BF-9AEB-922D09E103F6}"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FE67674-38E7-4574-A960-EA3744D7ADAF}" type="datetimeFigureOut">
              <a:rPr lang="en-US" smtClean="0"/>
              <a:pPr/>
              <a:t>10/22/2025</a:t>
            </a:fld>
            <a:endParaRPr lang="en-US"/>
          </a:p>
        </p:txBody>
      </p:sp>
      <p:sp>
        <p:nvSpPr>
          <p:cNvPr id="9" name="Slide Number Placeholder 8"/>
          <p:cNvSpPr>
            <a:spLocks noGrp="1"/>
          </p:cNvSpPr>
          <p:nvPr>
            <p:ph type="sldNum" sz="quarter" idx="11"/>
          </p:nvPr>
        </p:nvSpPr>
        <p:spPr/>
        <p:txBody>
          <a:bodyPr/>
          <a:lstStyle/>
          <a:p>
            <a:fld id="{37D6439B-E27F-48BF-9AEB-922D09E103F6}"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FE67674-38E7-4574-A960-EA3744D7ADAF}" type="datetimeFigureOut">
              <a:rPr lang="en-US" smtClean="0"/>
              <a:pPr/>
              <a:t>10/22/2025</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7D6439B-E27F-48BF-9AEB-922D09E103F6}"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atlasti.com/research-hub/fundamental-research"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3873691"/>
          </a:xfrm>
        </p:spPr>
        <p:txBody>
          <a:bodyPr>
            <a:normAutofit/>
          </a:bodyPr>
          <a:lstStyle/>
          <a:p>
            <a:endParaRPr lang="en-US" sz="1800" dirty="0" smtClean="0"/>
          </a:p>
          <a:p>
            <a:pPr algn="ctr">
              <a:buNone/>
            </a:pPr>
            <a:r>
              <a:rPr lang="en-US" dirty="0" smtClean="0"/>
              <a:t> </a:t>
            </a:r>
            <a:r>
              <a:rPr lang="en-US" b="1" dirty="0" smtClean="0">
                <a:solidFill>
                  <a:srgbClr val="FF0000"/>
                </a:solidFill>
              </a:rPr>
              <a:t>Course Title:</a:t>
            </a:r>
            <a:r>
              <a:rPr lang="en-US" dirty="0" smtClean="0">
                <a:solidFill>
                  <a:srgbClr val="FF0000"/>
                </a:solidFill>
              </a:rPr>
              <a:t> </a:t>
            </a:r>
            <a:r>
              <a:rPr lang="en-US" i="1" dirty="0" smtClean="0">
                <a:solidFill>
                  <a:srgbClr val="FF0000"/>
                </a:solidFill>
              </a:rPr>
              <a:t>Research Methodology-I</a:t>
            </a:r>
            <a:r>
              <a:rPr lang="en-US" dirty="0" smtClean="0"/>
              <a:t/>
            </a:r>
            <a:br>
              <a:rPr lang="en-US" dirty="0" smtClean="0"/>
            </a:br>
            <a:r>
              <a:rPr lang="en-US" b="1" dirty="0" smtClean="0"/>
              <a:t>Course Code:</a:t>
            </a:r>
            <a:r>
              <a:rPr lang="en-US" dirty="0" smtClean="0"/>
              <a:t> </a:t>
            </a:r>
            <a:r>
              <a:rPr lang="en-US" dirty="0" smtClean="0">
                <a:latin typeface="Times New Roman" pitchFamily="18" charset="0"/>
                <a:cs typeface="Times New Roman" pitchFamily="18" charset="0"/>
              </a:rPr>
              <a:t>POL3026</a:t>
            </a:r>
          </a:p>
          <a:p>
            <a:pPr algn="ctr"/>
            <a:endParaRPr lang="en-US" sz="1800" b="1" dirty="0" smtClean="0"/>
          </a:p>
          <a:p>
            <a:pPr algn="ctr"/>
            <a:r>
              <a:rPr lang="en-US" sz="1800" b="1" dirty="0" smtClean="0"/>
              <a:t>Today's Topic:</a:t>
            </a:r>
            <a:r>
              <a:rPr lang="en-US" sz="1800" dirty="0" smtClean="0"/>
              <a:t/>
            </a:r>
            <a:br>
              <a:rPr lang="en-US" sz="1800" dirty="0" smtClean="0"/>
            </a:br>
            <a:r>
              <a:rPr lang="en-US" b="1" dirty="0" smtClean="0">
                <a:solidFill>
                  <a:srgbClr val="FF0000"/>
                </a:solidFill>
                <a:latin typeface="Times New Roman" pitchFamily="18" charset="0"/>
                <a:cs typeface="Times New Roman" pitchFamily="18" charset="0"/>
              </a:rPr>
              <a:t>Pure and Applied Research</a:t>
            </a:r>
            <a:endParaRPr lang="en-US" sz="1800" b="1" dirty="0" smtClean="0">
              <a:solidFill>
                <a:srgbClr val="00B050"/>
              </a:solidFill>
              <a:latin typeface="Ink Free" pitchFamily="66" charset="0"/>
            </a:endParaRPr>
          </a:p>
          <a:p>
            <a:r>
              <a:rPr lang="en-US" sz="1800" b="1" dirty="0" smtClean="0"/>
              <a:t>Date:</a:t>
            </a:r>
            <a:r>
              <a:rPr lang="en-US" sz="1800" dirty="0" smtClean="0"/>
              <a:t> 1st September 2025</a:t>
            </a:r>
            <a:br>
              <a:rPr lang="en-US" sz="1800" dirty="0" smtClean="0"/>
            </a:br>
            <a:r>
              <a:rPr lang="en-US" sz="1800" dirty="0" smtClean="0"/>
              <a:t>C</a:t>
            </a:r>
            <a:r>
              <a:rPr lang="en-US" sz="1800" i="1" dirty="0" smtClean="0"/>
              <a:t>lass Taken by:</a:t>
            </a:r>
            <a:r>
              <a:rPr lang="en-US" sz="1800" dirty="0" smtClean="0"/>
              <a:t> </a:t>
            </a:r>
            <a:r>
              <a:rPr lang="en-US" sz="1800" dirty="0" err="1" smtClean="0"/>
              <a:t>Humen</a:t>
            </a:r>
            <a:r>
              <a:rPr lang="en-US" sz="1800" dirty="0" smtClean="0"/>
              <a:t> </a:t>
            </a:r>
            <a:r>
              <a:rPr lang="en-US" sz="1800" dirty="0" err="1" smtClean="0"/>
              <a:t>Boruah</a:t>
            </a:r>
            <a:endParaRPr lang="en-US" sz="1800" dirty="0" smtClean="0"/>
          </a:p>
          <a:p>
            <a:endParaRPr lang="en-US" sz="1800" dirty="0" smtClean="0"/>
          </a:p>
          <a:p>
            <a:endParaRPr lang="en-US" dirty="0">
              <a:latin typeface="Times New Roman" pitchFamily="18" charset="0"/>
              <a:cs typeface="Times New Roman" pitchFamily="18" charset="0"/>
            </a:endParaRPr>
          </a:p>
        </p:txBody>
      </p:sp>
      <p:sp>
        <p:nvSpPr>
          <p:cNvPr id="3" name="Title 2"/>
          <p:cNvSpPr>
            <a:spLocks noGrp="1"/>
          </p:cNvSpPr>
          <p:nvPr>
            <p:ph type="title"/>
          </p:nvPr>
        </p:nvSpPr>
        <p:spPr>
          <a:xfrm>
            <a:off x="457200" y="274638"/>
            <a:ext cx="8229600" cy="1630362"/>
          </a:xfrm>
        </p:spPr>
        <p:txBody>
          <a:bodyPr>
            <a:noAutofit/>
          </a:bodyPr>
          <a:lstStyle/>
          <a:p>
            <a:pPr algn="ctr"/>
            <a:r>
              <a:rPr lang="en-US" sz="2000" dirty="0" smtClean="0">
                <a:solidFill>
                  <a:srgbClr val="FF0000"/>
                </a:solidFill>
                <a:latin typeface="Times New Roman" pitchFamily="18" charset="0"/>
                <a:cs typeface="Times New Roman" pitchFamily="18" charset="0"/>
              </a:rPr>
              <a:t>Digital Class</a:t>
            </a:r>
            <a:br>
              <a:rPr lang="en-US" sz="2000" dirty="0" smtClean="0">
                <a:solidFill>
                  <a:srgbClr val="FF0000"/>
                </a:solidFill>
                <a:latin typeface="Times New Roman" pitchFamily="18" charset="0"/>
                <a:cs typeface="Times New Roman" pitchFamily="18" charset="0"/>
              </a:rPr>
            </a:br>
            <a:r>
              <a:rPr lang="en-US" sz="2000" dirty="0" smtClean="0">
                <a:solidFill>
                  <a:srgbClr val="FF0000"/>
                </a:solidFill>
                <a:latin typeface="Times New Roman" pitchFamily="18" charset="0"/>
                <a:cs typeface="Times New Roman" pitchFamily="18" charset="0"/>
              </a:rPr>
              <a:t>MA 3rd Semester</a:t>
            </a:r>
            <a:br>
              <a:rPr lang="en-US" sz="2000" dirty="0" smtClean="0">
                <a:solidFill>
                  <a:srgbClr val="FF0000"/>
                </a:solidFill>
                <a:latin typeface="Times New Roman" pitchFamily="18" charset="0"/>
                <a:cs typeface="Times New Roman" pitchFamily="18" charset="0"/>
              </a:rPr>
            </a:br>
            <a:r>
              <a:rPr lang="en-US" sz="2000" dirty="0" smtClean="0">
                <a:solidFill>
                  <a:srgbClr val="FF0000"/>
                </a:solidFill>
                <a:latin typeface="Times New Roman" pitchFamily="18" charset="0"/>
                <a:cs typeface="Times New Roman" pitchFamily="18" charset="0"/>
              </a:rPr>
              <a:t>Department of Political Science</a:t>
            </a:r>
            <a:br>
              <a:rPr lang="en-US" sz="2000" dirty="0" smtClean="0">
                <a:solidFill>
                  <a:srgbClr val="FF0000"/>
                </a:solidFill>
                <a:latin typeface="Times New Roman" pitchFamily="18" charset="0"/>
                <a:cs typeface="Times New Roman" pitchFamily="18" charset="0"/>
              </a:rPr>
            </a:br>
            <a:r>
              <a:rPr lang="en-US" sz="2000" dirty="0" err="1" smtClean="0">
                <a:solidFill>
                  <a:srgbClr val="FF0000"/>
                </a:solidFill>
                <a:latin typeface="Times New Roman" pitchFamily="18" charset="0"/>
                <a:cs typeface="Times New Roman" pitchFamily="18" charset="0"/>
              </a:rPr>
              <a:t>Paschim</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Guwahati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Mahavidyalaya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Dharapur</a:t>
            </a:r>
            <a:r>
              <a:rPr lang="en-US" sz="2000" dirty="0" smtClean="0">
                <a:solidFill>
                  <a:srgbClr val="FF0000"/>
                </a:solidFill>
                <a:latin typeface="Times New Roman" pitchFamily="18" charset="0"/>
                <a:cs typeface="Times New Roman" pitchFamily="18" charset="0"/>
              </a:rPr>
              <a:t/>
            </a:r>
            <a:br>
              <a:rPr lang="en-US" sz="2000" dirty="0" smtClean="0">
                <a:solidFill>
                  <a:srgbClr val="FF0000"/>
                </a:solidFill>
                <a:latin typeface="Times New Roman" pitchFamily="18" charset="0"/>
                <a:cs typeface="Times New Roman" pitchFamily="18" charset="0"/>
              </a:rPr>
            </a:br>
            <a:endParaRPr lang="en-US" sz="20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latin typeface="Times New Roman" pitchFamily="18" charset="0"/>
                <a:cs typeface="Times New Roman" pitchFamily="18" charset="0"/>
              </a:rPr>
              <a:t>Research is broadly classified into </a:t>
            </a:r>
            <a:r>
              <a:rPr lang="en-US" sz="2400" b="1" dirty="0" smtClean="0">
                <a:latin typeface="Times New Roman" pitchFamily="18" charset="0"/>
                <a:cs typeface="Times New Roman" pitchFamily="18" charset="0"/>
              </a:rPr>
              <a:t>two types</a:t>
            </a:r>
            <a:r>
              <a:rPr lang="en-US" sz="2400" dirty="0" smtClean="0">
                <a:latin typeface="Times New Roman" pitchFamily="18" charset="0"/>
                <a:cs typeface="Times New Roman" pitchFamily="18" charset="0"/>
              </a:rPr>
              <a:t>:</a:t>
            </a:r>
          </a:p>
          <a:p>
            <a:pPr lvl="1"/>
            <a:r>
              <a:rPr lang="en-US" sz="2000" b="1" dirty="0" smtClean="0">
                <a:latin typeface="Times New Roman" pitchFamily="18" charset="0"/>
                <a:cs typeface="Times New Roman" pitchFamily="18" charset="0"/>
              </a:rPr>
              <a:t>Pure (Basic) Research/ Fundamental Research</a:t>
            </a:r>
            <a:endParaRPr lang="en-US" sz="2000" dirty="0" smtClean="0">
              <a:latin typeface="Times New Roman" pitchFamily="18" charset="0"/>
              <a:cs typeface="Times New Roman" pitchFamily="18" charset="0"/>
            </a:endParaRPr>
          </a:p>
          <a:p>
            <a:pPr lvl="1"/>
            <a:r>
              <a:rPr lang="en-US" sz="2000" b="1" dirty="0" smtClean="0">
                <a:latin typeface="Times New Roman" pitchFamily="18" charset="0"/>
                <a:cs typeface="Times New Roman" pitchFamily="18" charset="0"/>
              </a:rPr>
              <a:t>Applied Research</a:t>
            </a:r>
            <a:endParaRPr lang="en-US" sz="20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Both play important roles in the growth of knowledge and problem-solving.</a:t>
            </a:r>
          </a:p>
          <a:p>
            <a:endParaRPr lang="en-US" sz="2400" dirty="0">
              <a:latin typeface="Times New Roman" pitchFamily="18" charset="0"/>
              <a:cs typeface="Times New Roman" pitchFamily="18" charset="0"/>
            </a:endParaRPr>
          </a:p>
        </p:txBody>
      </p:sp>
      <p:sp>
        <p:nvSpPr>
          <p:cNvPr id="3" name="Title 2"/>
          <p:cNvSpPr>
            <a:spLocks noGrp="1"/>
          </p:cNvSpPr>
          <p:nvPr>
            <p:ph type="title"/>
          </p:nvPr>
        </p:nvSpPr>
        <p:spPr>
          <a:xfrm>
            <a:off x="457200" y="304800"/>
            <a:ext cx="8229600" cy="1219200"/>
          </a:xfrm>
        </p:spPr>
        <p:txBody>
          <a:bodyPr>
            <a:noAutofit/>
          </a:bodyPr>
          <a:lstStyle/>
          <a:p>
            <a:pPr algn="ctr"/>
            <a:r>
              <a:rPr sz="4400" b="1" smtClean="0">
                <a:latin typeface="Bradley Hand ITC" pitchFamily="66" charset="0"/>
                <a:cs typeface="Times New Roman" pitchFamily="18" charset="0"/>
              </a:rPr>
              <a:t/>
            </a:r>
            <a:br>
              <a:rPr sz="4400" b="1" smtClean="0">
                <a:latin typeface="Bradley Hand ITC" pitchFamily="66" charset="0"/>
                <a:cs typeface="Times New Roman" pitchFamily="18" charset="0"/>
              </a:rPr>
            </a:br>
            <a:r>
              <a:rPr sz="4400" b="1" smtClean="0">
                <a:latin typeface="Bradley Hand ITC" pitchFamily="66" charset="0"/>
                <a:cs typeface="Times New Roman" pitchFamily="18" charset="0"/>
              </a:rPr>
              <a:t/>
            </a:r>
            <a:br>
              <a:rPr sz="4400" b="1" smtClean="0">
                <a:latin typeface="Bradley Hand ITC" pitchFamily="66" charset="0"/>
                <a:cs typeface="Times New Roman" pitchFamily="18" charset="0"/>
              </a:rPr>
            </a:br>
            <a:r>
              <a:rPr sz="4400" b="1" smtClean="0">
                <a:solidFill>
                  <a:srgbClr val="FF0000"/>
                </a:solidFill>
                <a:latin typeface="Bradley Hand ITC" pitchFamily="66" charset="0"/>
                <a:cs typeface="Times New Roman" pitchFamily="18" charset="0"/>
              </a:rPr>
              <a:t>Introduction</a:t>
            </a:r>
            <a:br>
              <a:rPr sz="4400" b="1" smtClean="0">
                <a:solidFill>
                  <a:srgbClr val="FF0000"/>
                </a:solidFill>
                <a:latin typeface="Bradley Hand ITC" pitchFamily="66" charset="0"/>
                <a:cs typeface="Times New Roman" pitchFamily="18" charset="0"/>
              </a:rPr>
            </a:br>
            <a:endParaRPr lang="en-US" sz="4400" dirty="0">
              <a:solidFill>
                <a:srgbClr val="FF0000"/>
              </a:solidFill>
              <a:latin typeface="Bradley Hand ITC"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b="1" dirty="0" smtClean="0"/>
              <a:t>Pure (Basic) Research</a:t>
            </a:r>
            <a:r>
              <a:rPr lang="en-US" sz="2000" dirty="0" smtClean="0"/>
              <a:t> and </a:t>
            </a:r>
            <a:r>
              <a:rPr lang="en-US" sz="2000" b="1" dirty="0" smtClean="0"/>
              <a:t>Applied Research</a:t>
            </a:r>
            <a:r>
              <a:rPr lang="en-US" sz="2000" dirty="0" smtClean="0"/>
              <a:t> are considered the </a:t>
            </a:r>
            <a:r>
              <a:rPr lang="en-US" sz="2000" b="1" dirty="0" smtClean="0"/>
              <a:t>two broad divisions</a:t>
            </a:r>
            <a:r>
              <a:rPr lang="en-US" sz="2000" dirty="0" smtClean="0"/>
              <a:t> of research.</a:t>
            </a:r>
          </a:p>
          <a:p>
            <a:r>
              <a:rPr lang="en-US" sz="2000" dirty="0" smtClean="0"/>
              <a:t>They are like the </a:t>
            </a:r>
            <a:r>
              <a:rPr lang="en-US" sz="2000" b="1" dirty="0" smtClean="0"/>
              <a:t>roots or categories</a:t>
            </a:r>
            <a:r>
              <a:rPr lang="en-US" sz="2000" dirty="0" smtClean="0"/>
              <a:t> under which all other research types usually fall.</a:t>
            </a:r>
          </a:p>
          <a:p>
            <a:r>
              <a:rPr lang="en-US" sz="2000" dirty="0" smtClean="0"/>
              <a:t>👉 For example:</a:t>
            </a:r>
          </a:p>
          <a:p>
            <a:r>
              <a:rPr lang="en-US" sz="2000" b="1" dirty="0" smtClean="0"/>
              <a:t>Types under Pure (Basic) Research</a:t>
            </a:r>
          </a:p>
          <a:p>
            <a:r>
              <a:rPr lang="en-US" sz="2000" b="1" dirty="0" smtClean="0"/>
              <a:t>Descriptive Research</a:t>
            </a:r>
            <a:r>
              <a:rPr lang="en-US" sz="2000" dirty="0" smtClean="0"/>
              <a:t> (explains “what is”)</a:t>
            </a:r>
          </a:p>
          <a:p>
            <a:r>
              <a:rPr lang="en-US" sz="2000" b="1" dirty="0" smtClean="0"/>
              <a:t>Explanatory Research</a:t>
            </a:r>
            <a:r>
              <a:rPr lang="en-US" sz="2000" dirty="0" smtClean="0"/>
              <a:t> (explains “why it is”)</a:t>
            </a:r>
          </a:p>
          <a:p>
            <a:r>
              <a:rPr lang="en-US" sz="2000" b="1" dirty="0" smtClean="0"/>
              <a:t>Exploratory Research</a:t>
            </a:r>
            <a:r>
              <a:rPr lang="en-US" sz="2000" dirty="0" smtClean="0"/>
              <a:t> (discovers new areas)</a:t>
            </a:r>
          </a:p>
          <a:p>
            <a:r>
              <a:rPr lang="en-US" sz="2000" b="1" dirty="0" smtClean="0"/>
              <a:t>Theoretical Research</a:t>
            </a:r>
            <a:r>
              <a:rPr lang="en-US" sz="2000" dirty="0" smtClean="0"/>
              <a:t> (developing concepts, models, theories)</a:t>
            </a:r>
          </a:p>
          <a:p>
            <a:endParaRPr lang="en-US" sz="2000"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b="1" dirty="0" smtClean="0"/>
              <a:t>Types under Applied Research</a:t>
            </a:r>
          </a:p>
          <a:p>
            <a:r>
              <a:rPr lang="en-US" sz="2000" b="1" dirty="0" smtClean="0"/>
              <a:t>Action Research</a:t>
            </a:r>
            <a:r>
              <a:rPr lang="en-US" sz="2000" dirty="0" smtClean="0"/>
              <a:t> (solving immediate, practical problems – often in education, management, social sciences)</a:t>
            </a:r>
          </a:p>
          <a:p>
            <a:r>
              <a:rPr lang="en-US" sz="2000" b="1" dirty="0" smtClean="0"/>
              <a:t>Evaluation Research</a:t>
            </a:r>
            <a:r>
              <a:rPr lang="en-US" sz="2000" dirty="0" smtClean="0"/>
              <a:t> (assessing policies, programs, interventions)</a:t>
            </a:r>
          </a:p>
          <a:p>
            <a:r>
              <a:rPr lang="en-US" sz="2000" b="1" dirty="0" smtClean="0"/>
              <a:t>Experimental Research</a:t>
            </a:r>
            <a:r>
              <a:rPr lang="en-US" sz="2000" dirty="0" smtClean="0"/>
              <a:t> (testing practical applications in real settings)</a:t>
            </a:r>
          </a:p>
          <a:p>
            <a:r>
              <a:rPr lang="en-US" sz="2000" b="1" dirty="0" smtClean="0"/>
              <a:t>Intervention Research</a:t>
            </a:r>
            <a:r>
              <a:rPr lang="en-US" sz="2000" dirty="0" smtClean="0"/>
              <a:t> (designing solutions for social/health issues)</a:t>
            </a:r>
          </a:p>
          <a:p>
            <a:r>
              <a:rPr lang="en-US" sz="2000" dirty="0" smtClean="0"/>
              <a:t>So, —</a:t>
            </a:r>
            <a:br>
              <a:rPr lang="en-US" sz="2000" dirty="0" smtClean="0"/>
            </a:br>
            <a:r>
              <a:rPr lang="en-US" sz="2000" dirty="0" smtClean="0"/>
              <a:t>👉 </a:t>
            </a:r>
            <a:r>
              <a:rPr lang="en-US" sz="2000" b="1" dirty="0" smtClean="0"/>
              <a:t>Pure &amp; Applied</a:t>
            </a:r>
            <a:r>
              <a:rPr lang="en-US" sz="2000" dirty="0" smtClean="0"/>
              <a:t> = The two broad umbrellas.</a:t>
            </a:r>
            <a:br>
              <a:rPr lang="en-US" sz="2000" dirty="0" smtClean="0"/>
            </a:br>
            <a:r>
              <a:rPr lang="en-US" sz="2000" dirty="0" smtClean="0"/>
              <a:t>👉 </a:t>
            </a:r>
            <a:r>
              <a:rPr lang="en-US" sz="2000" b="1" dirty="0" smtClean="0"/>
              <a:t>All other specific kinds</a:t>
            </a:r>
            <a:r>
              <a:rPr lang="en-US" sz="2000" dirty="0" smtClean="0"/>
              <a:t> = Sub-categories under them.</a:t>
            </a:r>
          </a:p>
          <a:p>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latin typeface="Times New Roman" pitchFamily="18" charset="0"/>
                <a:cs typeface="Times New Roman" pitchFamily="18" charset="0"/>
              </a:rPr>
              <a:t>Definition:</a:t>
            </a:r>
            <a:r>
              <a:rPr lang="en-US" dirty="0" smtClean="0">
                <a:latin typeface="Times New Roman" pitchFamily="18" charset="0"/>
                <a:cs typeface="Times New Roman" pitchFamily="18" charset="0"/>
              </a:rPr>
              <a:t> Driven by curiosity and the desire to expand knowledge in a specific research area.</a:t>
            </a:r>
          </a:p>
          <a:p>
            <a:r>
              <a:rPr lang="en-US" b="1" dirty="0" smtClean="0">
                <a:latin typeface="Times New Roman" pitchFamily="18" charset="0"/>
                <a:cs typeface="Times New Roman" pitchFamily="18" charset="0"/>
              </a:rPr>
              <a:t>Aim:</a:t>
            </a:r>
            <a:r>
              <a:rPr lang="en-US" dirty="0" smtClean="0">
                <a:latin typeface="Times New Roman" pitchFamily="18" charset="0"/>
                <a:cs typeface="Times New Roman" pitchFamily="18" charset="0"/>
              </a:rPr>
              <a:t> Discovery of new knowledge </a:t>
            </a:r>
            <a:r>
              <a:rPr lang="en-US" b="1" dirty="0" smtClean="0">
                <a:latin typeface="Times New Roman" pitchFamily="18" charset="0"/>
                <a:cs typeface="Times New Roman" pitchFamily="18" charset="0"/>
              </a:rPr>
              <a:t>solely for the sake of knowledge</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Features:</a:t>
            </a:r>
            <a:endParaRPr lang="en-US" dirty="0" smtClean="0">
              <a:latin typeface="Times New Roman" pitchFamily="18" charset="0"/>
              <a:cs typeface="Times New Roman" pitchFamily="18" charset="0"/>
            </a:endParaRPr>
          </a:p>
          <a:p>
            <a:pPr lvl="1"/>
            <a:r>
              <a:rPr lang="en-US" dirty="0" smtClean="0">
                <a:latin typeface="Times New Roman" pitchFamily="18" charset="0"/>
                <a:cs typeface="Times New Roman" pitchFamily="18" charset="0"/>
              </a:rPr>
              <a:t>Development of theory or contribution to the existing body of knowledge.</a:t>
            </a:r>
          </a:p>
          <a:p>
            <a:pPr lvl="1"/>
            <a:r>
              <a:rPr lang="en-US" dirty="0" smtClean="0">
                <a:latin typeface="Times New Roman" pitchFamily="18" charset="0"/>
                <a:cs typeface="Times New Roman" pitchFamily="18" charset="0"/>
              </a:rPr>
              <a:t>Findings have </a:t>
            </a:r>
            <a:r>
              <a:rPr lang="en-US" b="1" dirty="0" smtClean="0">
                <a:latin typeface="Times New Roman" pitchFamily="18" charset="0"/>
                <a:cs typeface="Times New Roman" pitchFamily="18" charset="0"/>
              </a:rPr>
              <a:t>universal validity</a:t>
            </a:r>
            <a:r>
              <a:rPr lang="en-US" dirty="0" smtClean="0">
                <a:latin typeface="Times New Roman" pitchFamily="18" charset="0"/>
                <a:cs typeface="Times New Roman" pitchFamily="18" charset="0"/>
              </a:rPr>
              <a:t>.</a:t>
            </a:r>
          </a:p>
          <a:p>
            <a:pPr lvl="1"/>
            <a:r>
              <a:rPr lang="en-US" dirty="0" smtClean="0">
                <a:latin typeface="Times New Roman" pitchFamily="18" charset="0"/>
                <a:cs typeface="Times New Roman" pitchFamily="18" charset="0"/>
              </a:rPr>
              <a:t>Motivated by the desire </a:t>
            </a:r>
            <a:r>
              <a:rPr lang="en-US" b="1" dirty="0" smtClean="0">
                <a:latin typeface="Times New Roman" pitchFamily="18" charset="0"/>
                <a:cs typeface="Times New Roman" pitchFamily="18" charset="0"/>
              </a:rPr>
              <a:t>to know something new</a:t>
            </a:r>
            <a:r>
              <a:rPr lang="en-US" dirty="0" smtClean="0">
                <a:latin typeface="Times New Roman" pitchFamily="18" charset="0"/>
                <a:cs typeface="Times New Roman" pitchFamily="18" charset="0"/>
              </a:rPr>
              <a:t>.</a:t>
            </a:r>
          </a:p>
          <a:p>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noAutofit/>
          </a:bodyPr>
          <a:lstStyle/>
          <a:p>
            <a:r>
              <a:rPr sz="2800" b="1" smtClean="0"/>
              <a:t>Fundamental Research (Basic / Pure Research)</a:t>
            </a:r>
            <a:br>
              <a:rPr sz="2800" b="1" smtClean="0"/>
            </a:b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 Often called "pure" or </a:t>
            </a:r>
            <a:r>
              <a:rPr lang="en-US" u="sng" dirty="0" smtClean="0">
                <a:hlinkClick r:id="rId2"/>
              </a:rPr>
              <a:t>"fundamental" research</a:t>
            </a:r>
            <a:r>
              <a:rPr lang="en-US" dirty="0" smtClean="0"/>
              <a:t>, is characterized by its intrinsic quest to unravel the mysteries of nature and society. It is an investigation into the very core of phenomena, aiming to discover new principles, theories, or facts without an immediate application in mind. This kind of research is often propelled by the researcher's curiosity to understand the "why" and "how" of things rather than the "what can we do with it."</a:t>
            </a:r>
            <a:endParaRPr lang="en-US" dirty="0"/>
          </a:p>
        </p:txBody>
      </p:sp>
      <p:sp>
        <p:nvSpPr>
          <p:cNvPr id="3" name="Title 2"/>
          <p:cNvSpPr>
            <a:spLocks noGrp="1"/>
          </p:cNvSpPr>
          <p:nvPr>
            <p:ph type="title"/>
          </p:nvPr>
        </p:nvSpPr>
        <p:spPr/>
        <p:txBody>
          <a:bodyPr/>
          <a:lstStyle/>
          <a:p>
            <a:r>
              <a:rPr smtClean="0"/>
              <a:t>	Basic research</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000" dirty="0" smtClean="0"/>
              <a:t>While basic research focuses on curiosity and the pursuit of knowledge for its own sake, applied research takes a different approach by examining how real-world phenomena or outcomes can be altered.</a:t>
            </a:r>
          </a:p>
          <a:p>
            <a:r>
              <a:rPr lang="en-US" sz="2000" dirty="0" smtClean="0"/>
              <a:t> At its core, applied research is oriented towards identifying practical solutions to specific problems. </a:t>
            </a:r>
            <a:endParaRPr lang="en-US" sz="2000" smtClean="0"/>
          </a:p>
          <a:p>
            <a:r>
              <a:rPr lang="en-US" sz="2000" smtClean="0"/>
              <a:t>Its </a:t>
            </a:r>
            <a:r>
              <a:rPr lang="en-US" sz="2000" dirty="0" smtClean="0"/>
              <a:t>primary objective is not just to add to the existing knowledge base but to employ that knowledge to develop solutions, innovations, or interventions that can be directly applied in the real world.</a:t>
            </a:r>
          </a:p>
          <a:p>
            <a:endParaRPr lang="en-US" sz="2000" dirty="0"/>
          </a:p>
        </p:txBody>
      </p:sp>
      <p:sp>
        <p:nvSpPr>
          <p:cNvPr id="3" name="Title 2"/>
          <p:cNvSpPr>
            <a:spLocks noGrp="1"/>
          </p:cNvSpPr>
          <p:nvPr>
            <p:ph type="title"/>
          </p:nvPr>
        </p:nvSpPr>
        <p:spPr/>
        <p:txBody>
          <a:bodyPr>
            <a:normAutofit fontScale="90000"/>
          </a:bodyPr>
          <a:lstStyle/>
          <a:p>
            <a:r>
              <a:rPr sz="3600" b="1" smtClean="0">
                <a:latin typeface="Times New Roman" pitchFamily="18" charset="0"/>
                <a:cs typeface="Times New Roman" pitchFamily="18" charset="0"/>
              </a:rPr>
              <a:t>			</a:t>
            </a:r>
            <a:br>
              <a:rPr sz="3600" b="1" smtClean="0">
                <a:latin typeface="Times New Roman" pitchFamily="18" charset="0"/>
                <a:cs typeface="Times New Roman" pitchFamily="18" charset="0"/>
              </a:rPr>
            </a:br>
            <a:r>
              <a:rPr sz="3600" b="1" smtClean="0">
                <a:latin typeface="Times New Roman" pitchFamily="18" charset="0"/>
                <a:cs typeface="Times New Roman" pitchFamily="18" charset="0"/>
              </a:rPr>
              <a:t>			Applied research</a:t>
            </a:r>
            <a:br>
              <a:rPr sz="3600" b="1" smtClean="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Pure and Applied Research are </a:t>
            </a:r>
            <a:r>
              <a:rPr lang="en-US" b="1" dirty="0" smtClean="0"/>
              <a:t>not separate islands</a:t>
            </a:r>
            <a:r>
              <a:rPr lang="en-US" dirty="0" smtClean="0"/>
              <a:t>.</a:t>
            </a:r>
          </a:p>
          <a:p>
            <a:r>
              <a:rPr lang="en-US" b="1" dirty="0" smtClean="0"/>
              <a:t>Applied research uses the foundation of pure research.</a:t>
            </a:r>
            <a:endParaRPr lang="en-US" dirty="0" smtClean="0"/>
          </a:p>
          <a:p>
            <a:r>
              <a:rPr lang="en-US" dirty="0" smtClean="0"/>
              <a:t>Example: Pure physics → Applied technology (mobile phones, satellites).</a:t>
            </a:r>
          </a:p>
          <a:p>
            <a:endParaRPr lang="en-US" dirty="0"/>
          </a:p>
        </p:txBody>
      </p:sp>
      <p:sp>
        <p:nvSpPr>
          <p:cNvPr id="3" name="Title 2"/>
          <p:cNvSpPr>
            <a:spLocks noGrp="1"/>
          </p:cNvSpPr>
          <p:nvPr>
            <p:ph type="title"/>
          </p:nvPr>
        </p:nvSpPr>
        <p:spPr/>
        <p:txBody>
          <a:bodyPr>
            <a:normAutofit/>
          </a:bodyPr>
          <a:lstStyle/>
          <a:p>
            <a:r>
              <a:rPr sz="3600" b="1" smtClean="0">
                <a:latin typeface="Times New Roman" pitchFamily="18" charset="0"/>
                <a:cs typeface="Times New Roman" pitchFamily="18" charset="0"/>
              </a:rPr>
              <a:t>			Interconnection</a:t>
            </a:r>
            <a:br>
              <a:rPr sz="3600" b="1" smtClean="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Pure Research</a:t>
            </a:r>
            <a:r>
              <a:rPr lang="en-US" dirty="0" smtClean="0"/>
              <a:t> expands knowledge.</a:t>
            </a:r>
          </a:p>
          <a:p>
            <a:r>
              <a:rPr lang="en-US" b="1" dirty="0" smtClean="0"/>
              <a:t>Applied Research</a:t>
            </a:r>
            <a:r>
              <a:rPr lang="en-US" dirty="0" smtClean="0"/>
              <a:t> solves problems.</a:t>
            </a:r>
          </a:p>
          <a:p>
            <a:r>
              <a:rPr lang="en-US" dirty="0" smtClean="0"/>
              <a:t>Both are </a:t>
            </a:r>
            <a:r>
              <a:rPr lang="en-US" b="1" dirty="0" smtClean="0"/>
              <a:t>complementary</a:t>
            </a:r>
            <a:r>
              <a:rPr lang="en-US" dirty="0" smtClean="0"/>
              <a:t> and essential for society’s progress.</a:t>
            </a:r>
          </a:p>
          <a:p>
            <a:endParaRPr lang="en-US" dirty="0"/>
          </a:p>
        </p:txBody>
      </p:sp>
      <p:sp>
        <p:nvSpPr>
          <p:cNvPr id="3" name="Title 2"/>
          <p:cNvSpPr>
            <a:spLocks noGrp="1"/>
          </p:cNvSpPr>
          <p:nvPr>
            <p:ph type="title"/>
          </p:nvPr>
        </p:nvSpPr>
        <p:spPr/>
        <p:txBody>
          <a:bodyPr>
            <a:normAutofit/>
          </a:bodyPr>
          <a:lstStyle/>
          <a:p>
            <a:pPr algn="ctr"/>
            <a:r>
              <a:rPr sz="3600" b="1" smtClean="0">
                <a:latin typeface="Times New Roman" pitchFamily="18" charset="0"/>
                <a:cs typeface="Times New Roman" pitchFamily="18" charset="0"/>
              </a:rPr>
              <a:t>Conclusion</a:t>
            </a:r>
            <a:br>
              <a:rPr sz="3600" b="1" smtClean="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150</TotalTime>
  <Words>380</Words>
  <Application>Microsoft Office PowerPoint</Application>
  <PresentationFormat>On-screen Show (4:3)</PresentationFormat>
  <Paragraphs>46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Paper</vt:lpstr>
      <vt:lpstr>Digital Class MA 3rd Semester Department of Political Science Paschim Guwahati Mahavidyalaya, Dharapur </vt:lpstr>
      <vt:lpstr>  Introduction </vt:lpstr>
      <vt:lpstr>Slide 3</vt:lpstr>
      <vt:lpstr>Slide 4</vt:lpstr>
      <vt:lpstr>Fundamental Research (Basic / Pure Research) </vt:lpstr>
      <vt:lpstr> Basic research</vt:lpstr>
      <vt:lpstr>       Applied research </vt:lpstr>
      <vt:lpstr>   Interconnection </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Humen</dc:creator>
  <cp:lastModifiedBy>Humen</cp:lastModifiedBy>
  <cp:revision>16</cp:revision>
  <dcterms:created xsi:type="dcterms:W3CDTF">2025-09-01T02:03:06Z</dcterms:created>
  <dcterms:modified xsi:type="dcterms:W3CDTF">2025-10-22T01:12:44Z</dcterms:modified>
</cp:coreProperties>
</file>