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7" r:id="rId2"/>
    <p:sldId id="258" r:id="rId3"/>
    <p:sldId id="269" r:id="rId4"/>
    <p:sldId id="259" r:id="rId5"/>
    <p:sldId id="260" r:id="rId6"/>
    <p:sldId id="261" r:id="rId7"/>
    <p:sldId id="262" r:id="rId8"/>
    <p:sldId id="263" r:id="rId9"/>
    <p:sldId id="266" r:id="rId10"/>
    <p:sldId id="267" r:id="rId11"/>
    <p:sldId id="268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336" y="-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Title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Oval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515EC3-F38E-4A2A-9EEB-3F52745811BE}" type="datetimeFigureOut">
              <a:rPr lang="en-US" smtClean="0"/>
              <a:pPr/>
              <a:t>10/22/2025</a:t>
            </a:fld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4E905F3-10D9-4A15-BEA4-34D5D484523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515EC3-F38E-4A2A-9EEB-3F52745811BE}" type="datetimeFigureOut">
              <a:rPr lang="en-US" smtClean="0"/>
              <a:pPr/>
              <a:t>10/22/2025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905F3-10D9-4A15-BEA4-34D5D484523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515EC3-F38E-4A2A-9EEB-3F52745811BE}" type="datetimeFigureOut">
              <a:rPr lang="en-US" smtClean="0"/>
              <a:pPr/>
              <a:t>10/22/2025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905F3-10D9-4A15-BEA4-34D5D484523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15515EC3-F38E-4A2A-9EEB-3F52745811BE}" type="datetimeFigureOut">
              <a:rPr lang="en-US" smtClean="0"/>
              <a:pPr/>
              <a:t>10/22/2025</a:t>
            </a:fld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14E905F3-10D9-4A15-BEA4-34D5D484523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515EC3-F38E-4A2A-9EEB-3F52745811BE}" type="datetimeFigureOut">
              <a:rPr lang="en-US" smtClean="0"/>
              <a:pPr/>
              <a:t>10/22/2025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905F3-10D9-4A15-BEA4-34D5D484523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cxnSp>
        <p:nvCxnSpPr>
          <p:cNvPr id="7" name="Straight Connector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515EC3-F38E-4A2A-9EEB-3F52745811BE}" type="datetimeFigureOut">
              <a:rPr lang="en-US" smtClean="0"/>
              <a:pPr/>
              <a:t>10/22/2025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905F3-10D9-4A15-BEA4-34D5D484523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905F3-10D9-4A15-BEA4-34D5D484523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515EC3-F38E-4A2A-9EEB-3F52745811BE}" type="datetimeFigureOut">
              <a:rPr lang="en-US" smtClean="0"/>
              <a:pPr/>
              <a:t>10/22/2025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2" name="Content Placeholder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34" name="Content Placeholder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cxnSp>
        <p:nvCxnSpPr>
          <p:cNvPr id="10" name="Straight Connector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515EC3-F38E-4A2A-9EEB-3F52745811BE}" type="datetimeFigureOut">
              <a:rPr lang="en-US" smtClean="0"/>
              <a:pPr/>
              <a:t>10/22/2025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905F3-10D9-4A15-BEA4-34D5D484523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515EC3-F38E-4A2A-9EEB-3F52745811BE}" type="datetimeFigureOut">
              <a:rPr lang="en-US" smtClean="0"/>
              <a:pPr/>
              <a:t>10/22/2025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905F3-10D9-4A15-BEA4-34D5D484523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Content Placeholder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1" name="Title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15515EC3-F38E-4A2A-9EEB-3F52745811BE}" type="datetimeFigureOut">
              <a:rPr lang="en-US" smtClean="0"/>
              <a:pPr/>
              <a:t>10/22/2025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14E905F3-10D9-4A15-BEA4-34D5D484523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en-US" smtClean="0"/>
              <a:t>Click icon to add picture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515EC3-F38E-4A2A-9EEB-3F52745811BE}" type="datetimeFigureOut">
              <a:rPr lang="en-US" smtClean="0"/>
              <a:pPr/>
              <a:t>10/22/2025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4E905F3-10D9-4A15-BEA4-34D5D484523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15515EC3-F38E-4A2A-9EEB-3F52745811BE}" type="datetimeFigureOut">
              <a:rPr lang="en-US" smtClean="0"/>
              <a:pPr/>
              <a:t>10/22/2025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14E905F3-10D9-4A15-BEA4-34D5D484523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2133600"/>
            <a:ext cx="8229600" cy="3873691"/>
          </a:xfrm>
        </p:spPr>
        <p:txBody>
          <a:bodyPr>
            <a:normAutofit/>
          </a:bodyPr>
          <a:lstStyle/>
          <a:p>
            <a:endParaRPr lang="en-US" sz="1800" dirty="0" smtClean="0"/>
          </a:p>
          <a:p>
            <a:pPr>
              <a:buNone/>
            </a:pPr>
            <a:r>
              <a:rPr lang="en-US" dirty="0" smtClean="0"/>
              <a:t>		 </a:t>
            </a:r>
            <a:r>
              <a:rPr lang="en-US" b="1" dirty="0" smtClean="0">
                <a:solidFill>
                  <a:srgbClr val="FF0000"/>
                </a:solidFill>
              </a:rPr>
              <a:t>Course Title: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i="1" dirty="0" smtClean="0">
                <a:solidFill>
                  <a:srgbClr val="FF0000"/>
                </a:solidFill>
              </a:rPr>
              <a:t>Research Methodology-I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		</a:t>
            </a:r>
            <a:r>
              <a:rPr lang="en-US" b="1" dirty="0" smtClean="0"/>
              <a:t>Course Code:</a:t>
            </a:r>
            <a:r>
              <a:rPr lang="en-US" dirty="0" smtClean="0"/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POL3026</a:t>
            </a:r>
          </a:p>
          <a:p>
            <a:pPr algn="ctr"/>
            <a:endParaRPr lang="en-US" sz="1800" b="1" dirty="0" smtClean="0"/>
          </a:p>
          <a:p>
            <a:pPr algn="ctr"/>
            <a:r>
              <a:rPr lang="en-US" sz="1800" b="1" dirty="0" smtClean="0"/>
              <a:t>Today's Topic:</a:t>
            </a:r>
            <a:r>
              <a:rPr lang="en-US" sz="1800" dirty="0" smtClean="0"/>
              <a:t/>
            </a:r>
            <a:br>
              <a:rPr lang="en-US" sz="1800" dirty="0" smtClean="0"/>
            </a:br>
            <a:r>
              <a:rPr lang="en-US" b="1" dirty="0" smtClean="0">
                <a:latin typeface="Trebuchet MS" pitchFamily="34" charset="0"/>
                <a:cs typeface="Times New Roman" pitchFamily="18" charset="0"/>
              </a:rPr>
              <a:t>Explorative Research and Action Research</a:t>
            </a:r>
            <a:endParaRPr lang="en-US" sz="1800" b="1" dirty="0" smtClean="0">
              <a:latin typeface="Trebuchet MS" pitchFamily="34" charset="0"/>
            </a:endParaRPr>
          </a:p>
          <a:p>
            <a:r>
              <a:rPr lang="en-US" sz="1800" b="1" dirty="0" smtClean="0"/>
              <a:t>Date:</a:t>
            </a:r>
            <a:r>
              <a:rPr lang="en-US" sz="1800" dirty="0" smtClean="0"/>
              <a:t> 2nd September 2025</a:t>
            </a:r>
            <a:br>
              <a:rPr lang="en-US" sz="1800" dirty="0" smtClean="0"/>
            </a:br>
            <a:r>
              <a:rPr lang="en-US" sz="1800" dirty="0" smtClean="0"/>
              <a:t>C</a:t>
            </a:r>
            <a:r>
              <a:rPr lang="en-US" sz="1800" i="1" dirty="0" smtClean="0"/>
              <a:t>lass Taken by:</a:t>
            </a:r>
            <a:r>
              <a:rPr lang="en-US" sz="1800" dirty="0" smtClean="0"/>
              <a:t> </a:t>
            </a:r>
            <a:r>
              <a:rPr lang="en-US" sz="1800" dirty="0" err="1" smtClean="0"/>
              <a:t>Humen</a:t>
            </a:r>
            <a:r>
              <a:rPr lang="en-US" sz="1800" dirty="0" smtClean="0"/>
              <a:t> </a:t>
            </a:r>
            <a:r>
              <a:rPr lang="en-US" sz="1800" dirty="0" err="1" smtClean="0"/>
              <a:t>Boruah</a:t>
            </a:r>
            <a:endParaRPr lang="en-US" sz="1800" dirty="0" smtClean="0"/>
          </a:p>
          <a:p>
            <a:endParaRPr lang="en-US" sz="1800" dirty="0" smtClean="0"/>
          </a:p>
          <a:p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630362"/>
          </a:xfrm>
        </p:spPr>
        <p:txBody>
          <a:bodyPr>
            <a:noAutofit/>
          </a:bodyPr>
          <a:lstStyle/>
          <a:p>
            <a:pPr algn="ctr"/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Digital Class</a:t>
            </a:r>
            <a:b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MA 3rd Semester</a:t>
            </a:r>
            <a:br>
              <a:rPr lang="en-US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Department of Political Science</a:t>
            </a:r>
            <a:br>
              <a:rPr lang="en-US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2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Paschim</a:t>
            </a:r>
            <a:r>
              <a:rPr lang="en-US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Guwahati</a:t>
            </a:r>
            <a:r>
              <a:rPr lang="en-US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Mahavidyalaya</a:t>
            </a:r>
            <a:r>
              <a:rPr lang="en-US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Dharapur</a:t>
            </a:r>
            <a:r>
              <a:rPr lang="en-US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endParaRPr lang="en-US" sz="20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2133600"/>
            <a:ext cx="8229600" cy="3962400"/>
          </a:xfrm>
        </p:spPr>
        <p:txBody>
          <a:bodyPr>
            <a:normAutofit/>
          </a:bodyPr>
          <a:lstStyle/>
          <a:p>
            <a:r>
              <a:rPr lang="en-US" sz="2000" dirty="0" smtClean="0"/>
              <a:t>A college teacher plans a research </a:t>
            </a:r>
            <a:r>
              <a:rPr lang="en-US" sz="2000" dirty="0" err="1" smtClean="0"/>
              <a:t>programme</a:t>
            </a:r>
            <a:r>
              <a:rPr lang="en-US" sz="2000" dirty="0" smtClean="0"/>
              <a:t> in which he/she intends to improve the socio-emotional aspect of his/her classroom climate during teaching. Which one of the following research methods will be considered appropriate in this context?</a:t>
            </a:r>
          </a:p>
          <a:p>
            <a:r>
              <a:rPr lang="en-US" sz="2000" dirty="0" smtClean="0"/>
              <a:t>1. Experimental method</a:t>
            </a:r>
          </a:p>
          <a:p>
            <a:r>
              <a:rPr lang="en-US" sz="2000" dirty="0" smtClean="0"/>
              <a:t>2. Descriptive method</a:t>
            </a:r>
          </a:p>
          <a:p>
            <a:r>
              <a:rPr lang="en-US" sz="2000" dirty="0" smtClean="0"/>
              <a:t>3. Historical method</a:t>
            </a:r>
          </a:p>
          <a:p>
            <a:r>
              <a:rPr lang="en-US" sz="2000" dirty="0" smtClean="0"/>
              <a:t>4. Action research method</a:t>
            </a:r>
            <a:endParaRPr lang="en-US" sz="20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219200"/>
          </a:xfrm>
        </p:spPr>
        <p:txBody>
          <a:bodyPr>
            <a:normAutofit/>
          </a:bodyPr>
          <a:lstStyle/>
          <a:p>
            <a:r>
              <a:rPr lang="en-IN" sz="5400" b="1" dirty="0" smtClean="0">
                <a:solidFill>
                  <a:srgbClr val="FF0000"/>
                </a:solidFill>
              </a:rPr>
              <a:t>				</a:t>
            </a:r>
            <a:r>
              <a:rPr lang="en-IN" sz="7200" b="1" dirty="0" smtClean="0">
                <a:solidFill>
                  <a:srgbClr val="FF0000"/>
                </a:solidFill>
              </a:rPr>
              <a:t>?</a:t>
            </a:r>
            <a:endParaRPr lang="en-US" sz="66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dirty="0" smtClean="0"/>
              <a:t>A university teacher plans to improve the study habits of students in his/her class. Which type of research paradigm will be helpful in this regard?</a:t>
            </a:r>
          </a:p>
          <a:p>
            <a:r>
              <a:rPr lang="en-US" sz="2000" dirty="0" smtClean="0"/>
              <a:t>(1) Evaluative research paradigm</a:t>
            </a:r>
          </a:p>
          <a:p>
            <a:r>
              <a:rPr lang="en-US" sz="2000" dirty="0" smtClean="0"/>
              <a:t>(2) Applied research paradigm</a:t>
            </a:r>
          </a:p>
          <a:p>
            <a:r>
              <a:rPr lang="en-US" sz="2000" dirty="0" smtClean="0"/>
              <a:t>(3) Fundamental research par</a:t>
            </a:r>
          </a:p>
          <a:p>
            <a:r>
              <a:rPr lang="en-US" sz="2000" dirty="0" smtClean="0"/>
              <a:t>(4) Action research paradigm</a:t>
            </a:r>
            <a:endParaRPr lang="en-US" sz="20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sz="4400" b="1" dirty="0" smtClean="0">
                <a:solidFill>
                  <a:srgbClr val="FF0000"/>
                </a:solidFill>
              </a:rPr>
              <a:t>				</a:t>
            </a:r>
            <a:r>
              <a:rPr lang="en-IN" sz="6000" b="1" dirty="0" smtClean="0">
                <a:solidFill>
                  <a:srgbClr val="FF0000"/>
                </a:solidFill>
              </a:rPr>
              <a:t>?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2438400"/>
            <a:ext cx="8229600" cy="3657600"/>
          </a:xfrm>
        </p:spPr>
        <p:txBody>
          <a:bodyPr>
            <a:normAutofit/>
          </a:bodyPr>
          <a:lstStyle/>
          <a:p>
            <a:r>
              <a:rPr lang="en-US" sz="2000" dirty="0" smtClean="0"/>
              <a:t>This approach investigates research questions that have not previously been studied in depth. It is often qualitative and primary in nature.</a:t>
            </a:r>
          </a:p>
          <a:p>
            <a:r>
              <a:rPr lang="en-US" sz="2000" dirty="0" smtClean="0"/>
              <a:t>It helps researchers </a:t>
            </a:r>
            <a:r>
              <a:rPr lang="en-US" sz="2000" b="1" dirty="0" smtClean="0"/>
              <a:t>gain insights, identify variables, and frame hypotheses</a:t>
            </a:r>
            <a:r>
              <a:rPr lang="en-US" sz="2000" dirty="0" smtClean="0"/>
              <a:t> for further study.</a:t>
            </a:r>
          </a:p>
          <a:p>
            <a:r>
              <a:rPr lang="en-US" sz="2000" dirty="0" smtClean="0"/>
              <a:t>It is </a:t>
            </a:r>
            <a:r>
              <a:rPr lang="en-US" sz="2000" b="1" dirty="0" smtClean="0"/>
              <a:t>inductive in nature</a:t>
            </a:r>
            <a:r>
              <a:rPr lang="en-US" sz="2000" dirty="0" smtClean="0"/>
              <a:t> – moving from observations to ideas.</a:t>
            </a:r>
          </a:p>
          <a:p>
            <a:endParaRPr lang="en-US" sz="20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1219200"/>
          </a:xfrm>
        </p:spPr>
        <p:txBody>
          <a:bodyPr>
            <a:normAutofit fontScale="90000"/>
          </a:bodyPr>
          <a:lstStyle/>
          <a:p>
            <a:pPr algn="ctr"/>
            <a:r>
              <a:rPr sz="4400" smtClean="0">
                <a:latin typeface="Bahnschrift SemiBold" pitchFamily="34" charset="0"/>
              </a:rPr>
              <a:t>Exploratory Research </a:t>
            </a:r>
            <a:br>
              <a:rPr sz="4400" smtClean="0">
                <a:latin typeface="Bahnschrift SemiBold" pitchFamily="34" charset="0"/>
              </a:rPr>
            </a:br>
            <a:endParaRPr lang="en-US" dirty="0">
              <a:latin typeface="Bahnschrift SemiBold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Exploratory-Research-1-992x594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143000" y="990600"/>
            <a:ext cx="7103944" cy="4876800"/>
          </a:xfr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191000"/>
          </a:xfrm>
        </p:spPr>
        <p:txBody>
          <a:bodyPr>
            <a:normAutofit/>
          </a:bodyPr>
          <a:lstStyle/>
          <a:p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When the 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research problem is new, unclear, or not well-defined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When there is 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little or no existing knowledge, theory, or paradigm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on the subject.</a:t>
            </a:r>
          </a:p>
          <a:p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When 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data collection is difficult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due to lack of prior studies, tools, or variables.</a:t>
            </a:r>
          </a:p>
          <a:p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When you have only a 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general idea or broad question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, and you need to 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narrow it down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into specific hypotheses or research questions.</a:t>
            </a:r>
          </a:p>
          <a:p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762000" y="533400"/>
            <a:ext cx="8229600" cy="1219200"/>
          </a:xfrm>
        </p:spPr>
        <p:txBody>
          <a:bodyPr>
            <a:normAutofit/>
          </a:bodyPr>
          <a:lstStyle/>
          <a:p>
            <a:r>
              <a:rPr sz="2800" b="1" smtClean="0">
                <a:latin typeface="Times New Roman" pitchFamily="18" charset="0"/>
                <a:cs typeface="Times New Roman" pitchFamily="18" charset="0"/>
              </a:rPr>
              <a:t>When to Use Exploratory Research</a:t>
            </a:r>
            <a:br>
              <a:rPr sz="2800" b="1" smtClean="0">
                <a:latin typeface="Times New Roman" pitchFamily="18" charset="0"/>
                <a:cs typeface="Times New Roman" pitchFamily="18" charset="0"/>
              </a:rPr>
            </a:br>
            <a:endParaRPr lang="en-US" sz="2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533400" y="1676400"/>
            <a:ext cx="8229600" cy="4572000"/>
          </a:xfrm>
        </p:spPr>
        <p:txBody>
          <a:bodyPr>
            <a:noAutofit/>
          </a:bodyPr>
          <a:lstStyle/>
          <a:p>
            <a:r>
              <a:rPr lang="en-US" sz="2000" b="1" dirty="0" smtClean="0"/>
              <a:t>Research Problem:</a:t>
            </a:r>
            <a:endParaRPr lang="en-US" sz="2000" dirty="0" smtClean="0"/>
          </a:p>
          <a:p>
            <a:r>
              <a:rPr lang="en-US" sz="2000" dirty="0" smtClean="0"/>
              <a:t>How does meme culture shape youth’s social and political opinions?</a:t>
            </a:r>
          </a:p>
          <a:p>
            <a:r>
              <a:rPr lang="en-US" sz="2000" b="1" dirty="0" smtClean="0"/>
              <a:t>Why Exploratory?</a:t>
            </a:r>
            <a:endParaRPr lang="en-US" sz="2000" dirty="0" smtClean="0"/>
          </a:p>
          <a:p>
            <a:r>
              <a:rPr lang="en-US" sz="2000" dirty="0" smtClean="0"/>
              <a:t>New and evolving phenomenon with </a:t>
            </a:r>
            <a:r>
              <a:rPr lang="en-US" sz="2000" b="1" dirty="0" smtClean="0"/>
              <a:t>limited prior research</a:t>
            </a:r>
            <a:r>
              <a:rPr lang="en-US" sz="2000" dirty="0" smtClean="0"/>
              <a:t>.</a:t>
            </a:r>
          </a:p>
          <a:p>
            <a:r>
              <a:rPr lang="en-US" sz="2000" dirty="0" smtClean="0"/>
              <a:t>Difficult to measure directly using traditional surveys.</a:t>
            </a:r>
          </a:p>
          <a:p>
            <a:r>
              <a:rPr lang="en-US" sz="2000" dirty="0" smtClean="0"/>
              <a:t>Requires </a:t>
            </a:r>
            <a:r>
              <a:rPr lang="en-US" sz="2000" b="1" dirty="0" smtClean="0"/>
              <a:t>open-ended exploration</a:t>
            </a:r>
            <a:r>
              <a:rPr lang="en-US" sz="2000" dirty="0" smtClean="0"/>
              <a:t> to understand influence.</a:t>
            </a:r>
          </a:p>
          <a:p>
            <a:endParaRPr lang="en-US" sz="20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28600" y="533400"/>
            <a:ext cx="8229600" cy="1219200"/>
          </a:xfrm>
        </p:spPr>
        <p:txBody>
          <a:bodyPr>
            <a:noAutofit/>
          </a:bodyPr>
          <a:lstStyle/>
          <a:p>
            <a:r>
              <a:rPr sz="2400" b="1" smtClean="0"/>
              <a:t>	Case Study Example – Meme Culture &amp; Youth Opinion</a:t>
            </a:r>
            <a:br>
              <a:rPr sz="2400" b="1" smtClean="0"/>
            </a:br>
            <a:endParaRPr lang="en-US"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b="1" dirty="0" smtClean="0"/>
              <a:t>Possible Methods:</a:t>
            </a:r>
            <a:endParaRPr lang="en-US" sz="2000" dirty="0" smtClean="0"/>
          </a:p>
          <a:p>
            <a:r>
              <a:rPr lang="en-US" sz="2000" b="1" dirty="0" smtClean="0"/>
              <a:t>Focus groups/interviews</a:t>
            </a:r>
            <a:r>
              <a:rPr lang="en-US" sz="2000" dirty="0" smtClean="0"/>
              <a:t> with students about meme consumption.</a:t>
            </a:r>
          </a:p>
          <a:p>
            <a:r>
              <a:rPr lang="en-US" sz="2000" b="1" dirty="0" smtClean="0"/>
              <a:t>Content analysis</a:t>
            </a:r>
            <a:r>
              <a:rPr lang="en-US" sz="2000" dirty="0" smtClean="0"/>
              <a:t> of political/social memes on </a:t>
            </a:r>
            <a:r>
              <a:rPr lang="en-US" sz="2000" dirty="0" err="1" smtClean="0"/>
              <a:t>Instagram</a:t>
            </a:r>
            <a:r>
              <a:rPr lang="en-US" sz="2000" dirty="0" smtClean="0"/>
              <a:t>, X, </a:t>
            </a:r>
            <a:r>
              <a:rPr lang="en-US" sz="2000" dirty="0" err="1" smtClean="0"/>
              <a:t>Facebook</a:t>
            </a:r>
            <a:r>
              <a:rPr lang="en-US" sz="2000" dirty="0" smtClean="0"/>
              <a:t>.</a:t>
            </a:r>
          </a:p>
          <a:p>
            <a:r>
              <a:rPr lang="en-US" sz="2000" b="1" dirty="0" smtClean="0"/>
              <a:t>Observation</a:t>
            </a:r>
            <a:r>
              <a:rPr lang="en-US" sz="2000" dirty="0" smtClean="0"/>
              <a:t> of online discussions and meme sharing.</a:t>
            </a:r>
          </a:p>
          <a:p>
            <a:r>
              <a:rPr lang="en-US" sz="2000" b="1" dirty="0" smtClean="0"/>
              <a:t>Expected Outcome:</a:t>
            </a:r>
            <a:endParaRPr lang="en-US" sz="2000" dirty="0" smtClean="0"/>
          </a:p>
          <a:p>
            <a:r>
              <a:rPr lang="en-US" sz="2000" dirty="0" smtClean="0"/>
              <a:t>Generate hypotheses such as:</a:t>
            </a:r>
          </a:p>
          <a:p>
            <a:pPr lvl="1"/>
            <a:r>
              <a:rPr lang="en-US" sz="2000" i="1" dirty="0" smtClean="0"/>
              <a:t>Memes make politics more relatable to youth.</a:t>
            </a:r>
            <a:endParaRPr lang="en-US" sz="2000" dirty="0" smtClean="0"/>
          </a:p>
          <a:p>
            <a:pPr lvl="1"/>
            <a:r>
              <a:rPr lang="en-US" sz="2000" i="1" dirty="0" smtClean="0"/>
              <a:t>Memes influence how youth discuss and perceive political issues.</a:t>
            </a:r>
            <a:endParaRPr lang="en-US" sz="2000" dirty="0" smtClean="0"/>
          </a:p>
          <a:p>
            <a:pPr lvl="1"/>
            <a:r>
              <a:rPr lang="en-US" sz="2000" i="1" dirty="0" smtClean="0"/>
              <a:t>Memes can shape voting behavior indirectly.</a:t>
            </a:r>
            <a:endParaRPr lang="en-US" sz="2000" dirty="0" smtClean="0"/>
          </a:p>
          <a:p>
            <a:endParaRPr lang="en-US" sz="20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dirty="0" smtClean="0"/>
              <a:t>Action research is a research method that aims to simultaneously investigate and solve an issue or to improve (ameliorate) a given situation.</a:t>
            </a:r>
          </a:p>
          <a:p>
            <a:r>
              <a:rPr lang="hi-IN" sz="2000" dirty="0" smtClean="0"/>
              <a:t> </a:t>
            </a:r>
            <a:r>
              <a:rPr lang="en-US" sz="2000" dirty="0" smtClean="0"/>
              <a:t>In other words, as its name suggests, action research conducts research and takes action at the same time.</a:t>
            </a:r>
          </a:p>
          <a:p>
            <a:r>
              <a:rPr lang="hi-IN" sz="2000" dirty="0" smtClean="0"/>
              <a:t> </a:t>
            </a:r>
            <a:r>
              <a:rPr lang="en-US" sz="2000" dirty="0" smtClean="0"/>
              <a:t>It was first coined as a term in 1944 by MIT professor Kurt </a:t>
            </a:r>
            <a:r>
              <a:rPr lang="en-US" sz="2000" dirty="0" err="1" smtClean="0"/>
              <a:t>Lewin</a:t>
            </a:r>
            <a:r>
              <a:rPr lang="en-US" sz="2000" dirty="0" smtClean="0"/>
              <a:t>.</a:t>
            </a:r>
          </a:p>
          <a:p>
            <a:r>
              <a:rPr lang="en-US" sz="2000" dirty="0" smtClean="0"/>
              <a:t>It aims at </a:t>
            </a:r>
            <a:r>
              <a:rPr lang="en-US" sz="2000" b="1" dirty="0" smtClean="0"/>
              <a:t>improving practices, solving local issues, and generating knowledge</a:t>
            </a:r>
            <a:r>
              <a:rPr lang="en-US" sz="2000" dirty="0" smtClean="0"/>
              <a:t> at the same time.</a:t>
            </a:r>
          </a:p>
          <a:p>
            <a:r>
              <a:rPr lang="en-US" sz="2000" dirty="0" smtClean="0"/>
              <a:t>Emphasizes </a:t>
            </a:r>
            <a:r>
              <a:rPr lang="en-US" sz="2000" b="1" dirty="0" smtClean="0"/>
              <a:t>“learning by doing”</a:t>
            </a:r>
            <a:r>
              <a:rPr lang="en-US" sz="2000" dirty="0" smtClean="0"/>
              <a:t>.</a:t>
            </a:r>
          </a:p>
          <a:p>
            <a:endParaRPr lang="en-US" sz="20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smtClean="0">
                <a:latin typeface="Berlin Sans FB Demi" pitchFamily="34" charset="0"/>
              </a:rPr>
              <a:t>Action research</a:t>
            </a:r>
            <a:endParaRPr lang="en-US" dirty="0">
              <a:latin typeface="Berlin Sans FB Demi" pitchFamily="34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It's a cyclical process that aims to identify problems and create a plan of action. It has four steps such as plan, act, observe, and reflect.</a:t>
            </a:r>
            <a:endParaRPr lang="en-US" dirty="0"/>
          </a:p>
        </p:txBody>
      </p:sp>
      <p:pic>
        <p:nvPicPr>
          <p:cNvPr id="4" name="Picture 3" descr="action-research-introduction-6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71600" y="2971800"/>
            <a:ext cx="3041650" cy="2338604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5486400" y="3124200"/>
            <a:ext cx="513410" cy="2743200"/>
          </a:xfrm>
          <a:prstGeom prst="rect">
            <a:avLst/>
          </a:prstGeom>
          <a:noFill/>
        </p:spPr>
        <p:txBody>
          <a:bodyPr vert="wordArtVert" wrap="square" rtlCol="0">
            <a:spAutoFit/>
          </a:bodyPr>
          <a:lstStyle/>
          <a:p>
            <a:r>
              <a:rPr lang="en-IN" dirty="0" smtClean="0"/>
              <a:t>P A O R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4038600"/>
          </a:xfrm>
        </p:spPr>
        <p:txBody>
          <a:bodyPr>
            <a:norm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Which of the following shows the correct sequence in undertaking Action Research based studies?</a:t>
            </a: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1. Planning. Acting on the plan. Observing and Reflecting</a:t>
            </a: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2. Acting on the plan, Observing. Planning and Reflecting</a:t>
            </a: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3. Reflecting. Planning. Acting on the plan and Observing</a:t>
            </a: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4. Acting on the plan. Reflecting. Planning and Observing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600200"/>
          </a:xfrm>
        </p:spPr>
        <p:txBody>
          <a:bodyPr>
            <a:normAutofit/>
          </a:bodyPr>
          <a:lstStyle/>
          <a:p>
            <a:r>
              <a:rPr lang="en-IN" sz="6600" b="1" dirty="0" smtClean="0">
                <a:solidFill>
                  <a:srgbClr val="FF0000"/>
                </a:solidFill>
              </a:rPr>
              <a:t>				?</a:t>
            </a:r>
            <a:endParaRPr lang="en-US" sz="66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per">
  <a:themeElements>
    <a:clrScheme name="Paper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Paper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Paper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108</TotalTime>
  <Words>530</Words>
  <Application>Microsoft Office PowerPoint</Application>
  <PresentationFormat>On-screen Show (4:3)</PresentationFormat>
  <Paragraphs>57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Paper</vt:lpstr>
      <vt:lpstr>Digital Class MA 3rd Semester Department of Political Science Paschim Guwahati Mahavidyalaya, Dharapur </vt:lpstr>
      <vt:lpstr>Exploratory Research  </vt:lpstr>
      <vt:lpstr>Slide 3</vt:lpstr>
      <vt:lpstr>When to Use Exploratory Research </vt:lpstr>
      <vt:lpstr> Case Study Example – Meme Culture &amp; Youth Opinion </vt:lpstr>
      <vt:lpstr>Slide 6</vt:lpstr>
      <vt:lpstr>Action research</vt:lpstr>
      <vt:lpstr>Slide 8</vt:lpstr>
      <vt:lpstr>    ?</vt:lpstr>
      <vt:lpstr>    ?</vt:lpstr>
      <vt:lpstr>    ?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Humen</dc:creator>
  <cp:lastModifiedBy>Humen</cp:lastModifiedBy>
  <cp:revision>14</cp:revision>
  <dcterms:created xsi:type="dcterms:W3CDTF">2025-09-02T01:59:56Z</dcterms:created>
  <dcterms:modified xsi:type="dcterms:W3CDTF">2025-10-22T01:14:54Z</dcterms:modified>
</cp:coreProperties>
</file>