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52713-FBE6-483D-8B5F-79EA8BDEB43A}"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5DE316-6E41-4EF1-ABF3-2E1A4EB7CD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C52713-FBE6-483D-8B5F-79EA8BDEB43A}" type="datetimeFigureOut">
              <a:rPr lang="en-US" smtClean="0"/>
              <a:pPr/>
              <a:t>10/22/2025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DE316-6E41-4EF1-ABF3-2E1A4EB7CD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normAutofit lnSpcReduction="10000"/>
          </a:bodyPr>
          <a:lstStyle/>
          <a:p>
            <a:endParaRPr lang="en-US" sz="1800" dirty="0" smtClean="0"/>
          </a:p>
          <a:p>
            <a:pPr>
              <a:buNone/>
            </a:pPr>
            <a:r>
              <a:rPr lang="en-US" dirty="0" smtClean="0"/>
              <a:t> </a:t>
            </a:r>
            <a:r>
              <a:rPr lang="en-US" b="1" dirty="0" smtClean="0">
                <a:solidFill>
                  <a:srgbClr val="FF0000"/>
                </a:solidFill>
              </a:rPr>
              <a:t>Course Title:</a:t>
            </a:r>
            <a:r>
              <a:rPr lang="en-US" dirty="0" smtClean="0">
                <a:solidFill>
                  <a:srgbClr val="FF0000"/>
                </a:solidFill>
              </a:rPr>
              <a:t> 	</a:t>
            </a:r>
            <a:r>
              <a:rPr lang="en-US" i="1" dirty="0" smtClean="0">
                <a:solidFill>
                  <a:srgbClr val="FF0000"/>
                </a:solidFill>
              </a:rPr>
              <a:t>Research Methodology- I</a:t>
            </a:r>
            <a:r>
              <a:rPr lang="en-US" dirty="0" smtClean="0"/>
              <a:t/>
            </a:r>
            <a:br>
              <a:rPr lang="en-US" dirty="0" smtClean="0"/>
            </a:br>
            <a:r>
              <a:rPr lang="en-US" dirty="0" smtClean="0"/>
              <a:t>		</a:t>
            </a:r>
            <a:r>
              <a:rPr lang="en-US" sz="2800" b="1" dirty="0" smtClean="0"/>
              <a:t>Course Code:</a:t>
            </a:r>
            <a:r>
              <a:rPr lang="en-US" sz="2800" dirty="0" smtClean="0"/>
              <a:t> </a:t>
            </a:r>
            <a:r>
              <a:rPr lang="en-US" sz="2800" dirty="0" smtClean="0">
                <a:latin typeface="Times New Roman" pitchFamily="18" charset="0"/>
                <a:cs typeface="Times New Roman" pitchFamily="18" charset="0"/>
              </a:rPr>
              <a:t>POL3026</a:t>
            </a:r>
            <a:endParaRPr lang="en-US" dirty="0" smtClean="0">
              <a:latin typeface="Times New Roman" pitchFamily="18" charset="0"/>
              <a:cs typeface="Times New Roman" pitchFamily="18" charset="0"/>
            </a:endParaRPr>
          </a:p>
          <a:p>
            <a:pPr algn="ctr"/>
            <a:endParaRPr lang="en-US" sz="1800" b="1" dirty="0" smtClean="0"/>
          </a:p>
          <a:p>
            <a:pPr algn="ctr"/>
            <a:r>
              <a:rPr lang="en-US" sz="1800" b="1" dirty="0" smtClean="0"/>
              <a:t>Today's Topic:</a:t>
            </a:r>
            <a:r>
              <a:rPr lang="en-US" sz="1800" dirty="0" smtClean="0"/>
              <a:t/>
            </a:r>
            <a:br>
              <a:rPr lang="en-US" sz="1800" dirty="0" smtClean="0"/>
            </a:br>
            <a:r>
              <a:rPr lang="en-US" b="1" dirty="0">
                <a:solidFill>
                  <a:srgbClr val="FF0000"/>
                </a:solidFill>
              </a:rPr>
              <a:t> </a:t>
            </a:r>
            <a:r>
              <a:rPr lang="en-US" b="1" dirty="0">
                <a:solidFill>
                  <a:srgbClr val="FF0000"/>
                </a:solidFill>
                <a:latin typeface="Times New Roman" pitchFamily="18" charset="0"/>
                <a:cs typeface="Times New Roman" pitchFamily="18" charset="0"/>
              </a:rPr>
              <a:t>Ethics in Social Research</a:t>
            </a:r>
          </a:p>
          <a:p>
            <a:pPr algn="ctr">
              <a:buNone/>
            </a:pP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1800" b="1" dirty="0" smtClean="0">
              <a:solidFill>
                <a:srgbClr val="00B050"/>
              </a:solidFill>
              <a:latin typeface="Times New Roman" pitchFamily="18" charset="0"/>
              <a:cs typeface="Times New Roman" pitchFamily="18" charset="0"/>
            </a:endParaRPr>
          </a:p>
          <a:p>
            <a:r>
              <a:rPr lang="en-US" sz="1800" b="1" dirty="0" smtClean="0"/>
              <a:t>Date:</a:t>
            </a:r>
            <a:r>
              <a:rPr lang="en-US" sz="1800" dirty="0" smtClean="0"/>
              <a:t> </a:t>
            </a:r>
            <a:r>
              <a:rPr lang="en-US" sz="1800" dirty="0"/>
              <a:t>9</a:t>
            </a:r>
            <a:r>
              <a:rPr lang="en-US" sz="1800" baseline="30000" dirty="0" smtClean="0"/>
              <a:t>th</a:t>
            </a:r>
            <a:r>
              <a:rPr lang="en-US" sz="1800" dirty="0" smtClean="0"/>
              <a:t> October 2025</a:t>
            </a:r>
            <a:br>
              <a:rPr lang="en-US" sz="1800" dirty="0" smtClean="0"/>
            </a:br>
            <a:r>
              <a:rPr lang="en-US" sz="1800" dirty="0" smtClean="0"/>
              <a:t>C</a:t>
            </a:r>
            <a:r>
              <a:rPr lang="en-US" sz="1800" i="1" dirty="0" smtClean="0"/>
              <a:t>lass Taken by:</a:t>
            </a:r>
            <a:r>
              <a:rPr lang="en-US" sz="1800" dirty="0" smtClean="0"/>
              <a:t> </a:t>
            </a:r>
            <a:r>
              <a:rPr lang="en-US" sz="1800" dirty="0" err="1" smtClean="0"/>
              <a:t>Humen</a:t>
            </a:r>
            <a:r>
              <a:rPr lang="en-US" sz="1800" dirty="0" smtClean="0"/>
              <a:t> </a:t>
            </a:r>
            <a:r>
              <a:rPr lang="en-US" sz="1800" dirty="0" err="1" smtClean="0"/>
              <a:t>Boruah</a:t>
            </a:r>
            <a:endParaRPr lang="en-US" sz="1800" dirty="0" smtClean="0"/>
          </a:p>
          <a:p>
            <a:endParaRPr lang="en-US" sz="1800" dirty="0" smtClean="0"/>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630362"/>
          </a:xfrm>
        </p:spPr>
        <p:txBody>
          <a:bodyPr>
            <a:noAutofit/>
          </a:bodyPr>
          <a:lstStyle/>
          <a:p>
            <a:pPr algn="ctr"/>
            <a:r>
              <a:rPr lang="en-US" sz="2000" b="1" dirty="0" smtClean="0">
                <a:solidFill>
                  <a:schemeClr val="tx1">
                    <a:lumMod val="85000"/>
                    <a:lumOff val="15000"/>
                  </a:schemeClr>
                </a:solidFill>
                <a:latin typeface="Times New Roman" pitchFamily="18" charset="0"/>
                <a:cs typeface="Times New Roman" pitchFamily="18" charset="0"/>
              </a:rPr>
              <a:t>Digital Class</a:t>
            </a:r>
            <a:r>
              <a:rPr lang="en-US" sz="2000" dirty="0" smtClean="0">
                <a:solidFill>
                  <a:schemeClr val="tx1">
                    <a:lumMod val="85000"/>
                    <a:lumOff val="15000"/>
                  </a:schemeClr>
                </a:solidFill>
                <a:latin typeface="Times New Roman" pitchFamily="18" charset="0"/>
                <a:cs typeface="Times New Roman" pitchFamily="18" charset="0"/>
              </a:rPr>
              <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MA 3rd Semester</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Department of Political Science</a:t>
            </a:r>
            <a:br>
              <a:rPr lang="en-US" sz="2000" dirty="0" smtClean="0">
                <a:solidFill>
                  <a:schemeClr val="tx1">
                    <a:lumMod val="85000"/>
                    <a:lumOff val="15000"/>
                  </a:schemeClr>
                </a:solidFill>
                <a:latin typeface="Times New Roman" pitchFamily="18" charset="0"/>
                <a:cs typeface="Times New Roman" pitchFamily="18" charset="0"/>
              </a:rPr>
            </a:br>
            <a:r>
              <a:rPr lang="en-US" sz="2000" dirty="0" err="1" smtClean="0">
                <a:solidFill>
                  <a:schemeClr val="tx1">
                    <a:lumMod val="85000"/>
                    <a:lumOff val="15000"/>
                  </a:schemeClr>
                </a:solidFill>
                <a:latin typeface="Times New Roman" pitchFamily="18" charset="0"/>
                <a:cs typeface="Times New Roman" pitchFamily="18" charset="0"/>
              </a:rPr>
              <a:t>Paschim</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Guwahati</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Mahavidyalaya</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Dharapur</a:t>
            </a:r>
            <a:r>
              <a:rPr lang="en-US" sz="2000" dirty="0" smtClean="0">
                <a:solidFill>
                  <a:schemeClr val="tx1">
                    <a:lumMod val="85000"/>
                    <a:lumOff val="15000"/>
                  </a:schemeClr>
                </a:solidFill>
                <a:latin typeface="Times New Roman" pitchFamily="18" charset="0"/>
                <a:cs typeface="Times New Roman" pitchFamily="18" charset="0"/>
              </a:rPr>
              <a:t/>
            </a:r>
            <a:br>
              <a:rPr lang="en-US" sz="2000" dirty="0" smtClean="0">
                <a:solidFill>
                  <a:schemeClr val="tx1">
                    <a:lumMod val="85000"/>
                    <a:lumOff val="15000"/>
                  </a:schemeClr>
                </a:solidFill>
                <a:latin typeface="Times New Roman" pitchFamily="18" charset="0"/>
                <a:cs typeface="Times New Roman" pitchFamily="18" charset="0"/>
              </a:rPr>
            </a:br>
            <a:endParaRPr lang="en-US" sz="2000" dirty="0">
              <a:solidFill>
                <a:schemeClr val="tx1">
                  <a:lumMod val="85000"/>
                  <a:lumOff val="1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latin typeface="Times New Roman" pitchFamily="18" charset="0"/>
                <a:cs typeface="Times New Roman" pitchFamily="18" charset="0"/>
              </a:rPr>
              <a:t>Plagiarism in Research</a:t>
            </a:r>
            <a:br>
              <a:rPr lang="en-US" sz="2800" b="1" dirty="0" smtClean="0">
                <a:solidFill>
                  <a:srgbClr val="FF0000"/>
                </a:solidFill>
                <a:latin typeface="Times New Roman" pitchFamily="18" charset="0"/>
                <a:cs typeface="Times New Roman" pitchFamily="18" charset="0"/>
              </a:rPr>
            </a:b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400" b="1" dirty="0" smtClean="0">
                <a:latin typeface="Times New Roman" pitchFamily="18" charset="0"/>
                <a:cs typeface="Times New Roman" pitchFamily="18" charset="0"/>
              </a:rPr>
              <a:t>Plagiarism</a:t>
            </a:r>
            <a:r>
              <a:rPr lang="en-US" sz="2400" dirty="0" smtClean="0">
                <a:latin typeface="Times New Roman" pitchFamily="18" charset="0"/>
                <a:cs typeface="Times New Roman" pitchFamily="18" charset="0"/>
              </a:rPr>
              <a:t> = using someone else’s ideas, words, or data as one’s own.</a:t>
            </a:r>
          </a:p>
          <a:p>
            <a:r>
              <a:rPr lang="en-US" sz="2400" dirty="0" smtClean="0">
                <a:latin typeface="Times New Roman" pitchFamily="18" charset="0"/>
                <a:cs typeface="Times New Roman" pitchFamily="18" charset="0"/>
              </a:rPr>
              <a:t>It’s a </a:t>
            </a:r>
            <a:r>
              <a:rPr lang="en-US" sz="2400" b="1" dirty="0" smtClean="0">
                <a:latin typeface="Times New Roman" pitchFamily="18" charset="0"/>
                <a:cs typeface="Times New Roman" pitchFamily="18" charset="0"/>
              </a:rPr>
              <a:t>serious academic and ethical offence</a:t>
            </a:r>
            <a:r>
              <a:rPr lang="en-US" sz="2400" dirty="0" smtClean="0">
                <a:latin typeface="Times New Roman" pitchFamily="18" charset="0"/>
                <a:cs typeface="Times New Roman" pitchFamily="18" charset="0"/>
              </a:rPr>
              <a:t> — violates honesty, originality, and intellectual integrity.</a:t>
            </a:r>
          </a:p>
          <a:p>
            <a:r>
              <a:rPr lang="en-US" sz="2400" dirty="0" smtClean="0">
                <a:latin typeface="Times New Roman" pitchFamily="18" charset="0"/>
                <a:cs typeface="Times New Roman" pitchFamily="18" charset="0"/>
              </a:rPr>
              <a:t>Preventive measures:</a:t>
            </a:r>
          </a:p>
          <a:p>
            <a:pPr lvl="1"/>
            <a:r>
              <a:rPr lang="en-US" sz="2000" dirty="0" smtClean="0">
                <a:latin typeface="Times New Roman" pitchFamily="18" charset="0"/>
                <a:cs typeface="Times New Roman" pitchFamily="18" charset="0"/>
              </a:rPr>
              <a:t>Use </a:t>
            </a:r>
            <a:r>
              <a:rPr lang="en-US" sz="2000" b="1" dirty="0" smtClean="0">
                <a:latin typeface="Times New Roman" pitchFamily="18" charset="0"/>
                <a:cs typeface="Times New Roman" pitchFamily="18" charset="0"/>
              </a:rPr>
              <a:t>plagiarism-check tools</a:t>
            </a:r>
            <a:r>
              <a:rPr lang="en-US" sz="2000" dirty="0" smtClean="0">
                <a:latin typeface="Times New Roman" pitchFamily="18" charset="0"/>
                <a:cs typeface="Times New Roman" pitchFamily="18" charset="0"/>
              </a:rPr>
              <a:t> (Viper, </a:t>
            </a:r>
            <a:r>
              <a:rPr lang="en-US" sz="2000" dirty="0" err="1" smtClean="0">
                <a:latin typeface="Times New Roman" pitchFamily="18" charset="0"/>
                <a:cs typeface="Times New Roman" pitchFamily="18" charset="0"/>
              </a:rPr>
              <a:t>PlagScan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PlagTracker</a:t>
            </a:r>
            <a:r>
              <a:rPr lang="en-US" sz="2000" dirty="0" smtClean="0">
                <a:latin typeface="Times New Roman" pitchFamily="18" charset="0"/>
                <a:cs typeface="Times New Roman" pitchFamily="18" charset="0"/>
              </a:rPr>
              <a:t>).</a:t>
            </a:r>
          </a:p>
          <a:p>
            <a:pPr lvl="1"/>
            <a:r>
              <a:rPr lang="en-US" sz="2000" dirty="0" smtClean="0">
                <a:latin typeface="Times New Roman" pitchFamily="18" charset="0"/>
                <a:cs typeface="Times New Roman" pitchFamily="18" charset="0"/>
              </a:rPr>
              <a:t>Always </a:t>
            </a:r>
            <a:r>
              <a:rPr lang="en-US" sz="2000" b="1" dirty="0" smtClean="0">
                <a:latin typeface="Times New Roman" pitchFamily="18" charset="0"/>
                <a:cs typeface="Times New Roman" pitchFamily="18" charset="0"/>
              </a:rPr>
              <a:t>cite and acknowledge</a:t>
            </a:r>
            <a:r>
              <a:rPr lang="en-US" sz="2000" dirty="0" smtClean="0">
                <a:latin typeface="Times New Roman" pitchFamily="18" charset="0"/>
                <a:cs typeface="Times New Roman" pitchFamily="18" charset="0"/>
              </a:rPr>
              <a:t> sources.</a:t>
            </a:r>
          </a:p>
          <a:p>
            <a:pPr lvl="1"/>
            <a:r>
              <a:rPr lang="en-US" sz="2000" dirty="0" smtClean="0">
                <a:latin typeface="Times New Roman" pitchFamily="18" charset="0"/>
                <a:cs typeface="Times New Roman" pitchFamily="18" charset="0"/>
              </a:rPr>
              <a:t>Maintain </a:t>
            </a:r>
            <a:r>
              <a:rPr lang="en-US" sz="2000" b="1" dirty="0" smtClean="0">
                <a:latin typeface="Times New Roman" pitchFamily="18" charset="0"/>
                <a:cs typeface="Times New Roman" pitchFamily="18" charset="0"/>
              </a:rPr>
              <a:t>original thought</a:t>
            </a:r>
            <a:r>
              <a:rPr lang="en-US" sz="2000" dirty="0" smtClean="0">
                <a:latin typeface="Times New Roman" pitchFamily="18" charset="0"/>
                <a:cs typeface="Times New Roman" pitchFamily="18" charset="0"/>
              </a:rPr>
              <a:t> and paraphrasing skills.</a:t>
            </a:r>
          </a:p>
          <a:p>
            <a:r>
              <a:rPr lang="en-US" sz="2400" b="1" dirty="0" smtClean="0">
                <a:latin typeface="Times New Roman" pitchFamily="18" charset="0"/>
                <a:cs typeface="Times New Roman" pitchFamily="18" charset="0"/>
              </a:rPr>
              <a:t>Moral Principle:</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Plagiarism is not just copying — it is </a:t>
            </a:r>
            <a:r>
              <a:rPr lang="en-US" sz="2400" b="1" dirty="0" smtClean="0">
                <a:latin typeface="Times New Roman" pitchFamily="18" charset="0"/>
                <a:cs typeface="Times New Roman" pitchFamily="18" charset="0"/>
              </a:rPr>
              <a:t>stealing trust and credibility</a:t>
            </a:r>
            <a:r>
              <a:rPr lang="en-US" sz="2400" dirty="0" smtClean="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smtClean="0">
                <a:solidFill>
                  <a:srgbClr val="FF0000"/>
                </a:solidFill>
                <a:latin typeface="Times New Roman" pitchFamily="18" charset="0"/>
                <a:cs typeface="Times New Roman" pitchFamily="18" charset="0"/>
              </a:rPr>
              <a:t>Plagiarism in Research</a:t>
            </a:r>
            <a:br>
              <a:rPr lang="en-US" sz="3200" b="1" dirty="0" smtClean="0">
                <a:solidFill>
                  <a:srgbClr val="FF0000"/>
                </a:solidFill>
                <a:latin typeface="Times New Roman" pitchFamily="18" charset="0"/>
                <a:cs typeface="Times New Roman" pitchFamily="18" charset="0"/>
              </a:rPr>
            </a:br>
            <a:endParaRPr lang="en-US" sz="3200" dirty="0">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a:bodyPr>
          <a:lstStyle/>
          <a:p>
            <a:r>
              <a:rPr lang="en-US" sz="2400" b="1" dirty="0" smtClean="0">
                <a:latin typeface="Times New Roman" pitchFamily="18" charset="0"/>
                <a:cs typeface="Times New Roman" pitchFamily="18" charset="0"/>
              </a:rPr>
              <a:t>Plagiarism</a:t>
            </a:r>
            <a:r>
              <a:rPr lang="en-US" sz="2400" dirty="0" smtClean="0">
                <a:latin typeface="Times New Roman" pitchFamily="18" charset="0"/>
                <a:cs typeface="Times New Roman" pitchFamily="18" charset="0"/>
              </a:rPr>
              <a:t> = using someone else’s ideas, words, or data as one’s own.</a:t>
            </a:r>
          </a:p>
          <a:p>
            <a:r>
              <a:rPr lang="en-US" sz="2400" dirty="0" smtClean="0">
                <a:latin typeface="Times New Roman" pitchFamily="18" charset="0"/>
                <a:cs typeface="Times New Roman" pitchFamily="18" charset="0"/>
              </a:rPr>
              <a:t>It’s a </a:t>
            </a:r>
            <a:r>
              <a:rPr lang="en-US" sz="2400" b="1" dirty="0" smtClean="0">
                <a:latin typeface="Times New Roman" pitchFamily="18" charset="0"/>
                <a:cs typeface="Times New Roman" pitchFamily="18" charset="0"/>
              </a:rPr>
              <a:t>serious academic and ethical offence</a:t>
            </a:r>
            <a:r>
              <a:rPr lang="en-US" sz="2400" dirty="0" smtClean="0">
                <a:latin typeface="Times New Roman" pitchFamily="18" charset="0"/>
                <a:cs typeface="Times New Roman" pitchFamily="18" charset="0"/>
              </a:rPr>
              <a:t> — violates honesty, originality, and intellectual integrity.</a:t>
            </a:r>
          </a:p>
          <a:p>
            <a:r>
              <a:rPr lang="en-US" sz="2400" dirty="0" smtClean="0">
                <a:latin typeface="Times New Roman" pitchFamily="18" charset="0"/>
                <a:cs typeface="Times New Roman" pitchFamily="18" charset="0"/>
              </a:rPr>
              <a:t>Preventive measures:</a:t>
            </a:r>
          </a:p>
          <a:p>
            <a:pPr lvl="1"/>
            <a:r>
              <a:rPr lang="en-US" sz="2000" dirty="0" smtClean="0">
                <a:latin typeface="Times New Roman" pitchFamily="18" charset="0"/>
                <a:cs typeface="Times New Roman" pitchFamily="18" charset="0"/>
              </a:rPr>
              <a:t>Use </a:t>
            </a:r>
            <a:r>
              <a:rPr lang="en-US" sz="2000" b="1" dirty="0" smtClean="0">
                <a:latin typeface="Times New Roman" pitchFamily="18" charset="0"/>
                <a:cs typeface="Times New Roman" pitchFamily="18" charset="0"/>
              </a:rPr>
              <a:t>plagiarism-check tools</a:t>
            </a:r>
            <a:r>
              <a:rPr lang="en-US" sz="2000" dirty="0" smtClean="0">
                <a:latin typeface="Times New Roman" pitchFamily="18" charset="0"/>
                <a:cs typeface="Times New Roman" pitchFamily="18" charset="0"/>
              </a:rPr>
              <a:t> (</a:t>
            </a:r>
            <a:r>
              <a:rPr lang="en-US" sz="2000" dirty="0" err="1" smtClean="0"/>
              <a:t>Grammarly,QuillBot</a:t>
            </a:r>
            <a:r>
              <a:rPr lang="en-US" sz="2000" dirty="0" smtClean="0"/>
              <a:t> Plagiarism Checker, </a:t>
            </a:r>
            <a:r>
              <a:rPr lang="en-US" sz="2000" dirty="0" err="1" smtClean="0"/>
              <a:t>Duplichecker</a:t>
            </a:r>
            <a:r>
              <a:rPr lang="en-US" sz="2000" dirty="0" smtClean="0"/>
              <a:t>, </a:t>
            </a:r>
            <a:r>
              <a:rPr lang="en-US" sz="2000" dirty="0" err="1" smtClean="0"/>
              <a:t>Unicheck</a:t>
            </a:r>
            <a:r>
              <a:rPr lang="en-US" sz="2000" dirty="0" smtClean="0">
                <a:latin typeface="Times New Roman" pitchFamily="18" charset="0"/>
                <a:cs typeface="Times New Roman" pitchFamily="18" charset="0"/>
              </a:rPr>
              <a:t>).</a:t>
            </a:r>
          </a:p>
          <a:p>
            <a:pPr lvl="1"/>
            <a:r>
              <a:rPr lang="en-US" sz="2000" dirty="0" smtClean="0">
                <a:latin typeface="Times New Roman" pitchFamily="18" charset="0"/>
                <a:cs typeface="Times New Roman" pitchFamily="18" charset="0"/>
              </a:rPr>
              <a:t>Always </a:t>
            </a:r>
            <a:r>
              <a:rPr lang="en-US" sz="2000" b="1" dirty="0" smtClean="0">
                <a:latin typeface="Times New Roman" pitchFamily="18" charset="0"/>
                <a:cs typeface="Times New Roman" pitchFamily="18" charset="0"/>
              </a:rPr>
              <a:t>cite and acknowledge</a:t>
            </a:r>
            <a:r>
              <a:rPr lang="en-US" sz="2000" dirty="0" smtClean="0">
                <a:latin typeface="Times New Roman" pitchFamily="18" charset="0"/>
                <a:cs typeface="Times New Roman" pitchFamily="18" charset="0"/>
              </a:rPr>
              <a:t> sources.</a:t>
            </a:r>
          </a:p>
          <a:p>
            <a:pPr lvl="1"/>
            <a:r>
              <a:rPr lang="en-US" sz="2000" dirty="0" smtClean="0">
                <a:latin typeface="Times New Roman" pitchFamily="18" charset="0"/>
                <a:cs typeface="Times New Roman" pitchFamily="18" charset="0"/>
              </a:rPr>
              <a:t>Maintain </a:t>
            </a:r>
            <a:r>
              <a:rPr lang="en-US" sz="2000" b="1" dirty="0" smtClean="0">
                <a:latin typeface="Times New Roman" pitchFamily="18" charset="0"/>
                <a:cs typeface="Times New Roman" pitchFamily="18" charset="0"/>
              </a:rPr>
              <a:t>original thought</a:t>
            </a:r>
            <a:r>
              <a:rPr lang="en-US" sz="2000" dirty="0" smtClean="0">
                <a:latin typeface="Times New Roman" pitchFamily="18" charset="0"/>
                <a:cs typeface="Times New Roman" pitchFamily="18" charset="0"/>
              </a:rPr>
              <a:t> and paraphrasing skills.</a:t>
            </a:r>
          </a:p>
          <a:p>
            <a:r>
              <a:rPr lang="en-US" sz="2400" b="1" dirty="0" smtClean="0">
                <a:latin typeface="Times New Roman" pitchFamily="18" charset="0"/>
                <a:cs typeface="Times New Roman" pitchFamily="18" charset="0"/>
              </a:rPr>
              <a:t>Moral Principle:</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Plagiarism is not just copying — it is </a:t>
            </a:r>
            <a:r>
              <a:rPr lang="en-US" sz="2400" b="1" dirty="0" smtClean="0">
                <a:latin typeface="Times New Roman" pitchFamily="18" charset="0"/>
                <a:cs typeface="Times New Roman" pitchFamily="18" charset="0"/>
              </a:rPr>
              <a:t>stealing trust and credibility</a:t>
            </a:r>
            <a:r>
              <a:rPr lang="en-US" sz="2400" dirty="0" smtClean="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2400" b="1" dirty="0" smtClean="0">
                <a:solidFill>
                  <a:srgbClr val="FF0000"/>
                </a:solidFill>
                <a:latin typeface="Times New Roman" pitchFamily="18" charset="0"/>
                <a:cs typeface="Times New Roman" pitchFamily="18" charset="0"/>
              </a:rPr>
              <a:t>Ethical Issues Related to Research Participants</a:t>
            </a:r>
            <a:br>
              <a:rPr lang="en-US" sz="2400" b="1" dirty="0" smtClean="0">
                <a:solidFill>
                  <a:srgbClr val="FF0000"/>
                </a:solidFill>
                <a:latin typeface="Times New Roman" pitchFamily="18" charset="0"/>
                <a:cs typeface="Times New Roman" pitchFamily="18" charset="0"/>
              </a:rPr>
            </a:br>
            <a:endParaRPr lang="en-US" sz="2400" dirty="0">
              <a:solidFill>
                <a:srgbClr val="FF0000"/>
              </a:solidFill>
            </a:endParaRPr>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r>
              <a:rPr lang="en-US" dirty="0" smtClean="0">
                <a:latin typeface="Times New Roman" pitchFamily="18" charset="0"/>
                <a:cs typeface="Times New Roman" pitchFamily="18" charset="0"/>
              </a:rPr>
              <a:t>Participation in research must be </a:t>
            </a:r>
            <a:r>
              <a:rPr lang="en-US" b="1" dirty="0" smtClean="0">
                <a:latin typeface="Times New Roman" pitchFamily="18" charset="0"/>
                <a:cs typeface="Times New Roman" pitchFamily="18" charset="0"/>
              </a:rPr>
              <a:t>voluntary</a:t>
            </a:r>
            <a:r>
              <a:rPr lang="en-US" dirty="0" smtClean="0">
                <a:latin typeface="Times New Roman" pitchFamily="18" charset="0"/>
                <a:cs typeface="Times New Roman" pitchFamily="18" charset="0"/>
              </a:rPr>
              <a:t>, based on </a:t>
            </a:r>
            <a:r>
              <a:rPr lang="en-US" b="1" dirty="0" smtClean="0">
                <a:latin typeface="Times New Roman" pitchFamily="18" charset="0"/>
                <a:cs typeface="Times New Roman" pitchFamily="18" charset="0"/>
              </a:rPr>
              <a:t>informed consent</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Asking questions is ethical </a:t>
            </a:r>
            <a:r>
              <a:rPr lang="en-US" b="1" dirty="0" smtClean="0">
                <a:latin typeface="Times New Roman" pitchFamily="18" charset="0"/>
                <a:cs typeface="Times New Roman" pitchFamily="18" charset="0"/>
              </a:rPr>
              <a:t>only if</a:t>
            </a:r>
            <a:r>
              <a:rPr lang="en-US" dirty="0" smtClean="0">
                <a:latin typeface="Times New Roman" pitchFamily="18" charset="0"/>
                <a:cs typeface="Times New Roman" pitchFamily="18" charset="0"/>
              </a:rPr>
              <a:t> consent is obtained.</a:t>
            </a:r>
          </a:p>
          <a:p>
            <a:r>
              <a:rPr lang="en-US" dirty="0" smtClean="0">
                <a:latin typeface="Times New Roman" pitchFamily="18" charset="0"/>
                <a:cs typeface="Times New Roman" pitchFamily="18" charset="0"/>
              </a:rPr>
              <a:t>Every research should have </a:t>
            </a:r>
            <a:r>
              <a:rPr lang="en-US" b="1" dirty="0" smtClean="0">
                <a:latin typeface="Times New Roman" pitchFamily="18" charset="0"/>
                <a:cs typeface="Times New Roman" pitchFamily="18" charset="0"/>
              </a:rPr>
              <a:t>social value</a:t>
            </a:r>
            <a:r>
              <a:rPr lang="en-US" dirty="0" smtClean="0">
                <a:latin typeface="Times New Roman" pitchFamily="18" charset="0"/>
                <a:cs typeface="Times New Roman" pitchFamily="18" charset="0"/>
              </a:rPr>
              <a:t> and </a:t>
            </a:r>
            <a:r>
              <a:rPr lang="en-US" b="1" dirty="0" smtClean="0">
                <a:latin typeface="Times New Roman" pitchFamily="18" charset="0"/>
                <a:cs typeface="Times New Roman" pitchFamily="18" charset="0"/>
              </a:rPr>
              <a:t>relevance</a:t>
            </a:r>
            <a:r>
              <a:rPr lang="en-US" dirty="0" smtClean="0">
                <a:latin typeface="Times New Roman" pitchFamily="18" charset="0"/>
                <a:cs typeface="Times New Roman" pitchFamily="18" charset="0"/>
              </a:rPr>
              <a:t> to justify participant involvement.</a:t>
            </a:r>
          </a:p>
          <a:p>
            <a:r>
              <a:rPr lang="en-US" dirty="0" smtClean="0">
                <a:latin typeface="Times New Roman" pitchFamily="18" charset="0"/>
                <a:cs typeface="Times New Roman" pitchFamily="18" charset="0"/>
              </a:rPr>
              <a:t>Research ethics safeguard participants from </a:t>
            </a:r>
            <a:r>
              <a:rPr lang="en-US" b="1" dirty="0" smtClean="0">
                <a:latin typeface="Times New Roman" pitchFamily="18" charset="0"/>
                <a:cs typeface="Times New Roman" pitchFamily="18" charset="0"/>
              </a:rPr>
              <a:t>harm</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exploitation</a:t>
            </a:r>
            <a:r>
              <a:rPr lang="en-US" dirty="0" smtClean="0">
                <a:latin typeface="Times New Roman" pitchFamily="18" charset="0"/>
                <a:cs typeface="Times New Roman" pitchFamily="18" charset="0"/>
              </a:rPr>
              <a:t>, and </a:t>
            </a:r>
            <a:r>
              <a:rPr lang="en-US" b="1" dirty="0" smtClean="0">
                <a:latin typeface="Times New Roman" pitchFamily="18" charset="0"/>
                <a:cs typeface="Times New Roman" pitchFamily="18" charset="0"/>
              </a:rPr>
              <a:t>invasion of privacy</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Key Ethical Concerns: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Informed Consent</a:t>
            </a:r>
          </a:p>
          <a:p>
            <a:r>
              <a:rPr lang="en-US" dirty="0" smtClean="0">
                <a:latin typeface="Times New Roman" pitchFamily="18" charset="0"/>
                <a:cs typeface="Times New Roman" pitchFamily="18" charset="0"/>
              </a:rPr>
              <a:t>No Harm to Participants</a:t>
            </a:r>
          </a:p>
          <a:p>
            <a:r>
              <a:rPr lang="en-US" dirty="0" smtClean="0">
                <a:latin typeface="Times New Roman" pitchFamily="18" charset="0"/>
                <a:cs typeface="Times New Roman" pitchFamily="18" charset="0"/>
              </a:rPr>
              <a:t>The Belmont Principles</a:t>
            </a:r>
          </a:p>
          <a:p>
            <a:r>
              <a:rPr lang="en-US" dirty="0" smtClean="0">
                <a:latin typeface="Times New Roman" pitchFamily="18" charset="0"/>
                <a:cs typeface="Times New Roman" pitchFamily="18" charset="0"/>
              </a:rPr>
              <a:t>Providing Incentives</a:t>
            </a:r>
          </a:p>
          <a:p>
            <a:r>
              <a:rPr lang="en-US" dirty="0" smtClean="0">
                <a:latin typeface="Times New Roman" pitchFamily="18" charset="0"/>
                <a:cs typeface="Times New Roman" pitchFamily="18" charset="0"/>
              </a:rPr>
              <a:t>Search for Sensitive Information</a:t>
            </a:r>
          </a:p>
          <a:p>
            <a:r>
              <a:rPr lang="en-US" dirty="0" smtClean="0">
                <a:latin typeface="Times New Roman" pitchFamily="18" charset="0"/>
                <a:cs typeface="Times New Roman" pitchFamily="18" charset="0"/>
              </a:rPr>
              <a:t>Maintaining Privacy &amp; Confidentiality</a:t>
            </a:r>
          </a:p>
          <a:p>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400" b="1" dirty="0" smtClean="0">
                <a:solidFill>
                  <a:srgbClr val="FF0000"/>
                </a:solidFill>
                <a:latin typeface="Times New Roman" pitchFamily="18" charset="0"/>
                <a:cs typeface="Times New Roman" pitchFamily="18" charset="0"/>
              </a:rPr>
              <a:t>Informed Consent</a:t>
            </a:r>
            <a:br>
              <a:rPr lang="en-US" sz="2400" b="1" dirty="0" smtClean="0">
                <a:solidFill>
                  <a:srgbClr val="FF0000"/>
                </a:solidFill>
                <a:latin typeface="Times New Roman" pitchFamily="18" charset="0"/>
                <a:cs typeface="Times New Roman" pitchFamily="18" charset="0"/>
              </a:rPr>
            </a:br>
            <a:endParaRPr lang="en-US" sz="2400" dirty="0">
              <a:solidFill>
                <a:srgbClr val="FF0000"/>
              </a:solidFill>
            </a:endParaRPr>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US" dirty="0" smtClean="0">
                <a:latin typeface="Times New Roman" pitchFamily="18" charset="0"/>
                <a:cs typeface="Times New Roman" pitchFamily="18" charset="0"/>
              </a:rPr>
              <a:t>Collecting information </a:t>
            </a:r>
            <a:r>
              <a:rPr lang="en-US" b="1" dirty="0" smtClean="0">
                <a:latin typeface="Times New Roman" pitchFamily="18" charset="0"/>
                <a:cs typeface="Times New Roman" pitchFamily="18" charset="0"/>
              </a:rPr>
              <a:t>without participants’ knowledge or consent</a:t>
            </a:r>
            <a:r>
              <a:rPr lang="en-US" dirty="0" smtClean="0">
                <a:latin typeface="Times New Roman" pitchFamily="18" charset="0"/>
                <a:cs typeface="Times New Roman" pitchFamily="18" charset="0"/>
              </a:rPr>
              <a:t> is unethical (Bailey, 1978).</a:t>
            </a:r>
          </a:p>
          <a:p>
            <a:r>
              <a:rPr lang="en-US" b="1" dirty="0" smtClean="0">
                <a:latin typeface="Times New Roman" pitchFamily="18" charset="0"/>
                <a:cs typeface="Times New Roman" pitchFamily="18" charset="0"/>
              </a:rPr>
              <a:t>Written consent</a:t>
            </a:r>
            <a:r>
              <a:rPr lang="en-US" dirty="0" smtClean="0">
                <a:latin typeface="Times New Roman" pitchFamily="18" charset="0"/>
                <a:cs typeface="Times New Roman" pitchFamily="18" charset="0"/>
              </a:rPr>
              <a:t> must be:</a:t>
            </a:r>
          </a:p>
          <a:p>
            <a:pPr lvl="1"/>
            <a:r>
              <a:rPr lang="en-US" dirty="0" smtClean="0">
                <a:latin typeface="Times New Roman" pitchFamily="18" charset="0"/>
                <a:cs typeface="Times New Roman" pitchFamily="18" charset="0"/>
              </a:rPr>
              <a:t>In a language understandable to the participant.</a:t>
            </a:r>
          </a:p>
          <a:p>
            <a:pPr lvl="1"/>
            <a:r>
              <a:rPr lang="en-US" dirty="0" smtClean="0">
                <a:latin typeface="Times New Roman" pitchFamily="18" charset="0"/>
                <a:cs typeface="Times New Roman" pitchFamily="18" charset="0"/>
              </a:rPr>
              <a:t>Simple, clear, and easy to read.</a:t>
            </a:r>
          </a:p>
          <a:p>
            <a:r>
              <a:rPr lang="en-US" b="1" dirty="0" smtClean="0">
                <a:latin typeface="Times New Roman" pitchFamily="18" charset="0"/>
                <a:cs typeface="Times New Roman" pitchFamily="18" charset="0"/>
              </a:rPr>
              <a:t>From the participant’s side:</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Has time to read and ask questions.</a:t>
            </a:r>
          </a:p>
          <a:p>
            <a:r>
              <a:rPr lang="en-US" dirty="0" smtClean="0">
                <a:latin typeface="Times New Roman" pitchFamily="18" charset="0"/>
                <a:cs typeface="Times New Roman" pitchFamily="18" charset="0"/>
              </a:rPr>
              <a:t>Can agree or refuse voluntarily.</a:t>
            </a:r>
          </a:p>
          <a:p>
            <a:r>
              <a:rPr lang="en-US" dirty="0" smtClean="0">
                <a:latin typeface="Times New Roman" pitchFamily="18" charset="0"/>
                <a:cs typeface="Times New Roman" pitchFamily="18" charset="0"/>
              </a:rPr>
              <a:t>Knows they can </a:t>
            </a:r>
            <a:r>
              <a:rPr lang="en-US" b="1" dirty="0" smtClean="0">
                <a:latin typeface="Times New Roman" pitchFamily="18" charset="0"/>
                <a:cs typeface="Times New Roman" pitchFamily="18" charset="0"/>
              </a:rPr>
              <a:t>withdraw anytime</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Special Case — Assent: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For individuals unable to consent (children, mentally ill, etc.), assent allows them to </a:t>
            </a:r>
            <a:r>
              <a:rPr lang="en-US" b="1" dirty="0" smtClean="0">
                <a:latin typeface="Times New Roman" pitchFamily="18" charset="0"/>
                <a:cs typeface="Times New Roman" pitchFamily="18" charset="0"/>
              </a:rPr>
              <a:t>say “no”</a:t>
            </a:r>
            <a:r>
              <a:rPr lang="en-US" dirty="0" smtClean="0">
                <a:latin typeface="Times New Roman" pitchFamily="18" charset="0"/>
                <a:cs typeface="Times New Roman" pitchFamily="18" charset="0"/>
              </a:rPr>
              <a:t> to participation.</a:t>
            </a:r>
          </a:p>
          <a:p>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No Harm to the Participants</a:t>
            </a:r>
            <a:br>
              <a:rPr lang="en-US" sz="3200" b="1"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smtClean="0"/>
              <a:t>Participants must be protected from </a:t>
            </a:r>
            <a:r>
              <a:rPr lang="en-US" sz="2000" b="1" dirty="0" smtClean="0"/>
              <a:t>physical, psychological, social, or economic harm</a:t>
            </a:r>
            <a:r>
              <a:rPr lang="en-US" sz="2000" dirty="0" smtClean="0"/>
              <a:t>.</a:t>
            </a:r>
          </a:p>
          <a:p>
            <a:pPr algn="just"/>
            <a:r>
              <a:rPr lang="en-US" sz="2000" dirty="0" smtClean="0"/>
              <a:t>Example: </a:t>
            </a:r>
            <a:r>
              <a:rPr lang="en-US" sz="2000" i="1" dirty="0" smtClean="0"/>
              <a:t>Tuskegee Syphilis Study</a:t>
            </a:r>
            <a:r>
              <a:rPr lang="en-US" sz="2000" dirty="0" smtClean="0"/>
              <a:t> — denial of treatment caused severe harm.</a:t>
            </a:r>
          </a:p>
          <a:p>
            <a:pPr algn="just"/>
            <a:r>
              <a:rPr lang="en-US" sz="2000" dirty="0" smtClean="0"/>
              <a:t>In social research, harm can be </a:t>
            </a:r>
            <a:r>
              <a:rPr lang="en-US" sz="2000" b="1" dirty="0" smtClean="0"/>
              <a:t>emotional</a:t>
            </a:r>
            <a:r>
              <a:rPr lang="en-US" sz="2000" dirty="0" smtClean="0"/>
              <a:t> or </a:t>
            </a:r>
            <a:r>
              <a:rPr lang="en-US" sz="2000" b="1" dirty="0" smtClean="0"/>
              <a:t>reputational</a:t>
            </a:r>
            <a:r>
              <a:rPr lang="en-US" sz="2000" dirty="0" smtClean="0"/>
              <a:t> (e.g., stress, embarrassment, job loss).</a:t>
            </a:r>
          </a:p>
          <a:p>
            <a:pPr algn="just"/>
            <a:r>
              <a:rPr lang="en-US" sz="2000" dirty="0" smtClean="0"/>
              <a:t>(</a:t>
            </a:r>
            <a:r>
              <a:rPr lang="en-US" sz="2000" dirty="0" err="1" smtClean="0"/>
              <a:t>Neuman</a:t>
            </a:r>
            <a:r>
              <a:rPr lang="en-US" sz="2000" dirty="0" smtClean="0"/>
              <a:t>, 2014): Even surveys can trigger anxiety when recalling traumatic events if it asks people to recall unpleasant or traumatic events. An ethical researcher must be sensitive to any harm to participants, consider precautions, and weigh potential harm against potential benefits. </a:t>
            </a:r>
          </a:p>
          <a:p>
            <a:pPr algn="just"/>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latin typeface="Times New Roman" pitchFamily="18" charset="0"/>
                <a:cs typeface="Times New Roman" pitchFamily="18" charset="0"/>
              </a:rPr>
              <a:t>The Belmont Report Principles</a:t>
            </a:r>
            <a:br>
              <a:rPr lang="en-US" sz="2800" b="1" dirty="0" smtClean="0">
                <a:solidFill>
                  <a:srgbClr val="FF0000"/>
                </a:solidFill>
                <a:latin typeface="Times New Roman" pitchFamily="18" charset="0"/>
                <a:cs typeface="Times New Roman" pitchFamily="18" charset="0"/>
              </a:rPr>
            </a:br>
            <a:endParaRPr lang="en-US" sz="2800" dirty="0">
              <a:solidFill>
                <a:srgbClr val="FF0000"/>
              </a:solidFill>
            </a:endParaRPr>
          </a:p>
        </p:txBody>
      </p:sp>
      <p:sp>
        <p:nvSpPr>
          <p:cNvPr id="3" name="Content Placeholder 2"/>
          <p:cNvSpPr>
            <a:spLocks noGrp="1"/>
          </p:cNvSpPr>
          <p:nvPr>
            <p:ph idx="1"/>
          </p:nvPr>
        </p:nvSpPr>
        <p:spPr/>
        <p:txBody>
          <a:bodyPr>
            <a:noAutofit/>
          </a:bodyPr>
          <a:lstStyle/>
          <a:p>
            <a:r>
              <a:rPr lang="en-US" sz="2000" b="1" dirty="0" smtClean="0">
                <a:latin typeface="Times New Roman" pitchFamily="18" charset="0"/>
                <a:cs typeface="Times New Roman" pitchFamily="18" charset="0"/>
              </a:rPr>
              <a:t>1. Respect for Persons</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Treat people as </a:t>
            </a:r>
            <a:r>
              <a:rPr lang="en-US" sz="2000" b="1" dirty="0" smtClean="0">
                <a:latin typeface="Times New Roman" pitchFamily="18" charset="0"/>
                <a:cs typeface="Times New Roman" pitchFamily="18" charset="0"/>
              </a:rPr>
              <a:t>autonomous</a:t>
            </a:r>
            <a:r>
              <a:rPr lang="en-US" sz="2000" dirty="0" smtClean="0">
                <a:latin typeface="Times New Roman" pitchFamily="18" charset="0"/>
                <a:cs typeface="Times New Roman" pitchFamily="18" charset="0"/>
              </a:rPr>
              <a:t> decision-makers.</a:t>
            </a:r>
          </a:p>
          <a:p>
            <a:r>
              <a:rPr lang="en-US" sz="2000" dirty="0" smtClean="0">
                <a:latin typeface="Times New Roman" pitchFamily="18" charset="0"/>
                <a:cs typeface="Times New Roman" pitchFamily="18" charset="0"/>
              </a:rPr>
              <a:t>Protect </a:t>
            </a:r>
            <a:r>
              <a:rPr lang="en-US" sz="2000" b="1" dirty="0" smtClean="0">
                <a:latin typeface="Times New Roman" pitchFamily="18" charset="0"/>
                <a:cs typeface="Times New Roman" pitchFamily="18" charset="0"/>
              </a:rPr>
              <a:t>vulnerable groups</a:t>
            </a:r>
            <a:r>
              <a:rPr lang="en-US" sz="2000" dirty="0" smtClean="0">
                <a:latin typeface="Times New Roman" pitchFamily="18" charset="0"/>
                <a:cs typeface="Times New Roman" pitchFamily="18" charset="0"/>
              </a:rPr>
              <a:t> (children, prisoners, mentally ill, elderly).</a:t>
            </a:r>
          </a:p>
          <a:p>
            <a:r>
              <a:rPr lang="en-US" sz="2000" b="1" dirty="0" smtClean="0">
                <a:latin typeface="Times New Roman" pitchFamily="18" charset="0"/>
                <a:cs typeface="Times New Roman" pitchFamily="18" charset="0"/>
              </a:rPr>
              <a:t>2. Beneficence</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Do </a:t>
            </a:r>
            <a:r>
              <a:rPr lang="en-US" sz="2000" b="1" dirty="0" smtClean="0">
                <a:latin typeface="Times New Roman" pitchFamily="18" charset="0"/>
                <a:cs typeface="Times New Roman" pitchFamily="18" charset="0"/>
              </a:rPr>
              <a:t>no harm</a:t>
            </a:r>
            <a:r>
              <a:rPr lang="en-US" sz="2000" dirty="0" smtClean="0">
                <a:latin typeface="Times New Roman" pitchFamily="18" charset="0"/>
                <a:cs typeface="Times New Roman" pitchFamily="18" charset="0"/>
              </a:rPr>
              <a:t>.</a:t>
            </a:r>
          </a:p>
          <a:p>
            <a:r>
              <a:rPr lang="en-US" sz="2000" b="1" dirty="0" err="1" smtClean="0">
                <a:latin typeface="Times New Roman" pitchFamily="18" charset="0"/>
                <a:cs typeface="Times New Roman" pitchFamily="18" charset="0"/>
              </a:rPr>
              <a:t>Maximise</a:t>
            </a:r>
            <a:r>
              <a:rPr lang="en-US" sz="2000" b="1" dirty="0" smtClean="0">
                <a:latin typeface="Times New Roman" pitchFamily="18" charset="0"/>
                <a:cs typeface="Times New Roman" pitchFamily="18" charset="0"/>
              </a:rPr>
              <a:t> benefits</a:t>
            </a:r>
            <a:r>
              <a:rPr lang="en-US" sz="2000" dirty="0" smtClean="0">
                <a:latin typeface="Times New Roman" pitchFamily="18" charset="0"/>
                <a:cs typeface="Times New Roman" pitchFamily="18" charset="0"/>
              </a:rPr>
              <a:t> and </a:t>
            </a:r>
            <a:r>
              <a:rPr lang="en-US" sz="2000" b="1" dirty="0" err="1" smtClean="0">
                <a:latin typeface="Times New Roman" pitchFamily="18" charset="0"/>
                <a:cs typeface="Times New Roman" pitchFamily="18" charset="0"/>
              </a:rPr>
              <a:t>minimise</a:t>
            </a:r>
            <a:r>
              <a:rPr lang="en-US" sz="2000" b="1" dirty="0" smtClean="0">
                <a:latin typeface="Times New Roman" pitchFamily="18" charset="0"/>
                <a:cs typeface="Times New Roman" pitchFamily="18" charset="0"/>
              </a:rPr>
              <a:t> risks</a:t>
            </a:r>
            <a:r>
              <a:rPr lang="en-US" sz="2000" dirty="0" smtClean="0">
                <a:latin typeface="Times New Roman" pitchFamily="18" charset="0"/>
                <a:cs typeface="Times New Roman" pitchFamily="18" charset="0"/>
              </a:rPr>
              <a:t> to participants.</a:t>
            </a:r>
          </a:p>
          <a:p>
            <a:r>
              <a:rPr lang="en-US" sz="2000" b="1" dirty="0" smtClean="0">
                <a:latin typeface="Times New Roman" pitchFamily="18" charset="0"/>
                <a:cs typeface="Times New Roman" pitchFamily="18" charset="0"/>
              </a:rPr>
              <a:t>3. Justice</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Ensure </a:t>
            </a:r>
            <a:r>
              <a:rPr lang="en-US" sz="2000" b="1" dirty="0" smtClean="0">
                <a:latin typeface="Times New Roman" pitchFamily="18" charset="0"/>
                <a:cs typeface="Times New Roman" pitchFamily="18" charset="0"/>
              </a:rPr>
              <a:t>fairness</a:t>
            </a:r>
            <a:r>
              <a:rPr lang="en-US" sz="2000" dirty="0" smtClean="0">
                <a:latin typeface="Times New Roman" pitchFamily="18" charset="0"/>
                <a:cs typeface="Times New Roman" pitchFamily="18" charset="0"/>
              </a:rPr>
              <a:t> in selecting participants.</a:t>
            </a:r>
          </a:p>
          <a:p>
            <a:r>
              <a:rPr lang="en-US" sz="2000" dirty="0" smtClean="0">
                <a:latin typeface="Times New Roman" pitchFamily="18" charset="0"/>
                <a:cs typeface="Times New Roman" pitchFamily="18" charset="0"/>
              </a:rPr>
              <a:t>Distribute the </a:t>
            </a:r>
            <a:r>
              <a:rPr lang="en-US" sz="2000" b="1" dirty="0" smtClean="0">
                <a:latin typeface="Times New Roman" pitchFamily="18" charset="0"/>
                <a:cs typeface="Times New Roman" pitchFamily="18" charset="0"/>
              </a:rPr>
              <a:t>burden and benefits</a:t>
            </a:r>
            <a:r>
              <a:rPr lang="en-US" sz="2000" dirty="0" smtClean="0">
                <a:latin typeface="Times New Roman" pitchFamily="18" charset="0"/>
                <a:cs typeface="Times New Roman" pitchFamily="18" charset="0"/>
              </a:rPr>
              <a:t> of research equitably.</a:t>
            </a:r>
          </a:p>
          <a:p>
            <a:endParaRPr lang="en-US"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rPr>
              <a:t>Providing Incentives</a:t>
            </a:r>
            <a:br>
              <a:rPr lang="en-US" sz="2800" b="1"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a:bodyPr>
          <a:lstStyle/>
          <a:p>
            <a:r>
              <a:rPr lang="en-US" sz="2800" dirty="0" smtClean="0"/>
              <a:t>Incentives are debated in research ethics.</a:t>
            </a:r>
          </a:p>
          <a:p>
            <a:r>
              <a:rPr lang="en-US" sz="2800" b="1" dirty="0" smtClean="0"/>
              <a:t>Ethical if:</a:t>
            </a:r>
            <a:endParaRPr lang="en-US" sz="2800" dirty="0" smtClean="0"/>
          </a:p>
          <a:p>
            <a:pPr lvl="1"/>
            <a:r>
              <a:rPr lang="en-US" sz="2400" dirty="0" smtClean="0"/>
              <a:t>Given </a:t>
            </a:r>
            <a:r>
              <a:rPr lang="en-US" sz="2400" b="1" dirty="0" smtClean="0"/>
              <a:t>after data collection</a:t>
            </a:r>
            <a:r>
              <a:rPr lang="en-US" sz="2400" dirty="0" smtClean="0"/>
              <a:t> as a </a:t>
            </a:r>
            <a:r>
              <a:rPr lang="en-US" sz="2400" i="1" dirty="0" smtClean="0"/>
              <a:t>token of appreciation.</a:t>
            </a:r>
            <a:endParaRPr lang="en-US" sz="2400" dirty="0" smtClean="0"/>
          </a:p>
          <a:p>
            <a:r>
              <a:rPr lang="en-US" sz="2800" b="1" dirty="0" smtClean="0"/>
              <a:t>Unethical if:</a:t>
            </a:r>
            <a:endParaRPr lang="en-US" sz="2800" dirty="0" smtClean="0"/>
          </a:p>
          <a:p>
            <a:pPr lvl="1"/>
            <a:r>
              <a:rPr lang="en-US" sz="2400" dirty="0" smtClean="0"/>
              <a:t>Given </a:t>
            </a:r>
            <a:r>
              <a:rPr lang="en-US" sz="2400" b="1" dirty="0" smtClean="0"/>
              <a:t>before participation</a:t>
            </a:r>
            <a:r>
              <a:rPr lang="en-US" sz="2400" dirty="0" smtClean="0"/>
              <a:t> to influence responses or coerce involvement.</a:t>
            </a:r>
          </a:p>
          <a:p>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rPr>
              <a:t>Search for Sensitive Information</a:t>
            </a:r>
            <a:br>
              <a:rPr lang="en-US" sz="2800" b="1"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a:bodyPr>
          <a:lstStyle/>
          <a:p>
            <a:r>
              <a:rPr lang="en-US" sz="2400" dirty="0" smtClean="0"/>
              <a:t>Some questions may be </a:t>
            </a:r>
            <a:r>
              <a:rPr lang="en-US" sz="2400" b="1" dirty="0" smtClean="0"/>
              <a:t>intrusive</a:t>
            </a:r>
            <a:r>
              <a:rPr lang="en-US" sz="2400" dirty="0" smtClean="0"/>
              <a:t> or </a:t>
            </a:r>
            <a:r>
              <a:rPr lang="en-US" sz="2400" b="1" dirty="0" smtClean="0"/>
              <a:t>embarrassing</a:t>
            </a:r>
            <a:r>
              <a:rPr lang="en-US" sz="2400" dirty="0" smtClean="0"/>
              <a:t> (e.g., income, sexual </a:t>
            </a:r>
            <a:r>
              <a:rPr lang="en-US" sz="2400" dirty="0" err="1" smtClean="0"/>
              <a:t>behaviour</a:t>
            </a:r>
            <a:r>
              <a:rPr lang="en-US" sz="2400" dirty="0" smtClean="0"/>
              <a:t>, drug use).</a:t>
            </a:r>
          </a:p>
          <a:p>
            <a:r>
              <a:rPr lang="en-US" sz="2400" dirty="0" smtClean="0"/>
              <a:t>Such questions may be essential for research but must be handled carefully.</a:t>
            </a:r>
          </a:p>
          <a:p>
            <a:r>
              <a:rPr lang="en-US" sz="2400" b="1" dirty="0" smtClean="0"/>
              <a:t>Researcher’s Duty:</a:t>
            </a:r>
            <a:endParaRPr lang="en-US" sz="2400" dirty="0" smtClean="0"/>
          </a:p>
          <a:p>
            <a:r>
              <a:rPr lang="en-US" sz="2400" dirty="0" smtClean="0"/>
              <a:t>Inform participants clearly about the nature of questions.</a:t>
            </a:r>
          </a:p>
          <a:p>
            <a:r>
              <a:rPr lang="en-US" sz="2400" dirty="0" smtClean="0"/>
              <a:t>Allow them time to </a:t>
            </a:r>
            <a:r>
              <a:rPr lang="en-US" sz="2400" b="1" dirty="0" smtClean="0"/>
              <a:t>decide freely</a:t>
            </a:r>
            <a:r>
              <a:rPr lang="en-US" sz="2400" dirty="0" smtClean="0"/>
              <a:t> whether to participate.</a:t>
            </a:r>
          </a:p>
          <a:p>
            <a:r>
              <a:rPr lang="en-US" sz="2400" dirty="0" smtClean="0"/>
              <a:t>Ensure </a:t>
            </a:r>
            <a:r>
              <a:rPr lang="en-US" sz="2400" b="1" dirty="0" smtClean="0"/>
              <a:t>confidentiality and anonymity</a:t>
            </a:r>
            <a:r>
              <a:rPr lang="en-US" sz="2400" dirty="0" smtClean="0"/>
              <a:t> of responses.</a:t>
            </a:r>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rgbClr val="FF0000"/>
                </a:solidFill>
                <a:latin typeface="Times New Roman" pitchFamily="18" charset="0"/>
                <a:cs typeface="Times New Roman" pitchFamily="18" charset="0"/>
              </a:rPr>
              <a:t>Maintaining Privacy and Confidentiality</a:t>
            </a:r>
            <a:br>
              <a:rPr lang="en-US" sz="2400" b="1" dirty="0" smtClean="0">
                <a:solidFill>
                  <a:srgbClr val="FF0000"/>
                </a:solidFill>
                <a:latin typeface="Times New Roman" pitchFamily="18" charset="0"/>
                <a:cs typeface="Times New Roman" pitchFamily="18" charset="0"/>
              </a:rPr>
            </a:br>
            <a:endParaRPr lang="en-US" sz="2400" dirty="0">
              <a:solidFill>
                <a:srgbClr val="FF0000"/>
              </a:solidFill>
            </a:endParaRPr>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r>
              <a:rPr lang="en-US" dirty="0" smtClean="0">
                <a:latin typeface="Times New Roman" pitchFamily="18" charset="0"/>
                <a:cs typeface="Times New Roman" pitchFamily="18" charset="0"/>
              </a:rPr>
              <a:t>Researchers must </a:t>
            </a:r>
            <a:r>
              <a:rPr lang="en-US" b="1" dirty="0" err="1" smtClean="0">
                <a:latin typeface="Times New Roman" pitchFamily="18" charset="0"/>
                <a:cs typeface="Times New Roman" pitchFamily="18" charset="0"/>
              </a:rPr>
              <a:t>minimise</a:t>
            </a:r>
            <a:r>
              <a:rPr lang="en-US" b="1" dirty="0" smtClean="0">
                <a:latin typeface="Times New Roman" pitchFamily="18" charset="0"/>
                <a:cs typeface="Times New Roman" pitchFamily="18" charset="0"/>
              </a:rPr>
              <a:t> invasion of privacy</a:t>
            </a:r>
            <a:r>
              <a:rPr lang="en-US" dirty="0" smtClean="0">
                <a:latin typeface="Times New Roman" pitchFamily="18" charset="0"/>
                <a:cs typeface="Times New Roman" pitchFamily="18" charset="0"/>
              </a:rPr>
              <a:t> — only collect data necessary for research purposes.</a:t>
            </a:r>
          </a:p>
          <a:p>
            <a:r>
              <a:rPr lang="en-US" dirty="0" smtClean="0">
                <a:latin typeface="Times New Roman" pitchFamily="18" charset="0"/>
                <a:cs typeface="Times New Roman" pitchFamily="18" charset="0"/>
              </a:rPr>
              <a:t>Use methods like observation or recording </a:t>
            </a:r>
            <a:r>
              <a:rPr lang="en-US" b="1" dirty="0" smtClean="0">
                <a:latin typeface="Times New Roman" pitchFamily="18" charset="0"/>
                <a:cs typeface="Times New Roman" pitchFamily="18" charset="0"/>
              </a:rPr>
              <a:t>only when justified</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Confidentiality:</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Keep participant identity hidden.</a:t>
            </a:r>
          </a:p>
          <a:p>
            <a:pPr lvl="1"/>
            <a:r>
              <a:rPr lang="en-US" dirty="0" smtClean="0">
                <a:latin typeface="Times New Roman" pitchFamily="18" charset="0"/>
                <a:cs typeface="Times New Roman" pitchFamily="18" charset="0"/>
              </a:rPr>
              <a:t>Do not share data publicly or with non-research parties.</a:t>
            </a:r>
          </a:p>
          <a:p>
            <a:r>
              <a:rPr lang="en-US" b="1" dirty="0" smtClean="0">
                <a:latin typeface="Times New Roman" pitchFamily="18" charset="0"/>
                <a:cs typeface="Times New Roman" pitchFamily="18" charset="0"/>
              </a:rPr>
              <a:t>Practical Steps: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Remove </a:t>
            </a:r>
            <a:r>
              <a:rPr lang="en-US" b="1" dirty="0" smtClean="0">
                <a:latin typeface="Times New Roman" pitchFamily="18" charset="0"/>
                <a:cs typeface="Times New Roman" pitchFamily="18" charset="0"/>
              </a:rPr>
              <a:t>names and addresses</a:t>
            </a:r>
            <a:r>
              <a:rPr lang="en-US" dirty="0" smtClean="0">
                <a:latin typeface="Times New Roman" pitchFamily="18" charset="0"/>
                <a:cs typeface="Times New Roman" pitchFamily="18" charset="0"/>
              </a:rPr>
              <a:t> from questionnaires.</a:t>
            </a:r>
          </a:p>
          <a:p>
            <a:r>
              <a:rPr lang="en-US" dirty="0" smtClean="0">
                <a:latin typeface="Times New Roman" pitchFamily="18" charset="0"/>
                <a:cs typeface="Times New Roman" pitchFamily="18" charset="0"/>
              </a:rPr>
              <a:t>Use </a:t>
            </a:r>
            <a:r>
              <a:rPr lang="en-US" b="1" dirty="0" smtClean="0">
                <a:latin typeface="Times New Roman" pitchFamily="18" charset="0"/>
                <a:cs typeface="Times New Roman" pitchFamily="18" charset="0"/>
              </a:rPr>
              <a:t>ID codes</a:t>
            </a:r>
            <a:r>
              <a:rPr lang="en-US" dirty="0" smtClean="0">
                <a:latin typeface="Times New Roman" pitchFamily="18" charset="0"/>
                <a:cs typeface="Times New Roman" pitchFamily="18" charset="0"/>
              </a:rPr>
              <a:t> instead of personal details.</a:t>
            </a:r>
          </a:p>
          <a:p>
            <a:r>
              <a:rPr lang="en-US" dirty="0" smtClean="0">
                <a:latin typeface="Times New Roman" pitchFamily="18" charset="0"/>
                <a:cs typeface="Times New Roman" pitchFamily="18" charset="0"/>
              </a:rPr>
              <a:t>Keep identification files </a:t>
            </a:r>
            <a:r>
              <a:rPr lang="en-US" b="1" dirty="0" smtClean="0">
                <a:latin typeface="Times New Roman" pitchFamily="18" charset="0"/>
                <a:cs typeface="Times New Roman" pitchFamily="18" charset="0"/>
              </a:rPr>
              <a:t>secure and private.</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Ethical Issues Related to Funding Agency</a:t>
            </a:r>
            <a:br>
              <a:rPr lang="en-US" sz="2400" b="1" dirty="0" smtClean="0"/>
            </a:br>
            <a:r>
              <a:rPr lang="en-US" sz="2000" i="1" dirty="0" smtClean="0"/>
              <a:t>Financial support for research must be used responsibly and transparently</a:t>
            </a:r>
            <a:r>
              <a:rPr lang="en-US" sz="2000" dirty="0" smtClean="0"/>
              <a:t>.</a:t>
            </a:r>
            <a:r>
              <a:rPr lang="en-US" sz="2000" b="1" dirty="0" smtClean="0"/>
              <a:t/>
            </a:r>
            <a:br>
              <a:rPr lang="en-US" sz="2000" b="1" dirty="0" smtClean="0"/>
            </a:br>
            <a:endParaRPr lang="en-US" sz="2000" dirty="0"/>
          </a:p>
        </p:txBody>
      </p:sp>
      <p:sp>
        <p:nvSpPr>
          <p:cNvPr id="3" name="Content Placeholder 2"/>
          <p:cNvSpPr>
            <a:spLocks noGrp="1"/>
          </p:cNvSpPr>
          <p:nvPr>
            <p:ph idx="1"/>
          </p:nvPr>
        </p:nvSpPr>
        <p:spPr/>
        <p:txBody>
          <a:bodyPr>
            <a:normAutofit/>
          </a:bodyPr>
          <a:lstStyle/>
          <a:p>
            <a:r>
              <a:rPr lang="en-US" sz="2400" b="1" dirty="0" smtClean="0">
                <a:solidFill>
                  <a:srgbClr val="FF0000"/>
                </a:solidFill>
              </a:rPr>
              <a:t>Key Idea:</a:t>
            </a:r>
            <a:r>
              <a:rPr lang="en-US" sz="2400" dirty="0" smtClean="0"/>
              <a:t/>
            </a:r>
            <a:br>
              <a:rPr lang="en-US" sz="2400" dirty="0" smtClean="0"/>
            </a:br>
            <a:r>
              <a:rPr lang="en-US" sz="2400" dirty="0" smtClean="0"/>
              <a:t>Financial support for research must be used responsibly and transparently.</a:t>
            </a:r>
          </a:p>
          <a:p>
            <a:r>
              <a:rPr lang="en-US" sz="2400" b="1" dirty="0" smtClean="0">
                <a:solidFill>
                  <a:srgbClr val="FF0000"/>
                </a:solidFill>
              </a:rPr>
              <a:t>Issues</a:t>
            </a:r>
          </a:p>
          <a:p>
            <a:pPr marL="514350" indent="-514350">
              <a:buAutoNum type="arabicPeriod"/>
            </a:pPr>
            <a:r>
              <a:rPr lang="en-US" sz="2400" dirty="0" smtClean="0"/>
              <a:t>Restrictions by Funding Agencies</a:t>
            </a:r>
          </a:p>
          <a:p>
            <a:pPr marL="514350" indent="-514350">
              <a:buAutoNum type="arabicPeriod"/>
            </a:pPr>
            <a:r>
              <a:rPr lang="en-US" sz="2400" dirty="0" smtClean="0"/>
              <a:t>Meandering of Information &amp; Suppression of Findings</a:t>
            </a:r>
          </a:p>
          <a:p>
            <a:pPr marL="514350" indent="-514350">
              <a:buAutoNum type="arabicPeriod"/>
            </a:pPr>
            <a:r>
              <a:rPr lang="en-US" sz="2400" dirty="0" smtClean="0"/>
              <a:t>Limitations on How to Conduct Study</a:t>
            </a:r>
          </a:p>
          <a:p>
            <a:pPr marL="514350" indent="-514350">
              <a:buAutoNum type="arabicPeriod"/>
            </a:pP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smtClean="0">
                <a:solidFill>
                  <a:srgbClr val="FF0000"/>
                </a:solidFill>
                <a:latin typeface="Castellar" pitchFamily="18" charset="0"/>
              </a:rPr>
              <a:t>Ethics in Research – Concept and Meaning</a:t>
            </a:r>
            <a:br>
              <a:rPr lang="en-US" sz="2000" b="1" dirty="0" smtClean="0">
                <a:solidFill>
                  <a:srgbClr val="FF0000"/>
                </a:solidFill>
                <a:latin typeface="Castellar" pitchFamily="18" charset="0"/>
              </a:rPr>
            </a:br>
            <a:endParaRPr lang="en-US" sz="2000" dirty="0">
              <a:solidFill>
                <a:srgbClr val="FF0000"/>
              </a:solidFill>
              <a:latin typeface="Castellar" pitchFamily="18" charset="0"/>
            </a:endParaRPr>
          </a:p>
        </p:txBody>
      </p:sp>
      <p:sp>
        <p:nvSpPr>
          <p:cNvPr id="3" name="Content Placeholder 2"/>
          <p:cNvSpPr>
            <a:spLocks noGrp="1"/>
          </p:cNvSpPr>
          <p:nvPr>
            <p:ph idx="1"/>
          </p:nvPr>
        </p:nvSpPr>
        <p:spPr/>
        <p:txBody>
          <a:bodyPr>
            <a:noAutofit/>
          </a:bodyPr>
          <a:lstStyle/>
          <a:p>
            <a:endParaRPr lang="en-US" sz="1800" b="1" dirty="0" smtClean="0"/>
          </a:p>
          <a:p>
            <a:r>
              <a:rPr lang="en-US" sz="1800" b="1" dirty="0" smtClean="0"/>
              <a:t>Etymology &amp; Meaning</a:t>
            </a:r>
            <a:endParaRPr lang="en-US" sz="1800" dirty="0" smtClean="0"/>
          </a:p>
          <a:p>
            <a:r>
              <a:rPr lang="en-US" sz="1800" dirty="0" smtClean="0"/>
              <a:t>The term </a:t>
            </a:r>
            <a:r>
              <a:rPr lang="en-US" sz="1800" i="1" dirty="0" smtClean="0"/>
              <a:t>‘Ethics’</a:t>
            </a:r>
            <a:r>
              <a:rPr lang="en-US" sz="1800" dirty="0" smtClean="0"/>
              <a:t> comes from the Greek word </a:t>
            </a:r>
            <a:r>
              <a:rPr lang="en-US" sz="1800" b="1" dirty="0" smtClean="0"/>
              <a:t>‘Ethos’</a:t>
            </a:r>
            <a:r>
              <a:rPr lang="en-US" sz="1800" dirty="0" smtClean="0"/>
              <a:t>, meaning </a:t>
            </a:r>
            <a:r>
              <a:rPr lang="en-US" sz="1800" i="1" dirty="0" smtClean="0"/>
              <a:t>character, habit, custom, or way of </a:t>
            </a:r>
            <a:r>
              <a:rPr lang="en-US" sz="1800" i="1" dirty="0" err="1" smtClean="0"/>
              <a:t>behaviour</a:t>
            </a:r>
            <a:r>
              <a:rPr lang="en-US" sz="1800" i="1" dirty="0" smtClean="0"/>
              <a:t>.</a:t>
            </a:r>
            <a:endParaRPr lang="en-US" sz="1800" dirty="0" smtClean="0"/>
          </a:p>
          <a:p>
            <a:r>
              <a:rPr lang="en-US" sz="1800" dirty="0" smtClean="0"/>
              <a:t>The term </a:t>
            </a:r>
            <a:r>
              <a:rPr lang="en-US" sz="1800" i="1" dirty="0" smtClean="0"/>
              <a:t>‘Moral’</a:t>
            </a:r>
            <a:r>
              <a:rPr lang="en-US" sz="1800" dirty="0" smtClean="0"/>
              <a:t> is derived from the Latin word </a:t>
            </a:r>
            <a:r>
              <a:rPr lang="en-US" sz="1800" b="1" dirty="0" smtClean="0"/>
              <a:t>‘Mores’</a:t>
            </a:r>
            <a:r>
              <a:rPr lang="en-US" sz="1800" dirty="0" smtClean="0"/>
              <a:t>, meaning </a:t>
            </a:r>
            <a:r>
              <a:rPr lang="en-US" sz="1800" i="1" dirty="0" smtClean="0"/>
              <a:t>customs, character, or conduct.</a:t>
            </a:r>
            <a:endParaRPr lang="en-US" sz="1800" dirty="0" smtClean="0"/>
          </a:p>
          <a:p>
            <a:r>
              <a:rPr lang="en-US" sz="1800" b="1" dirty="0" smtClean="0"/>
              <a:t>Definition</a:t>
            </a:r>
            <a:endParaRPr lang="en-US" sz="1800" dirty="0" smtClean="0"/>
          </a:p>
          <a:p>
            <a:r>
              <a:rPr lang="en-US" sz="1800" b="1" dirty="0" smtClean="0"/>
              <a:t>Ethics</a:t>
            </a:r>
            <a:r>
              <a:rPr lang="en-US" sz="1800" dirty="0" smtClean="0"/>
              <a:t> is the </a:t>
            </a:r>
            <a:r>
              <a:rPr lang="en-US" sz="1800" b="1" dirty="0" smtClean="0"/>
              <a:t>systematic study of human actions</a:t>
            </a:r>
            <a:r>
              <a:rPr lang="en-US" sz="1800" dirty="0" smtClean="0"/>
              <a:t> from the point of view of their </a:t>
            </a:r>
            <a:r>
              <a:rPr lang="en-US" sz="1800" b="1" dirty="0" smtClean="0"/>
              <a:t>rightness or wrongness</a:t>
            </a:r>
            <a:r>
              <a:rPr lang="en-US" sz="1800" dirty="0" smtClean="0"/>
              <a:t>, as means for attaining </a:t>
            </a:r>
            <a:r>
              <a:rPr lang="en-US" sz="1800" b="1" dirty="0" smtClean="0"/>
              <a:t>ultimate happiness</a:t>
            </a:r>
            <a:r>
              <a:rPr lang="en-US" sz="1800" dirty="0" smtClean="0"/>
              <a:t>.</a:t>
            </a:r>
          </a:p>
          <a:p>
            <a:r>
              <a:rPr lang="en-US" sz="1800" dirty="0" smtClean="0"/>
              <a:t>It is a </a:t>
            </a:r>
            <a:r>
              <a:rPr lang="en-US" sz="1800" b="1" dirty="0" smtClean="0"/>
              <a:t>reflective study</a:t>
            </a:r>
            <a:r>
              <a:rPr lang="en-US" sz="1800" dirty="0" smtClean="0"/>
              <a:t> of what is </a:t>
            </a:r>
            <a:r>
              <a:rPr lang="en-US" sz="1800" i="1" dirty="0" smtClean="0"/>
              <a:t>good or bad</a:t>
            </a:r>
            <a:r>
              <a:rPr lang="en-US" sz="1800" dirty="0" smtClean="0"/>
              <a:t> in human conduct where individuals have </a:t>
            </a:r>
            <a:r>
              <a:rPr lang="en-US" sz="1800" b="1" dirty="0" smtClean="0"/>
              <a:t>personal responsibility</a:t>
            </a:r>
            <a:r>
              <a:rPr lang="en-US" sz="1800" dirty="0" smtClean="0"/>
              <a:t>.</a:t>
            </a:r>
          </a:p>
          <a:p>
            <a:r>
              <a:rPr lang="en-US" sz="1800" b="1" dirty="0" smtClean="0"/>
              <a:t>In Simple Terms</a:t>
            </a:r>
            <a:r>
              <a:rPr lang="en-US" sz="1800" dirty="0" smtClean="0"/>
              <a:t/>
            </a:r>
            <a:br>
              <a:rPr lang="en-US" sz="1800" dirty="0" smtClean="0"/>
            </a:br>
            <a:r>
              <a:rPr lang="en-US" sz="1800" dirty="0" smtClean="0"/>
              <a:t>➡ Ethics refers to </a:t>
            </a:r>
            <a:r>
              <a:rPr lang="en-US" sz="1800" b="1" dirty="0" smtClean="0"/>
              <a:t>what is good and how to achieve it</a:t>
            </a:r>
            <a:r>
              <a:rPr lang="en-US" sz="1800" dirty="0" smtClean="0"/>
              <a:t>, and </a:t>
            </a:r>
            <a:r>
              <a:rPr lang="en-US" sz="1800" b="1" dirty="0" smtClean="0"/>
              <a:t>what is bad and how to avoid it</a:t>
            </a:r>
            <a:r>
              <a:rPr lang="en-US" sz="1800" dirty="0" smtClean="0"/>
              <a:t>.</a:t>
            </a:r>
          </a:p>
          <a:p>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srgbClr val="FF0000"/>
                </a:solidFill>
                <a:latin typeface="Times New Roman" pitchFamily="18" charset="0"/>
                <a:cs typeface="Times New Roman" pitchFamily="18" charset="0"/>
              </a:rPr>
              <a:t>Restrictions by Funding Agencies</a:t>
            </a:r>
            <a:br>
              <a:rPr lang="en-US" sz="2800" b="1" dirty="0">
                <a:solidFill>
                  <a:srgbClr val="FF0000"/>
                </a:solidFill>
                <a:latin typeface="Times New Roman" pitchFamily="18" charset="0"/>
                <a:cs typeface="Times New Roman" pitchFamily="18" charset="0"/>
              </a:rPr>
            </a:br>
            <a:endParaRPr lang="en-US" sz="28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b="1" dirty="0" smtClean="0">
                <a:latin typeface="Times New Roman" pitchFamily="18" charset="0"/>
                <a:cs typeface="Times New Roman" pitchFamily="18" charset="0"/>
              </a:rPr>
              <a:t>Ethical Concern: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Funding sources with </a:t>
            </a:r>
            <a:r>
              <a:rPr lang="en-US" b="1" dirty="0" smtClean="0">
                <a:latin typeface="Times New Roman" pitchFamily="18" charset="0"/>
                <a:cs typeface="Times New Roman" pitchFamily="18" charset="0"/>
              </a:rPr>
              <a:t>vested interests</a:t>
            </a:r>
            <a:r>
              <a:rPr lang="en-US" dirty="0" smtClean="0">
                <a:latin typeface="Times New Roman" pitchFamily="18" charset="0"/>
                <a:cs typeface="Times New Roman" pitchFamily="18" charset="0"/>
              </a:rPr>
              <a:t> can bias research.</a:t>
            </a:r>
          </a:p>
          <a:p>
            <a:r>
              <a:rPr lang="en-US" b="1" dirty="0" smtClean="0">
                <a:latin typeface="Times New Roman" pitchFamily="18" charset="0"/>
                <a:cs typeface="Times New Roman" pitchFamily="18" charset="0"/>
              </a:rPr>
              <a:t>Issues: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Pressure to select </a:t>
            </a:r>
            <a:r>
              <a:rPr lang="en-US" b="1" dirty="0" smtClean="0">
                <a:latin typeface="Times New Roman" pitchFamily="18" charset="0"/>
                <a:cs typeface="Times New Roman" pitchFamily="18" charset="0"/>
              </a:rPr>
              <a:t>certain methods</a:t>
            </a:r>
            <a:r>
              <a:rPr lang="en-US" dirty="0" smtClean="0">
                <a:latin typeface="Times New Roman" pitchFamily="18" charset="0"/>
                <a:cs typeface="Times New Roman" pitchFamily="18" charset="0"/>
              </a:rPr>
              <a:t> or </a:t>
            </a:r>
            <a:r>
              <a:rPr lang="en-US" b="1" dirty="0" smtClean="0">
                <a:latin typeface="Times New Roman" pitchFamily="18" charset="0"/>
                <a:cs typeface="Times New Roman" pitchFamily="18" charset="0"/>
              </a:rPr>
              <a:t>exclude negative results</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Control over publication</a:t>
            </a:r>
            <a:r>
              <a:rPr lang="en-US" dirty="0" smtClean="0">
                <a:latin typeface="Times New Roman" pitchFamily="18" charset="0"/>
                <a:cs typeface="Times New Roman" pitchFamily="18" charset="0"/>
              </a:rPr>
              <a:t> or interpretation of findings.</a:t>
            </a:r>
          </a:p>
          <a:p>
            <a:r>
              <a:rPr lang="en-US" b="1" dirty="0" smtClean="0">
                <a:latin typeface="Times New Roman" pitchFamily="18" charset="0"/>
                <a:cs typeface="Times New Roman" pitchFamily="18" charset="0"/>
              </a:rPr>
              <a:t>Advertising or propaganda</a:t>
            </a:r>
            <a:r>
              <a:rPr lang="en-US" dirty="0" smtClean="0">
                <a:latin typeface="Times New Roman" pitchFamily="18" charset="0"/>
                <a:cs typeface="Times New Roman" pitchFamily="18" charset="0"/>
              </a:rPr>
              <a:t> motives (esp. corporate sponsors).</a:t>
            </a:r>
          </a:p>
          <a:p>
            <a:r>
              <a:rPr lang="en-US" b="1" dirty="0" smtClean="0">
                <a:latin typeface="Times New Roman" pitchFamily="18" charset="0"/>
                <a:cs typeface="Times New Roman" pitchFamily="18" charset="0"/>
              </a:rPr>
              <a:t>Ethical Standpoint: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Such interference </a:t>
            </a:r>
            <a:r>
              <a:rPr lang="en-US" b="1" dirty="0" smtClean="0">
                <a:latin typeface="Times New Roman" pitchFamily="18" charset="0"/>
                <a:cs typeface="Times New Roman" pitchFamily="18" charset="0"/>
              </a:rPr>
              <a:t>compromises research integrity</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Researchers must remain </a:t>
            </a:r>
            <a:r>
              <a:rPr lang="en-US" b="1" dirty="0" smtClean="0">
                <a:latin typeface="Times New Roman" pitchFamily="18" charset="0"/>
                <a:cs typeface="Times New Roman" pitchFamily="18" charset="0"/>
              </a:rPr>
              <a:t>independent and transparent</a:t>
            </a:r>
            <a:r>
              <a:rPr lang="en-US" dirty="0" smtClean="0">
                <a:latin typeface="Times New Roman" pitchFamily="18" charset="0"/>
                <a:cs typeface="Times New Roman" pitchFamily="18" charset="0"/>
              </a:rPr>
              <a:t> about funding sources.</a:t>
            </a:r>
          </a:p>
          <a:p>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solidFill>
                  <a:srgbClr val="FF0000"/>
                </a:solidFill>
              </a:rPr>
              <a:t>Meandering of Information &amp; Suppression of Findings</a:t>
            </a:r>
            <a:br>
              <a:rPr lang="en-US" sz="2800" b="1" dirty="0" smtClean="0">
                <a:solidFill>
                  <a:srgbClr val="FF0000"/>
                </a:solidFill>
              </a:rPr>
            </a:br>
            <a:endParaRPr lang="en-US" sz="2800"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r>
              <a:rPr lang="en-US" b="1" dirty="0" smtClean="0"/>
              <a:t>1. Meandering of Information:</a:t>
            </a:r>
            <a:endParaRPr lang="en-US" dirty="0" smtClean="0"/>
          </a:p>
          <a:p>
            <a:r>
              <a:rPr lang="en-US" dirty="0" smtClean="0"/>
              <a:t>Sponsors may </a:t>
            </a:r>
            <a:r>
              <a:rPr lang="en-US" b="1" dirty="0" smtClean="0"/>
              <a:t>misuse data</a:t>
            </a:r>
            <a:r>
              <a:rPr lang="en-US" dirty="0" smtClean="0"/>
              <a:t> for unintended purposes (profit-driven motives).</a:t>
            </a:r>
          </a:p>
          <a:p>
            <a:r>
              <a:rPr lang="en-US" dirty="0" smtClean="0"/>
              <a:t>Private corporations may </a:t>
            </a:r>
            <a:r>
              <a:rPr lang="en-US" b="1" dirty="0" smtClean="0"/>
              <a:t>hide negative findings</a:t>
            </a:r>
            <a:r>
              <a:rPr lang="en-US" dirty="0" smtClean="0"/>
              <a:t> and </a:t>
            </a:r>
            <a:r>
              <a:rPr lang="en-US" b="1" dirty="0" smtClean="0"/>
              <a:t>highlight positives</a:t>
            </a:r>
            <a:r>
              <a:rPr lang="en-US" dirty="0" smtClean="0"/>
              <a:t>.</a:t>
            </a:r>
          </a:p>
          <a:p>
            <a:r>
              <a:rPr lang="en-US" dirty="0" smtClean="0"/>
              <a:t>This leads to </a:t>
            </a:r>
            <a:r>
              <a:rPr lang="en-US" b="1" dirty="0" smtClean="0"/>
              <a:t>biased or manipulated results</a:t>
            </a:r>
            <a:r>
              <a:rPr lang="en-US" dirty="0" smtClean="0"/>
              <a:t>.</a:t>
            </a:r>
          </a:p>
          <a:p>
            <a:r>
              <a:rPr lang="en-US" b="1" dirty="0" smtClean="0"/>
              <a:t>2. Suppression of Findings:</a:t>
            </a:r>
            <a:endParaRPr lang="en-US" dirty="0" smtClean="0"/>
          </a:p>
          <a:p>
            <a:r>
              <a:rPr lang="en-US" dirty="0" smtClean="0"/>
              <a:t>Sponsors (govt./private) may </a:t>
            </a:r>
            <a:r>
              <a:rPr lang="en-US" b="1" dirty="0" smtClean="0"/>
              <a:t>withhold or alter results</a:t>
            </a:r>
            <a:r>
              <a:rPr lang="en-US" dirty="0" smtClean="0"/>
              <a:t> that contradict their interests.</a:t>
            </a:r>
          </a:p>
          <a:p>
            <a:r>
              <a:rPr lang="en-US" dirty="0" smtClean="0"/>
              <a:t>Example: Study on gambling effects suppressed by state commission.</a:t>
            </a:r>
          </a:p>
          <a:p>
            <a:r>
              <a:rPr lang="en-US" dirty="0" smtClean="0"/>
              <a:t>Researchers face ethical dilemma: </a:t>
            </a:r>
            <a:r>
              <a:rPr lang="en-US" b="1" dirty="0" smtClean="0"/>
              <a:t>Truth vs. Employment Pressure</a:t>
            </a:r>
            <a:r>
              <a:rPr lang="en-US" dirty="0" smtClean="0"/>
              <a:t>.</a:t>
            </a:r>
          </a:p>
          <a:p>
            <a:r>
              <a:rPr lang="en-US" b="1" dirty="0" smtClean="0"/>
              <a:t>Ethical Response:</a:t>
            </a:r>
            <a:endParaRPr lang="en-US" dirty="0" smtClean="0"/>
          </a:p>
          <a:p>
            <a:r>
              <a:rPr lang="en-US" dirty="0" smtClean="0"/>
              <a:t>Researchers should </a:t>
            </a:r>
            <a:r>
              <a:rPr lang="en-US" b="1" dirty="0" smtClean="0"/>
              <a:t>negotiate release conditions</a:t>
            </a:r>
            <a:r>
              <a:rPr lang="en-US" dirty="0" smtClean="0"/>
              <a:t> before study begins.</a:t>
            </a:r>
          </a:p>
          <a:p>
            <a:r>
              <a:rPr lang="en-US" dirty="0" smtClean="0"/>
              <a:t>Must retain </a:t>
            </a:r>
            <a:r>
              <a:rPr lang="en-US" b="1" dirty="0" smtClean="0"/>
              <a:t>freedom to publish findings without modification</a:t>
            </a:r>
            <a:r>
              <a:rPr lang="en-US"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latin typeface="Times New Roman" pitchFamily="18" charset="0"/>
                <a:cs typeface="Times New Roman" pitchFamily="18" charset="0"/>
              </a:rPr>
              <a:t>Limitations on Conducting Study</a:t>
            </a:r>
            <a:br>
              <a:rPr lang="en-US" sz="3200" b="1"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400" b="1" dirty="0" smtClean="0"/>
              <a:t>Practical Dilemmas:</a:t>
            </a:r>
            <a:endParaRPr lang="en-US" sz="2400" dirty="0" smtClean="0"/>
          </a:p>
          <a:p>
            <a:r>
              <a:rPr lang="en-US" sz="2400" dirty="0" smtClean="0"/>
              <a:t>Sponsors often </a:t>
            </a:r>
            <a:r>
              <a:rPr lang="en-US" sz="2400" b="1" dirty="0" smtClean="0"/>
              <a:t>restrict methodology or budget</a:t>
            </a:r>
            <a:r>
              <a:rPr lang="en-US" sz="2400" dirty="0" smtClean="0"/>
              <a:t>.</a:t>
            </a:r>
          </a:p>
          <a:p>
            <a:r>
              <a:rPr lang="en-US" sz="2400" dirty="0" smtClean="0"/>
              <a:t>Leads to a trade-off between </a:t>
            </a:r>
            <a:r>
              <a:rPr lang="en-US" sz="2400" b="1" dirty="0" smtClean="0"/>
              <a:t>cost and research quality</a:t>
            </a:r>
            <a:r>
              <a:rPr lang="en-US" sz="2400" dirty="0" smtClean="0"/>
              <a:t>.</a:t>
            </a:r>
          </a:p>
          <a:p>
            <a:r>
              <a:rPr lang="en-US" sz="2400" dirty="0" smtClean="0"/>
              <a:t>Researchers may be forced to use </a:t>
            </a:r>
            <a:r>
              <a:rPr lang="en-US" sz="2400" b="1" dirty="0" smtClean="0"/>
              <a:t>less ideal methods</a:t>
            </a:r>
            <a:r>
              <a:rPr lang="en-US" sz="2400" dirty="0" smtClean="0"/>
              <a:t>.</a:t>
            </a:r>
          </a:p>
          <a:p>
            <a:r>
              <a:rPr lang="en-US" sz="2400" b="1" dirty="0" smtClean="0"/>
              <a:t>Ethical Conflict:</a:t>
            </a:r>
            <a:endParaRPr lang="en-US" sz="2400" dirty="0" smtClean="0"/>
          </a:p>
          <a:p>
            <a:r>
              <a:rPr lang="en-US" sz="2400" dirty="0" smtClean="0"/>
              <a:t>Continue low-quality research for funding and future jobs?</a:t>
            </a:r>
          </a:p>
          <a:p>
            <a:r>
              <a:rPr lang="en-US" sz="2400" dirty="0" smtClean="0"/>
              <a:t>Or quit to preserve academic integrity?</a:t>
            </a:r>
          </a:p>
          <a:p>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FF0000"/>
                </a:solidFill>
                <a:latin typeface="Times New Roman" pitchFamily="18" charset="0"/>
                <a:cs typeface="Times New Roman" pitchFamily="18" charset="0"/>
              </a:rPr>
              <a:t>Conclusion — Ethics in Social Research</a:t>
            </a:r>
            <a:br>
              <a:rPr lang="en-US" sz="3200" b="1" dirty="0" smtClean="0">
                <a:solidFill>
                  <a:srgbClr val="FF0000"/>
                </a:solidFill>
                <a:latin typeface="Times New Roman" pitchFamily="18" charset="0"/>
                <a:cs typeface="Times New Roman" pitchFamily="18" charset="0"/>
              </a:rPr>
            </a:br>
            <a:endParaRPr lang="en-US" sz="32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r>
              <a:rPr lang="en-US" sz="1600" b="1" dirty="0" smtClean="0"/>
              <a:t>Key Takeaways:</a:t>
            </a:r>
            <a:endParaRPr lang="en-US" sz="1600" dirty="0" smtClean="0"/>
          </a:p>
          <a:p>
            <a:r>
              <a:rPr lang="en-US" sz="1600" dirty="0" smtClean="0"/>
              <a:t>Ethics in research is about </a:t>
            </a:r>
            <a:r>
              <a:rPr lang="en-US" sz="1600" b="1" dirty="0" smtClean="0"/>
              <a:t>adhering to moral and professional standards</a:t>
            </a:r>
            <a:r>
              <a:rPr lang="en-US" sz="1600" dirty="0" smtClean="0"/>
              <a:t> that protect truth, fairness, and public trust.</a:t>
            </a:r>
          </a:p>
          <a:p>
            <a:r>
              <a:rPr lang="en-US" sz="1600" dirty="0" smtClean="0"/>
              <a:t>When sponsors seek biased results, </a:t>
            </a:r>
            <a:r>
              <a:rPr lang="en-US" sz="1600" b="1" dirty="0" smtClean="0"/>
              <a:t>researchers have a moral duty to resist and expose</a:t>
            </a:r>
            <a:r>
              <a:rPr lang="en-US" sz="1600" dirty="0" smtClean="0"/>
              <a:t> such misuse.</a:t>
            </a:r>
          </a:p>
          <a:p>
            <a:r>
              <a:rPr lang="en-US" sz="1600" dirty="0" smtClean="0"/>
              <a:t>True researchers must </a:t>
            </a:r>
            <a:r>
              <a:rPr lang="en-US" sz="1600" b="1" dirty="0" smtClean="0"/>
              <a:t>refuse projects</a:t>
            </a:r>
            <a:r>
              <a:rPr lang="en-US" sz="1600" dirty="0" smtClean="0"/>
              <a:t> that compromise integrity or scientific honesty.</a:t>
            </a:r>
          </a:p>
          <a:p>
            <a:r>
              <a:rPr lang="en-US" sz="1600" b="1" dirty="0" smtClean="0"/>
              <a:t>Core Principles:</a:t>
            </a:r>
            <a:endParaRPr lang="en-US" sz="1600" dirty="0" smtClean="0"/>
          </a:p>
          <a:p>
            <a:r>
              <a:rPr lang="en-US" sz="1600" dirty="0" smtClean="0"/>
              <a:t>Ethical practice involves </a:t>
            </a:r>
            <a:r>
              <a:rPr lang="en-US" sz="1600" b="1" dirty="0" err="1" smtClean="0"/>
              <a:t>systematising</a:t>
            </a:r>
            <a:r>
              <a:rPr lang="en-US" sz="1600" b="1" dirty="0" smtClean="0"/>
              <a:t>, defending, and promoting</a:t>
            </a:r>
            <a:r>
              <a:rPr lang="en-US" sz="1600" dirty="0" smtClean="0"/>
              <a:t> right and fair </a:t>
            </a:r>
            <a:r>
              <a:rPr lang="en-US" sz="1600" dirty="0" err="1" smtClean="0"/>
              <a:t>behaviour</a:t>
            </a:r>
            <a:r>
              <a:rPr lang="en-US" sz="1600" dirty="0" smtClean="0"/>
              <a:t>.</a:t>
            </a:r>
          </a:p>
          <a:p>
            <a:r>
              <a:rPr lang="en-US" sz="1600" dirty="0" smtClean="0"/>
              <a:t>Ethics must be:</a:t>
            </a:r>
          </a:p>
          <a:p>
            <a:pPr lvl="1"/>
            <a:r>
              <a:rPr lang="en-US" sz="1400" b="1" dirty="0" smtClean="0"/>
              <a:t>Defined</a:t>
            </a:r>
            <a:r>
              <a:rPr lang="en-US" sz="1400" dirty="0" smtClean="0"/>
              <a:t> – what is fair and right for society.</a:t>
            </a:r>
          </a:p>
          <a:p>
            <a:pPr lvl="1"/>
            <a:r>
              <a:rPr lang="en-US" sz="1400" b="1" dirty="0" smtClean="0"/>
              <a:t>Protected</a:t>
            </a:r>
            <a:r>
              <a:rPr lang="en-US" sz="1400" dirty="0" smtClean="0"/>
              <a:t> – for the greater social good.</a:t>
            </a:r>
          </a:p>
          <a:p>
            <a:pPr lvl="1"/>
            <a:r>
              <a:rPr lang="en-US" sz="1400" b="1" dirty="0" smtClean="0"/>
              <a:t>Sustained</a:t>
            </a:r>
            <a:r>
              <a:rPr lang="en-US" sz="1400" dirty="0" smtClean="0"/>
              <a:t> – for the continued rightfulness of society.</a:t>
            </a:r>
          </a:p>
          <a:p>
            <a:r>
              <a:rPr lang="en-US" sz="1600" b="1" dirty="0" smtClean="0"/>
              <a:t>Ethical Concerns Span Across:</a:t>
            </a:r>
            <a:endParaRPr lang="en-US" sz="1600" dirty="0" smtClean="0"/>
          </a:p>
          <a:p>
            <a:r>
              <a:rPr lang="en-US" sz="1600" b="1" dirty="0" smtClean="0"/>
              <a:t>Researcher:</a:t>
            </a:r>
            <a:r>
              <a:rPr lang="en-US" sz="1600" dirty="0" smtClean="0"/>
              <a:t> Objectivity, neutrality, honesty, no bias or deception.</a:t>
            </a:r>
          </a:p>
          <a:p>
            <a:r>
              <a:rPr lang="en-US" sz="1600" b="1" dirty="0" smtClean="0"/>
              <a:t>Participants:</a:t>
            </a:r>
            <a:r>
              <a:rPr lang="en-US" sz="1600" dirty="0" smtClean="0"/>
              <a:t> Informed consent, no harm, confidentiality, respect.</a:t>
            </a:r>
          </a:p>
          <a:p>
            <a:r>
              <a:rPr lang="en-US" sz="1600" b="1" dirty="0" smtClean="0"/>
              <a:t>Funding Agency:</a:t>
            </a:r>
            <a:r>
              <a:rPr lang="en-US" sz="1600" dirty="0" smtClean="0"/>
              <a:t> Transparency, no manipulation, freedom to publish.</a:t>
            </a:r>
          </a:p>
          <a:p>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endParaRPr lang="en-US" sz="5400" b="1" dirty="0" smtClean="0">
              <a:solidFill>
                <a:srgbClr val="FF0000"/>
              </a:solidFill>
            </a:endParaRPr>
          </a:p>
          <a:p>
            <a:pPr algn="ctr">
              <a:buNone/>
            </a:pPr>
            <a:r>
              <a:rPr lang="en-US" sz="5400" b="1" dirty="0" smtClean="0">
                <a:solidFill>
                  <a:srgbClr val="FF0000"/>
                </a:solidFill>
              </a:rPr>
              <a:t>Thank You</a:t>
            </a:r>
            <a:endParaRPr lang="en-US" sz="54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noAutofit/>
          </a:bodyPr>
          <a:lstStyle/>
          <a:p>
            <a:r>
              <a:rPr lang="en-US" sz="2400" b="1" dirty="0" smtClean="0">
                <a:solidFill>
                  <a:srgbClr val="FF0000"/>
                </a:solidFill>
              </a:rPr>
              <a:t>Research Ethics and Its Importance</a:t>
            </a:r>
            <a:br>
              <a:rPr lang="en-US" sz="2400" b="1" dirty="0" smtClean="0">
                <a:solidFill>
                  <a:srgbClr val="FF0000"/>
                </a:solidFill>
              </a:rPr>
            </a:br>
            <a:endParaRPr lang="en-US" sz="2400" dirty="0">
              <a:solidFill>
                <a:srgbClr val="FF0000"/>
              </a:solidFill>
            </a:endParaRPr>
          </a:p>
        </p:txBody>
      </p:sp>
      <p:sp>
        <p:nvSpPr>
          <p:cNvPr id="3" name="Content Placeholder 2"/>
          <p:cNvSpPr>
            <a:spLocks noGrp="1"/>
          </p:cNvSpPr>
          <p:nvPr>
            <p:ph idx="1"/>
          </p:nvPr>
        </p:nvSpPr>
        <p:spPr>
          <a:xfrm>
            <a:off x="457200" y="1219200"/>
            <a:ext cx="8229600" cy="4906963"/>
          </a:xfrm>
        </p:spPr>
        <p:txBody>
          <a:bodyPr>
            <a:noAutofit/>
          </a:bodyPr>
          <a:lstStyle/>
          <a:p>
            <a:r>
              <a:rPr lang="en-US" sz="1400" b="1" dirty="0" smtClean="0">
                <a:latin typeface="Times New Roman" pitchFamily="18" charset="0"/>
                <a:cs typeface="Times New Roman" pitchFamily="18" charset="0"/>
              </a:rPr>
              <a:t>Meaning</a:t>
            </a:r>
            <a:endParaRPr lang="en-US" sz="1400" dirty="0" smtClean="0">
              <a:latin typeface="Times New Roman" pitchFamily="18" charset="0"/>
              <a:cs typeface="Times New Roman" pitchFamily="18" charset="0"/>
            </a:endParaRPr>
          </a:p>
          <a:p>
            <a:r>
              <a:rPr lang="en-US" sz="1400" dirty="0" smtClean="0">
                <a:latin typeface="Times New Roman" pitchFamily="18" charset="0"/>
                <a:cs typeface="Times New Roman" pitchFamily="18" charset="0"/>
              </a:rPr>
              <a:t>Research ethics are a set of </a:t>
            </a:r>
            <a:r>
              <a:rPr lang="en-US" sz="1400" b="1" dirty="0" smtClean="0">
                <a:latin typeface="Times New Roman" pitchFamily="18" charset="0"/>
                <a:cs typeface="Times New Roman" pitchFamily="18" charset="0"/>
              </a:rPr>
              <a:t>moral guidelines</a:t>
            </a:r>
            <a:r>
              <a:rPr lang="en-US" sz="1400" dirty="0" smtClean="0">
                <a:latin typeface="Times New Roman" pitchFamily="18" charset="0"/>
                <a:cs typeface="Times New Roman" pitchFamily="18" charset="0"/>
              </a:rPr>
              <a:t> that direct how research is </a:t>
            </a:r>
            <a:r>
              <a:rPr lang="en-US" sz="1400" b="1" dirty="0" smtClean="0">
                <a:latin typeface="Times New Roman" pitchFamily="18" charset="0"/>
                <a:cs typeface="Times New Roman" pitchFamily="18" charset="0"/>
              </a:rPr>
              <a:t>planned, conducted, and disseminated</a:t>
            </a:r>
            <a:r>
              <a:rPr lang="en-US" sz="1400" dirty="0" smtClean="0">
                <a:latin typeface="Times New Roman" pitchFamily="18" charset="0"/>
                <a:cs typeface="Times New Roman" pitchFamily="18" charset="0"/>
              </a:rPr>
              <a:t>.</a:t>
            </a:r>
          </a:p>
          <a:p>
            <a:r>
              <a:rPr lang="en-US" sz="1400" dirty="0" smtClean="0">
                <a:latin typeface="Times New Roman" pitchFamily="18" charset="0"/>
                <a:cs typeface="Times New Roman" pitchFamily="18" charset="0"/>
              </a:rPr>
              <a:t>It ensures </a:t>
            </a:r>
            <a:r>
              <a:rPr lang="en-US" sz="1400" b="1" dirty="0" smtClean="0">
                <a:latin typeface="Times New Roman" pitchFamily="18" charset="0"/>
                <a:cs typeface="Times New Roman" pitchFamily="18" charset="0"/>
              </a:rPr>
              <a:t>data protection</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confidentiality</a:t>
            </a:r>
            <a:r>
              <a:rPr lang="en-US" sz="1400" dirty="0" smtClean="0">
                <a:latin typeface="Times New Roman" pitchFamily="18" charset="0"/>
                <a:cs typeface="Times New Roman" pitchFamily="18" charset="0"/>
              </a:rPr>
              <a:t>, and that research is done </a:t>
            </a:r>
            <a:r>
              <a:rPr lang="en-US" sz="1400" b="1" dirty="0" smtClean="0">
                <a:latin typeface="Times New Roman" pitchFamily="18" charset="0"/>
                <a:cs typeface="Times New Roman" pitchFamily="18" charset="0"/>
              </a:rPr>
              <a:t>without harming anyone</a:t>
            </a:r>
            <a:r>
              <a:rPr lang="en-US" sz="1400" dirty="0" smtClean="0">
                <a:latin typeface="Times New Roman" pitchFamily="18" charset="0"/>
                <a:cs typeface="Times New Roman" pitchFamily="18" charset="0"/>
              </a:rPr>
              <a:t>.</a:t>
            </a:r>
          </a:p>
          <a:p>
            <a:r>
              <a:rPr lang="en-US" sz="1400" dirty="0" smtClean="0">
                <a:latin typeface="Times New Roman" pitchFamily="18" charset="0"/>
                <a:cs typeface="Times New Roman" pitchFamily="18" charset="0"/>
              </a:rPr>
              <a:t>It is not a mere formality but a </a:t>
            </a:r>
            <a:r>
              <a:rPr lang="en-US" sz="1400" b="1" dirty="0" smtClean="0">
                <a:latin typeface="Times New Roman" pitchFamily="18" charset="0"/>
                <a:cs typeface="Times New Roman" pitchFamily="18" charset="0"/>
              </a:rPr>
              <a:t>core part of professional ethics</a:t>
            </a:r>
            <a:r>
              <a:rPr lang="en-US" sz="1400" dirty="0" smtClean="0">
                <a:latin typeface="Times New Roman" pitchFamily="18" charset="0"/>
                <a:cs typeface="Times New Roman" pitchFamily="18" charset="0"/>
              </a:rPr>
              <a:t>, maintaining </a:t>
            </a:r>
            <a:r>
              <a:rPr lang="en-US" sz="1400" b="1" dirty="0" smtClean="0">
                <a:latin typeface="Times New Roman" pitchFamily="18" charset="0"/>
                <a:cs typeface="Times New Roman" pitchFamily="18" charset="0"/>
              </a:rPr>
              <a:t>integrity</a:t>
            </a:r>
            <a:r>
              <a:rPr lang="en-US" sz="1400" dirty="0" smtClean="0">
                <a:latin typeface="Times New Roman" pitchFamily="18" charset="0"/>
                <a:cs typeface="Times New Roman" pitchFamily="18" charset="0"/>
              </a:rPr>
              <a:t> in academic inquiry.</a:t>
            </a:r>
          </a:p>
          <a:p>
            <a:r>
              <a:rPr lang="en-US" sz="1400" b="1" dirty="0" smtClean="0">
                <a:latin typeface="Times New Roman" pitchFamily="18" charset="0"/>
                <a:cs typeface="Times New Roman" pitchFamily="18" charset="0"/>
              </a:rPr>
              <a:t>Importance of Research Ethics</a:t>
            </a:r>
            <a:endParaRPr lang="en-US" sz="1400" dirty="0" smtClean="0">
              <a:latin typeface="Times New Roman" pitchFamily="18" charset="0"/>
              <a:cs typeface="Times New Roman" pitchFamily="18" charset="0"/>
            </a:endParaRPr>
          </a:p>
          <a:p>
            <a:r>
              <a:rPr lang="en-US" sz="1400" b="1" dirty="0" smtClean="0">
                <a:latin typeface="Times New Roman" pitchFamily="18" charset="0"/>
                <a:cs typeface="Times New Roman" pitchFamily="18" charset="0"/>
              </a:rPr>
              <a:t>Promotes Trust, Accountability &amp; Fairness</a:t>
            </a:r>
            <a:endParaRPr lang="en-US" sz="1400" dirty="0" smtClean="0">
              <a:latin typeface="Times New Roman" pitchFamily="18" charset="0"/>
              <a:cs typeface="Times New Roman" pitchFamily="18" charset="0"/>
            </a:endParaRPr>
          </a:p>
          <a:p>
            <a:pPr lvl="1"/>
            <a:r>
              <a:rPr lang="en-US" sz="1400" dirty="0" smtClean="0">
                <a:latin typeface="Times New Roman" pitchFamily="18" charset="0"/>
                <a:cs typeface="Times New Roman" pitchFamily="18" charset="0"/>
              </a:rPr>
              <a:t>Encourages cooperation and mutual respect among researchers.</a:t>
            </a:r>
          </a:p>
          <a:p>
            <a:pPr lvl="1"/>
            <a:r>
              <a:rPr lang="en-US" sz="1400" dirty="0" smtClean="0">
                <a:latin typeface="Times New Roman" pitchFamily="18" charset="0"/>
                <a:cs typeface="Times New Roman" pitchFamily="18" charset="0"/>
              </a:rPr>
              <a:t>Upholds ethical norms like </a:t>
            </a:r>
            <a:r>
              <a:rPr lang="en-US" sz="1400" b="1" dirty="0" smtClean="0">
                <a:latin typeface="Times New Roman" pitchFamily="18" charset="0"/>
                <a:cs typeface="Times New Roman" pitchFamily="18" charset="0"/>
              </a:rPr>
              <a:t>authorship</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copyright</a:t>
            </a:r>
            <a:r>
              <a:rPr lang="en-US" sz="1400" dirty="0" smtClean="0">
                <a:latin typeface="Times New Roman" pitchFamily="18" charset="0"/>
                <a:cs typeface="Times New Roman" pitchFamily="18" charset="0"/>
              </a:rPr>
              <a:t>, and </a:t>
            </a:r>
            <a:r>
              <a:rPr lang="en-US" sz="1400" b="1" dirty="0" smtClean="0">
                <a:latin typeface="Times New Roman" pitchFamily="18" charset="0"/>
                <a:cs typeface="Times New Roman" pitchFamily="18" charset="0"/>
              </a:rPr>
              <a:t>patenting</a:t>
            </a:r>
            <a:r>
              <a:rPr lang="en-US" sz="1400" dirty="0" smtClean="0">
                <a:latin typeface="Times New Roman" pitchFamily="18" charset="0"/>
                <a:cs typeface="Times New Roman" pitchFamily="18" charset="0"/>
              </a:rPr>
              <a:t>—protecting intellectual property while supporting collaboration.</a:t>
            </a:r>
          </a:p>
          <a:p>
            <a:r>
              <a:rPr lang="en-US" sz="1400" b="1" dirty="0" smtClean="0">
                <a:latin typeface="Times New Roman" pitchFamily="18" charset="0"/>
                <a:cs typeface="Times New Roman" pitchFamily="18" charset="0"/>
              </a:rPr>
              <a:t>Ensures Public Accountability</a:t>
            </a:r>
            <a:endParaRPr lang="en-US" sz="1400" dirty="0" smtClean="0">
              <a:latin typeface="Times New Roman" pitchFamily="18" charset="0"/>
              <a:cs typeface="Times New Roman" pitchFamily="18" charset="0"/>
            </a:endParaRPr>
          </a:p>
          <a:p>
            <a:pPr lvl="1"/>
            <a:r>
              <a:rPr lang="en-US" sz="1400" dirty="0" smtClean="0">
                <a:latin typeface="Times New Roman" pitchFamily="18" charset="0"/>
                <a:cs typeface="Times New Roman" pitchFamily="18" charset="0"/>
              </a:rPr>
              <a:t>Researchers funded by public money must act responsibly.</a:t>
            </a:r>
          </a:p>
          <a:p>
            <a:pPr lvl="1"/>
            <a:r>
              <a:rPr lang="en-US" sz="1400" dirty="0" smtClean="0">
                <a:latin typeface="Times New Roman" pitchFamily="18" charset="0"/>
                <a:cs typeface="Times New Roman" pitchFamily="18" charset="0"/>
              </a:rPr>
              <a:t>Ethical norms help prevent </a:t>
            </a:r>
            <a:r>
              <a:rPr lang="en-US" sz="1400" b="1" dirty="0" smtClean="0">
                <a:latin typeface="Times New Roman" pitchFamily="18" charset="0"/>
                <a:cs typeface="Times New Roman" pitchFamily="18" charset="0"/>
              </a:rPr>
              <a:t>misconduct</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conflicts of interest</a:t>
            </a:r>
            <a:r>
              <a:rPr lang="en-US" sz="1400" dirty="0" smtClean="0">
                <a:latin typeface="Times New Roman" pitchFamily="18" charset="0"/>
                <a:cs typeface="Times New Roman" pitchFamily="18" charset="0"/>
              </a:rPr>
              <a:t>, and protect </a:t>
            </a:r>
            <a:r>
              <a:rPr lang="en-US" sz="1400" b="1" dirty="0" smtClean="0">
                <a:latin typeface="Times New Roman" pitchFamily="18" charset="0"/>
                <a:cs typeface="Times New Roman" pitchFamily="18" charset="0"/>
              </a:rPr>
              <a:t>human and animal subjects</a:t>
            </a:r>
            <a:r>
              <a:rPr lang="en-US" sz="1400" dirty="0" smtClean="0">
                <a:latin typeface="Times New Roman" pitchFamily="18" charset="0"/>
                <a:cs typeface="Times New Roman" pitchFamily="18" charset="0"/>
              </a:rPr>
              <a:t>.</a:t>
            </a:r>
          </a:p>
          <a:p>
            <a:r>
              <a:rPr lang="en-US" sz="1400" b="1" dirty="0" smtClean="0">
                <a:latin typeface="Times New Roman" pitchFamily="18" charset="0"/>
                <a:cs typeface="Times New Roman" pitchFamily="18" charset="0"/>
              </a:rPr>
              <a:t>Upholds Social &amp; Moral Values</a:t>
            </a:r>
            <a:endParaRPr lang="en-US" sz="1400" dirty="0" smtClean="0">
              <a:latin typeface="Times New Roman" pitchFamily="18" charset="0"/>
              <a:cs typeface="Times New Roman" pitchFamily="18" charset="0"/>
            </a:endParaRPr>
          </a:p>
          <a:p>
            <a:pPr lvl="1"/>
            <a:r>
              <a:rPr lang="en-US" sz="1400" dirty="0" smtClean="0">
                <a:latin typeface="Times New Roman" pitchFamily="18" charset="0"/>
                <a:cs typeface="Times New Roman" pitchFamily="18" charset="0"/>
              </a:rPr>
              <a:t>Promotes </a:t>
            </a:r>
            <a:r>
              <a:rPr lang="en-US" sz="1400" b="1" dirty="0" smtClean="0">
                <a:latin typeface="Times New Roman" pitchFamily="18" charset="0"/>
                <a:cs typeface="Times New Roman" pitchFamily="18" charset="0"/>
              </a:rPr>
              <a:t>social responsibility</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human rights</a:t>
            </a:r>
            <a:r>
              <a:rPr lang="en-US" sz="1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public health</a:t>
            </a:r>
            <a:r>
              <a:rPr lang="en-US" sz="1400" dirty="0" smtClean="0">
                <a:latin typeface="Times New Roman" pitchFamily="18" charset="0"/>
                <a:cs typeface="Times New Roman" pitchFamily="18" charset="0"/>
              </a:rPr>
              <a:t>, and </a:t>
            </a:r>
            <a:r>
              <a:rPr lang="en-US" sz="1400" b="1" dirty="0" smtClean="0">
                <a:latin typeface="Times New Roman" pitchFamily="18" charset="0"/>
                <a:cs typeface="Times New Roman" pitchFamily="18" charset="0"/>
              </a:rPr>
              <a:t>compliance with law</a:t>
            </a:r>
            <a:r>
              <a:rPr lang="en-US" sz="1400" dirty="0" smtClean="0">
                <a:latin typeface="Times New Roman" pitchFamily="18" charset="0"/>
                <a:cs typeface="Times New Roman" pitchFamily="18" charset="0"/>
              </a:rPr>
              <a:t>.</a:t>
            </a:r>
          </a:p>
          <a:p>
            <a:pPr lvl="1"/>
            <a:r>
              <a:rPr lang="en-US" sz="1400" dirty="0" smtClean="0">
                <a:latin typeface="Times New Roman" pitchFamily="18" charset="0"/>
                <a:cs typeface="Times New Roman" pitchFamily="18" charset="0"/>
              </a:rPr>
              <a:t>Prevents data manipulation that could distort final outcomes.</a:t>
            </a:r>
          </a:p>
          <a:p>
            <a:endParaRPr lang="en-US"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smtClean="0">
                <a:solidFill>
                  <a:srgbClr val="FF0000"/>
                </a:solidFill>
              </a:rPr>
              <a:t>Ethical Issues in Social Research</a:t>
            </a:r>
            <a:br>
              <a:rPr lang="en-US" sz="2000" b="1" dirty="0" smtClean="0">
                <a:solidFill>
                  <a:srgbClr val="FF0000"/>
                </a:solidFill>
              </a:rPr>
            </a:br>
            <a:endParaRPr lang="en-US" sz="2000" dirty="0">
              <a:solidFill>
                <a:srgbClr val="FF0000"/>
              </a:solidFill>
            </a:endParaRPr>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r>
              <a:rPr lang="en-US" b="1" dirty="0" smtClean="0">
                <a:latin typeface="Times New Roman" pitchFamily="18" charset="0"/>
                <a:cs typeface="Times New Roman" pitchFamily="18" charset="0"/>
              </a:rPr>
              <a:t>Meaning &amp; Nature</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Social research</a:t>
            </a:r>
            <a:r>
              <a:rPr lang="en-US" dirty="0" smtClean="0">
                <a:latin typeface="Times New Roman" pitchFamily="18" charset="0"/>
                <a:cs typeface="Times New Roman" pitchFamily="18" charset="0"/>
              </a:rPr>
              <a:t> is a systematic study conducted by social scientists to </a:t>
            </a:r>
            <a:r>
              <a:rPr lang="en-US" b="1" dirty="0" smtClean="0">
                <a:latin typeface="Times New Roman" pitchFamily="18" charset="0"/>
                <a:cs typeface="Times New Roman" pitchFamily="18" charset="0"/>
              </a:rPr>
              <a:t>discover or verify facts</a:t>
            </a:r>
            <a:r>
              <a:rPr lang="en-US" dirty="0" smtClean="0">
                <a:latin typeface="Times New Roman" pitchFamily="18" charset="0"/>
                <a:cs typeface="Times New Roman" pitchFamily="18" charset="0"/>
              </a:rPr>
              <a:t>, explain relationships, and understand </a:t>
            </a:r>
            <a:r>
              <a:rPr lang="en-US" b="1" dirty="0" smtClean="0">
                <a:latin typeface="Times New Roman" pitchFamily="18" charset="0"/>
                <a:cs typeface="Times New Roman" pitchFamily="18" charset="0"/>
              </a:rPr>
              <a:t>patterns of social life</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According to </a:t>
            </a:r>
            <a:r>
              <a:rPr lang="en-US" b="1" dirty="0" smtClean="0">
                <a:latin typeface="Times New Roman" pitchFamily="18" charset="0"/>
                <a:cs typeface="Times New Roman" pitchFamily="18" charset="0"/>
              </a:rPr>
              <a:t>Young (1949)</a:t>
            </a:r>
            <a:r>
              <a:rPr lang="en-US" dirty="0" smtClean="0">
                <a:latin typeface="Times New Roman" pitchFamily="18" charset="0"/>
                <a:cs typeface="Times New Roman" pitchFamily="18" charset="0"/>
              </a:rPr>
              <a:t>, it is a </a:t>
            </a:r>
            <a:r>
              <a:rPr lang="en-US" i="1" dirty="0" smtClean="0">
                <a:latin typeface="Times New Roman" pitchFamily="18" charset="0"/>
                <a:cs typeface="Times New Roman" pitchFamily="18" charset="0"/>
              </a:rPr>
              <a:t>systematic method</a:t>
            </a:r>
            <a:r>
              <a:rPr lang="en-US" dirty="0" smtClean="0">
                <a:latin typeface="Times New Roman" pitchFamily="18" charset="0"/>
                <a:cs typeface="Times New Roman" pitchFamily="18" charset="0"/>
              </a:rPr>
              <a:t> of discovering new facts and verifying old ones through </a:t>
            </a:r>
            <a:r>
              <a:rPr lang="en-US" b="1" dirty="0" smtClean="0">
                <a:latin typeface="Times New Roman" pitchFamily="18" charset="0"/>
                <a:cs typeface="Times New Roman" pitchFamily="18" charset="0"/>
              </a:rPr>
              <a:t>logic and empirical observation</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It aims at </a:t>
            </a:r>
            <a:r>
              <a:rPr lang="en-US" b="1" dirty="0" smtClean="0">
                <a:latin typeface="Times New Roman" pitchFamily="18" charset="0"/>
                <a:cs typeface="Times New Roman" pitchFamily="18" charset="0"/>
              </a:rPr>
              <a:t>exploration, description, explanation, and prediction</a:t>
            </a:r>
            <a:r>
              <a:rPr lang="en-US" dirty="0" smtClean="0">
                <a:latin typeface="Times New Roman" pitchFamily="18" charset="0"/>
                <a:cs typeface="Times New Roman" pitchFamily="18" charset="0"/>
              </a:rPr>
              <a:t>, using both </a:t>
            </a:r>
            <a:r>
              <a:rPr lang="en-US" b="1" dirty="0" smtClean="0">
                <a:latin typeface="Times New Roman" pitchFamily="18" charset="0"/>
                <a:cs typeface="Times New Roman" pitchFamily="18" charset="0"/>
              </a:rPr>
              <a:t>qualitative</a:t>
            </a:r>
            <a:r>
              <a:rPr lang="en-US" dirty="0" smtClean="0">
                <a:latin typeface="Times New Roman" pitchFamily="18" charset="0"/>
                <a:cs typeface="Times New Roman" pitchFamily="18" charset="0"/>
              </a:rPr>
              <a:t> and </a:t>
            </a:r>
            <a:r>
              <a:rPr lang="en-US" b="1" dirty="0" smtClean="0">
                <a:latin typeface="Times New Roman" pitchFamily="18" charset="0"/>
                <a:cs typeface="Times New Roman" pitchFamily="18" charset="0"/>
              </a:rPr>
              <a:t>quantitative</a:t>
            </a:r>
            <a:r>
              <a:rPr lang="en-US" dirty="0" smtClean="0">
                <a:latin typeface="Times New Roman" pitchFamily="18" charset="0"/>
                <a:cs typeface="Times New Roman" pitchFamily="18" charset="0"/>
              </a:rPr>
              <a:t> methods.</a:t>
            </a:r>
          </a:p>
          <a:p>
            <a:r>
              <a:rPr lang="en-US" dirty="0" smtClean="0">
                <a:latin typeface="Times New Roman" pitchFamily="18" charset="0"/>
                <a:cs typeface="Times New Roman" pitchFamily="18" charset="0"/>
              </a:rPr>
              <a:t>Unlike philosophy, it relies on </a:t>
            </a:r>
            <a:r>
              <a:rPr lang="en-US" b="1" dirty="0" smtClean="0">
                <a:latin typeface="Times New Roman" pitchFamily="18" charset="0"/>
                <a:cs typeface="Times New Roman" pitchFamily="18" charset="0"/>
              </a:rPr>
              <a:t>data and evidence</a:t>
            </a:r>
            <a:r>
              <a:rPr lang="en-US" dirty="0" smtClean="0">
                <a:latin typeface="Times New Roman" pitchFamily="18" charset="0"/>
                <a:cs typeface="Times New Roman" pitchFamily="18" charset="0"/>
              </a:rPr>
              <a:t>, focusing mainly on </a:t>
            </a:r>
            <a:r>
              <a:rPr lang="en-US" b="1" dirty="0" smtClean="0">
                <a:latin typeface="Times New Roman" pitchFamily="18" charset="0"/>
                <a:cs typeface="Times New Roman" pitchFamily="18" charset="0"/>
              </a:rPr>
              <a:t>social groups</a:t>
            </a:r>
            <a:r>
              <a:rPr lang="en-US" dirty="0" smtClean="0">
                <a:latin typeface="Times New Roman" pitchFamily="18" charset="0"/>
                <a:cs typeface="Times New Roman" pitchFamily="18" charset="0"/>
              </a:rPr>
              <a:t> rather than individuals.</a:t>
            </a:r>
          </a:p>
          <a:p>
            <a:r>
              <a:rPr lang="en-US" b="1" dirty="0" smtClean="0">
                <a:latin typeface="Times New Roman" pitchFamily="18" charset="0"/>
                <a:cs typeface="Times New Roman" pitchFamily="18" charset="0"/>
              </a:rPr>
              <a:t>Major Ethical Dimensions in Social Research</a:t>
            </a: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1.The Researcher</a:t>
            </a:r>
            <a:r>
              <a:rPr lang="en-US" dirty="0" smtClean="0">
                <a:latin typeface="Times New Roman" pitchFamily="18" charset="0"/>
                <a:cs typeface="Times New Roman" pitchFamily="18" charset="0"/>
              </a:rPr>
              <a:t> </a:t>
            </a:r>
          </a:p>
          <a:p>
            <a:pPr>
              <a:buNone/>
            </a:pPr>
            <a:r>
              <a:rPr lang="en-US" b="1" dirty="0" smtClean="0">
                <a:latin typeface="Times New Roman" pitchFamily="18" charset="0"/>
                <a:cs typeface="Times New Roman" pitchFamily="18" charset="0"/>
              </a:rPr>
              <a:t>	2.Participants / Subjects</a:t>
            </a: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3.The Funding Agency</a:t>
            </a:r>
            <a:r>
              <a:rPr lang="en-US"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000" b="1" dirty="0" smtClean="0">
                <a:solidFill>
                  <a:srgbClr val="FF0000"/>
                </a:solidFill>
                <a:latin typeface="Bahnschrift Light" pitchFamily="34" charset="0"/>
              </a:rPr>
              <a:t>Ethical Issues Related to the Researcher</a:t>
            </a:r>
            <a:endParaRPr lang="en-US" sz="2000" b="1" dirty="0">
              <a:solidFill>
                <a:srgbClr val="FF0000"/>
              </a:solidFill>
              <a:latin typeface="Bahnschrift Light" pitchFamily="34"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000" dirty="0" smtClean="0">
                <a:latin typeface="Times New Roman" pitchFamily="18" charset="0"/>
                <a:cs typeface="Times New Roman" pitchFamily="18" charset="0"/>
              </a:rPr>
              <a:t>Research is the </a:t>
            </a:r>
            <a:r>
              <a:rPr lang="en-US" sz="2000" b="1" dirty="0" smtClean="0">
                <a:latin typeface="Times New Roman" pitchFamily="18" charset="0"/>
                <a:cs typeface="Times New Roman" pitchFamily="18" charset="0"/>
              </a:rPr>
              <a:t>pillar of knowledge</a:t>
            </a:r>
            <a:r>
              <a:rPr lang="en-US" sz="2000" dirty="0" smtClean="0">
                <a:latin typeface="Times New Roman" pitchFamily="18" charset="0"/>
                <a:cs typeface="Times New Roman" pitchFamily="18" charset="0"/>
              </a:rPr>
              <a:t> and progress.</a:t>
            </a:r>
          </a:p>
          <a:p>
            <a:r>
              <a:rPr lang="en-US" sz="2000" dirty="0" smtClean="0">
                <a:latin typeface="Times New Roman" pitchFamily="18" charset="0"/>
                <a:cs typeface="Times New Roman" pitchFamily="18" charset="0"/>
              </a:rPr>
              <a:t>The </a:t>
            </a:r>
            <a:r>
              <a:rPr lang="en-US" sz="2000" b="1" dirty="0" smtClean="0">
                <a:latin typeface="Times New Roman" pitchFamily="18" charset="0"/>
                <a:cs typeface="Times New Roman" pitchFamily="18" charset="0"/>
              </a:rPr>
              <a:t>researcher</a:t>
            </a:r>
            <a:r>
              <a:rPr lang="en-US" sz="2000" dirty="0" smtClean="0">
                <a:latin typeface="Times New Roman" pitchFamily="18" charset="0"/>
                <a:cs typeface="Times New Roman" pitchFamily="18" charset="0"/>
              </a:rPr>
              <a:t> holds primary ethical responsibility — coordinating with both </a:t>
            </a:r>
            <a:r>
              <a:rPr lang="en-US" sz="2000" b="1" dirty="0" smtClean="0">
                <a:latin typeface="Times New Roman" pitchFamily="18" charset="0"/>
                <a:cs typeface="Times New Roman" pitchFamily="18" charset="0"/>
              </a:rPr>
              <a:t>participants</a:t>
            </a:r>
            <a:r>
              <a:rPr lang="en-US" sz="2000" dirty="0" smtClean="0">
                <a:latin typeface="Times New Roman" pitchFamily="18" charset="0"/>
                <a:cs typeface="Times New Roman" pitchFamily="18" charset="0"/>
              </a:rPr>
              <a:t> and </a:t>
            </a:r>
            <a:r>
              <a:rPr lang="en-US" sz="2000" b="1" dirty="0" smtClean="0">
                <a:latin typeface="Times New Roman" pitchFamily="18" charset="0"/>
                <a:cs typeface="Times New Roman" pitchFamily="18" charset="0"/>
              </a:rPr>
              <a:t>funding agencies</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Ethical integrity of the researcher ensures </a:t>
            </a:r>
            <a:r>
              <a:rPr lang="en-US" sz="2000" b="1" dirty="0" smtClean="0">
                <a:latin typeface="Times New Roman" pitchFamily="18" charset="0"/>
                <a:cs typeface="Times New Roman" pitchFamily="18" charset="0"/>
              </a:rPr>
              <a:t>validity</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credibility</a:t>
            </a:r>
            <a:r>
              <a:rPr lang="en-US" sz="2000" dirty="0" smtClean="0">
                <a:latin typeface="Times New Roman" pitchFamily="18" charset="0"/>
                <a:cs typeface="Times New Roman" pitchFamily="18" charset="0"/>
              </a:rPr>
              <a:t>, and </a:t>
            </a:r>
            <a:r>
              <a:rPr lang="en-US" sz="2000" b="1" dirty="0" smtClean="0">
                <a:latin typeface="Times New Roman" pitchFamily="18" charset="0"/>
                <a:cs typeface="Times New Roman" pitchFamily="18" charset="0"/>
              </a:rPr>
              <a:t>trust</a:t>
            </a:r>
            <a:r>
              <a:rPr lang="en-US" sz="2000" dirty="0" smtClean="0">
                <a:latin typeface="Times New Roman" pitchFamily="18" charset="0"/>
                <a:cs typeface="Times New Roman" pitchFamily="18" charset="0"/>
              </a:rPr>
              <a:t> in research outcomes.</a:t>
            </a:r>
          </a:p>
          <a:p>
            <a:r>
              <a:rPr lang="en-US" sz="2000" b="1" dirty="0" smtClean="0">
                <a:latin typeface="Times New Roman" pitchFamily="18" charset="0"/>
                <a:cs typeface="Times New Roman" pitchFamily="18" charset="0"/>
              </a:rPr>
              <a:t>Key Ethical Concerns:</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Value Neutrality</a:t>
            </a:r>
          </a:p>
          <a:p>
            <a:r>
              <a:rPr lang="en-US" sz="2000" dirty="0" smtClean="0">
                <a:latin typeface="Times New Roman" pitchFamily="18" charset="0"/>
                <a:cs typeface="Times New Roman" pitchFamily="18" charset="0"/>
              </a:rPr>
              <a:t>Objectivity and Ideology</a:t>
            </a:r>
          </a:p>
          <a:p>
            <a:r>
              <a:rPr lang="en-US" sz="2000" dirty="0" smtClean="0">
                <a:latin typeface="Times New Roman" pitchFamily="18" charset="0"/>
                <a:cs typeface="Times New Roman" pitchFamily="18" charset="0"/>
              </a:rPr>
              <a:t>Avoiding Bias</a:t>
            </a:r>
          </a:p>
          <a:p>
            <a:r>
              <a:rPr lang="en-US" sz="2000" dirty="0" smtClean="0">
                <a:latin typeface="Times New Roman" pitchFamily="18" charset="0"/>
                <a:cs typeface="Times New Roman" pitchFamily="18" charset="0"/>
              </a:rPr>
              <a:t>Inappropriate Research Methods</a:t>
            </a:r>
          </a:p>
          <a:p>
            <a:r>
              <a:rPr lang="en-US" sz="2000" dirty="0" smtClean="0">
                <a:latin typeface="Times New Roman" pitchFamily="18" charset="0"/>
                <a:cs typeface="Times New Roman" pitchFamily="18" charset="0"/>
              </a:rPr>
              <a:t>Inappropriate Use of Information</a:t>
            </a:r>
          </a:p>
          <a:p>
            <a:r>
              <a:rPr lang="en-US" sz="2000" dirty="0" smtClean="0">
                <a:latin typeface="Times New Roman" pitchFamily="18" charset="0"/>
                <a:cs typeface="Times New Roman" pitchFamily="18" charset="0"/>
              </a:rPr>
              <a:t>Inaccurate Analysis and Reporting</a:t>
            </a:r>
          </a:p>
          <a:p>
            <a:r>
              <a:rPr lang="en-US" sz="2000" dirty="0" smtClean="0">
                <a:latin typeface="Times New Roman" pitchFamily="18" charset="0"/>
                <a:cs typeface="Times New Roman" pitchFamily="18" charset="0"/>
              </a:rPr>
              <a:t>Plagiarism</a:t>
            </a:r>
          </a:p>
          <a:p>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2800" b="1" dirty="0" smtClean="0">
                <a:solidFill>
                  <a:srgbClr val="FF0000"/>
                </a:solidFill>
                <a:latin typeface="Castellar" pitchFamily="18" charset="0"/>
              </a:rPr>
              <a:t>Value  Neutrality</a:t>
            </a:r>
            <a:br>
              <a:rPr lang="en-US" sz="2800" b="1" dirty="0" smtClean="0">
                <a:solidFill>
                  <a:srgbClr val="FF0000"/>
                </a:solidFill>
                <a:latin typeface="Castellar" pitchFamily="18" charset="0"/>
              </a:rPr>
            </a:br>
            <a:endParaRPr lang="en-US" sz="2800" dirty="0">
              <a:solidFill>
                <a:srgbClr val="FF0000"/>
              </a:solidFill>
              <a:latin typeface="Castellar"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Coined by </a:t>
            </a:r>
            <a:r>
              <a:rPr lang="en-US" sz="2400" b="1" dirty="0" smtClean="0">
                <a:latin typeface="Times New Roman" pitchFamily="18" charset="0"/>
                <a:cs typeface="Times New Roman" pitchFamily="18" charset="0"/>
              </a:rPr>
              <a:t>Max Weber</a:t>
            </a:r>
            <a:r>
              <a:rPr lang="en-US" sz="2400" dirty="0" smtClean="0">
                <a:latin typeface="Times New Roman" pitchFamily="18" charset="0"/>
                <a:cs typeface="Times New Roman" pitchFamily="18" charset="0"/>
              </a:rPr>
              <a:t>, meaning sociologists must strive to remain </a:t>
            </a:r>
            <a:r>
              <a:rPr lang="en-US" sz="2400" b="1" dirty="0" smtClean="0">
                <a:latin typeface="Times New Roman" pitchFamily="18" charset="0"/>
                <a:cs typeface="Times New Roman" pitchFamily="18" charset="0"/>
              </a:rPr>
              <a:t>free from personal biases and moral judgments</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Researchers should </a:t>
            </a:r>
            <a:r>
              <a:rPr lang="en-US" sz="2400" b="1" dirty="0" smtClean="0">
                <a:latin typeface="Times New Roman" pitchFamily="18" charset="0"/>
                <a:cs typeface="Times New Roman" pitchFamily="18" charset="0"/>
              </a:rPr>
              <a:t>acknowledge their own values</a:t>
            </a:r>
            <a:r>
              <a:rPr lang="en-US" sz="2400" dirty="0" smtClean="0">
                <a:latin typeface="Times New Roman" pitchFamily="18" charset="0"/>
                <a:cs typeface="Times New Roman" pitchFamily="18" charset="0"/>
              </a:rPr>
              <a:t> and not allow them to influence data collection or interpretation.</a:t>
            </a:r>
          </a:p>
          <a:p>
            <a:r>
              <a:rPr lang="en-US" sz="2400" dirty="0" smtClean="0">
                <a:latin typeface="Times New Roman" pitchFamily="18" charset="0"/>
                <a:cs typeface="Times New Roman" pitchFamily="18" charset="0"/>
              </a:rPr>
              <a:t>Must report findings </a:t>
            </a:r>
            <a:r>
              <a:rPr lang="en-US" sz="2400" b="1" dirty="0" smtClean="0">
                <a:latin typeface="Times New Roman" pitchFamily="18" charset="0"/>
                <a:cs typeface="Times New Roman" pitchFamily="18" charset="0"/>
              </a:rPr>
              <a:t>truthfully</a:t>
            </a:r>
            <a:r>
              <a:rPr lang="en-US" sz="2400" dirty="0" smtClean="0">
                <a:latin typeface="Times New Roman" pitchFamily="18" charset="0"/>
                <a:cs typeface="Times New Roman" pitchFamily="18" charset="0"/>
              </a:rPr>
              <a:t>, even if they contradict personal beliefs or popular opinions.</a:t>
            </a:r>
          </a:p>
          <a:p>
            <a:r>
              <a:rPr lang="en-US" sz="2400" i="1" dirty="0" smtClean="0">
                <a:solidFill>
                  <a:srgbClr val="FF0000"/>
                </a:solidFill>
                <a:latin typeface="Times New Roman" pitchFamily="18" charset="0"/>
                <a:cs typeface="Times New Roman" pitchFamily="18" charset="0"/>
              </a:rPr>
              <a:t>Value neutrality ≠ absence of opinions </a:t>
            </a:r>
            <a:r>
              <a:rPr lang="en-US" sz="2400" dirty="0" smtClean="0">
                <a:latin typeface="Times New Roman" pitchFamily="18" charset="0"/>
                <a:cs typeface="Times New Roman" pitchFamily="18" charset="0"/>
              </a:rPr>
              <a:t>— it means </a:t>
            </a:r>
            <a:r>
              <a:rPr lang="en-US" sz="2400" b="1" dirty="0" smtClean="0">
                <a:latin typeface="Times New Roman" pitchFamily="18" charset="0"/>
                <a:cs typeface="Times New Roman" pitchFamily="18" charset="0"/>
              </a:rPr>
              <a:t>conscious control over personal bias</a:t>
            </a:r>
            <a:r>
              <a:rPr lang="en-US" sz="2400" dirty="0" smtClean="0">
                <a:latin typeface="Times New Roman" pitchFamily="18" charset="0"/>
                <a:cs typeface="Times New Roman" pitchFamily="18" charset="0"/>
              </a:rPr>
              <a:t>.</a:t>
            </a:r>
          </a:p>
          <a:p>
            <a:r>
              <a:rPr lang="en-US" sz="2400" b="1" dirty="0" smtClean="0">
                <a:latin typeface="Times New Roman" pitchFamily="18" charset="0"/>
                <a:cs typeface="Times New Roman" pitchFamily="18" charset="0"/>
              </a:rPr>
              <a:t>Essence:</a:t>
            </a:r>
            <a:r>
              <a:rPr lang="en-US" sz="2400" b="1" dirty="0">
                <a:latin typeface="Times New Roman" pitchFamily="18" charset="0"/>
                <a:cs typeface="Times New Roman" pitchFamily="18" charset="0"/>
              </a:rPr>
              <a:t> </a:t>
            </a:r>
            <a:r>
              <a:rPr lang="en-US" sz="2400" dirty="0" smtClean="0">
                <a:solidFill>
                  <a:srgbClr val="0070C0"/>
                </a:solidFill>
                <a:latin typeface="Tw Cen MT" pitchFamily="34" charset="0"/>
                <a:cs typeface="Times New Roman" pitchFamily="18" charset="0"/>
              </a:rPr>
              <a:t>Be aware of your own values but do not let them dictate your research.</a:t>
            </a:r>
          </a:p>
          <a:p>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latin typeface="Times New Roman" pitchFamily="18" charset="0"/>
                <a:cs typeface="Times New Roman" pitchFamily="18" charset="0"/>
              </a:rPr>
              <a:t>Objectivity and Ideology</a:t>
            </a:r>
            <a:br>
              <a:rPr lang="en-US" sz="2400" b="1" dirty="0" smtClean="0">
                <a:latin typeface="Times New Roman" pitchFamily="18" charset="0"/>
                <a:cs typeface="Times New Roman" pitchFamily="18" charset="0"/>
              </a:rPr>
            </a:br>
            <a:endParaRPr lang="en-US" sz="2400" dirty="0"/>
          </a:p>
        </p:txBody>
      </p:sp>
      <p:sp>
        <p:nvSpPr>
          <p:cNvPr id="3" name="Content Placeholder 2"/>
          <p:cNvSpPr>
            <a:spLocks noGrp="1"/>
          </p:cNvSpPr>
          <p:nvPr>
            <p:ph idx="1"/>
          </p:nvPr>
        </p:nvSpPr>
        <p:spPr/>
        <p:txBody>
          <a:bodyPr>
            <a:normAutofit fontScale="85000" lnSpcReduction="10000"/>
          </a:bodyPr>
          <a:lstStyle/>
          <a:p>
            <a:r>
              <a:rPr lang="en-US" b="1" dirty="0" smtClean="0">
                <a:latin typeface="Times New Roman" pitchFamily="18" charset="0"/>
                <a:cs typeface="Times New Roman" pitchFamily="18" charset="0"/>
              </a:rPr>
              <a:t>Objectivity</a:t>
            </a:r>
            <a:r>
              <a:rPr lang="en-US" dirty="0" smtClean="0">
                <a:latin typeface="Times New Roman" pitchFamily="18" charset="0"/>
                <a:cs typeface="Times New Roman" pitchFamily="18" charset="0"/>
              </a:rPr>
              <a:t> = cornerstone of scientific research.</a:t>
            </a:r>
          </a:p>
          <a:p>
            <a:r>
              <a:rPr lang="en-US" dirty="0" smtClean="0">
                <a:latin typeface="Times New Roman" pitchFamily="18" charset="0"/>
                <a:cs typeface="Times New Roman" pitchFamily="18" charset="0"/>
              </a:rPr>
              <a:t>It requires freedom from </a:t>
            </a:r>
            <a:r>
              <a:rPr lang="en-US" b="1" dirty="0" smtClean="0">
                <a:latin typeface="Times New Roman" pitchFamily="18" charset="0"/>
                <a:cs typeface="Times New Roman" pitchFamily="18" charset="0"/>
              </a:rPr>
              <a:t>ideological, political, or emotional bias</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Max Weber’s idea of </a:t>
            </a:r>
            <a:r>
              <a:rPr lang="en-US" b="1" dirty="0" smtClean="0">
                <a:latin typeface="Times New Roman" pitchFamily="18" charset="0"/>
                <a:cs typeface="Times New Roman" pitchFamily="18" charset="0"/>
              </a:rPr>
              <a:t>“value-free sociology”</a:t>
            </a:r>
            <a:r>
              <a:rPr lang="en-US" dirty="0" smtClean="0">
                <a:latin typeface="Times New Roman" pitchFamily="18" charset="0"/>
                <a:cs typeface="Times New Roman" pitchFamily="18" charset="0"/>
              </a:rPr>
              <a:t> urges separation of science from personal belief.</a:t>
            </a:r>
          </a:p>
          <a:p>
            <a:r>
              <a:rPr lang="en-US" b="1" dirty="0" err="1" smtClean="0">
                <a:latin typeface="Times New Roman" pitchFamily="18" charset="0"/>
                <a:cs typeface="Times New Roman" pitchFamily="18" charset="0"/>
              </a:rPr>
              <a:t>Babbie</a:t>
            </a:r>
            <a:r>
              <a:rPr lang="en-US" b="1" dirty="0" smtClean="0">
                <a:latin typeface="Times New Roman" pitchFamily="18" charset="0"/>
                <a:cs typeface="Times New Roman" pitchFamily="18" charset="0"/>
              </a:rPr>
              <a:t> (2015)</a:t>
            </a:r>
            <a:r>
              <a:rPr lang="en-US" dirty="0" smtClean="0">
                <a:latin typeface="Times New Roman" pitchFamily="18" charset="0"/>
                <a:cs typeface="Times New Roman" pitchFamily="18" charset="0"/>
              </a:rPr>
              <a:t> notes: while most researchers accept this ideal, full objectivity is difficult in practice — especially in social sciences.</a:t>
            </a:r>
          </a:p>
          <a:p>
            <a:r>
              <a:rPr lang="en-US" b="1" dirty="0" smtClean="0">
                <a:latin typeface="Times New Roman" pitchFamily="18" charset="0"/>
                <a:cs typeface="Times New Roman" pitchFamily="18" charset="0"/>
              </a:rPr>
              <a:t>Guiding Principle:</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Research must be guided by </a:t>
            </a:r>
            <a:r>
              <a:rPr lang="en-US" b="1" dirty="0" smtClean="0">
                <a:latin typeface="Times New Roman" pitchFamily="18" charset="0"/>
                <a:cs typeface="Times New Roman" pitchFamily="18" charset="0"/>
              </a:rPr>
              <a:t>evidence</a:t>
            </a:r>
            <a:r>
              <a:rPr lang="en-US" dirty="0" smtClean="0">
                <a:latin typeface="Times New Roman" pitchFamily="18" charset="0"/>
                <a:cs typeface="Times New Roman" pitchFamily="18" charset="0"/>
              </a:rPr>
              <a:t>, not ideology.</a:t>
            </a:r>
          </a:p>
          <a:p>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rgbClr val="FF0000"/>
                </a:solidFill>
              </a:rPr>
              <a:t>Avoiding Bias</a:t>
            </a:r>
            <a:br>
              <a:rPr lang="en-US" sz="2400" b="1" dirty="0" smtClean="0">
                <a:solidFill>
                  <a:srgbClr val="FF0000"/>
                </a:solidFill>
              </a:rPr>
            </a:br>
            <a:endParaRPr lang="en-US" sz="2400" dirty="0">
              <a:solidFill>
                <a:srgbClr val="FF0000"/>
              </a:solidFill>
            </a:endParaRPr>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r>
              <a:rPr lang="en-US" b="1" dirty="0" smtClean="0"/>
              <a:t>Bias</a:t>
            </a:r>
            <a:r>
              <a:rPr lang="en-US" dirty="0" smtClean="0"/>
              <a:t> = deliberate distortion of truth due to prejudice or vested interests.</a:t>
            </a:r>
          </a:p>
          <a:p>
            <a:r>
              <a:rPr lang="en-US" b="1" dirty="0" smtClean="0"/>
              <a:t>Subjectivity</a:t>
            </a:r>
            <a:r>
              <a:rPr lang="en-US" dirty="0" smtClean="0"/>
              <a:t> (personal influence) is natural; </a:t>
            </a:r>
            <a:r>
              <a:rPr lang="en-US" b="1" dirty="0" smtClean="0"/>
              <a:t>bias</a:t>
            </a:r>
            <a:r>
              <a:rPr lang="en-US" dirty="0" smtClean="0"/>
              <a:t> is unethical.</a:t>
            </a:r>
          </a:p>
          <a:p>
            <a:r>
              <a:rPr lang="en-US" dirty="0" smtClean="0"/>
              <a:t>To minimize bias:</a:t>
            </a:r>
          </a:p>
          <a:p>
            <a:pPr lvl="1"/>
            <a:r>
              <a:rPr lang="en-US" dirty="0" smtClean="0"/>
              <a:t>Use </a:t>
            </a:r>
            <a:r>
              <a:rPr lang="en-US" b="1" dirty="0" smtClean="0"/>
              <a:t>empirical methods</a:t>
            </a:r>
            <a:r>
              <a:rPr lang="en-US" dirty="0" smtClean="0"/>
              <a:t>.</a:t>
            </a:r>
          </a:p>
          <a:p>
            <a:pPr lvl="1"/>
            <a:r>
              <a:rPr lang="en-US" dirty="0" smtClean="0"/>
              <a:t>Maintain </a:t>
            </a:r>
            <a:r>
              <a:rPr lang="en-US" b="1" dirty="0" smtClean="0"/>
              <a:t>value neutrality</a:t>
            </a:r>
            <a:r>
              <a:rPr lang="en-US" dirty="0" smtClean="0"/>
              <a:t>.</a:t>
            </a:r>
          </a:p>
          <a:p>
            <a:pPr lvl="1"/>
            <a:r>
              <a:rPr lang="en-US" dirty="0" smtClean="0"/>
              <a:t>Use </a:t>
            </a:r>
            <a:r>
              <a:rPr lang="en-US" b="1" dirty="0" smtClean="0"/>
              <a:t>clear definitions</a:t>
            </a:r>
            <a:r>
              <a:rPr lang="en-US" dirty="0" smtClean="0"/>
              <a:t> and </a:t>
            </a:r>
            <a:r>
              <a:rPr lang="en-US" b="1" dirty="0" smtClean="0"/>
              <a:t>concepts</a:t>
            </a:r>
            <a:r>
              <a:rPr lang="en-US" dirty="0" smtClean="0"/>
              <a:t>.</a:t>
            </a:r>
          </a:p>
          <a:p>
            <a:pPr lvl="1"/>
            <a:r>
              <a:rPr lang="en-US" dirty="0" smtClean="0"/>
              <a:t>Apply </a:t>
            </a:r>
            <a:r>
              <a:rPr lang="en-US" b="1" dirty="0" smtClean="0"/>
              <a:t>random sampling</a:t>
            </a:r>
            <a:r>
              <a:rPr lang="en-US" dirty="0" smtClean="0"/>
              <a:t> techniques.</a:t>
            </a:r>
          </a:p>
          <a:p>
            <a:pPr lvl="1"/>
            <a:r>
              <a:rPr lang="en-US" dirty="0" smtClean="0"/>
              <a:t>Employ </a:t>
            </a:r>
            <a:r>
              <a:rPr lang="en-US" b="1" dirty="0" smtClean="0"/>
              <a:t>mechanical devices</a:t>
            </a:r>
            <a:r>
              <a:rPr lang="en-US" dirty="0" smtClean="0"/>
              <a:t> (e.g., recorders, cameras) for accuracy.</a:t>
            </a:r>
          </a:p>
          <a:p>
            <a:r>
              <a:rPr lang="en-US" b="1" dirty="0" smtClean="0"/>
              <a:t>Essence:</a:t>
            </a:r>
            <a:endParaRPr lang="en-US" dirty="0" smtClean="0"/>
          </a:p>
          <a:p>
            <a:r>
              <a:rPr lang="en-US" dirty="0" smtClean="0"/>
              <a:t>Bias hides truth; objectivity reveals it.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Inappropriate Methods, Use of Information &amp; Reporting</a:t>
            </a:r>
            <a:br>
              <a:rPr lang="en-US" sz="2800" b="1" dirty="0" smtClean="0"/>
            </a:br>
            <a:endParaRPr lang="en-US" sz="2800" dirty="0"/>
          </a:p>
        </p:txBody>
      </p:sp>
      <p:sp>
        <p:nvSpPr>
          <p:cNvPr id="3" name="Content Placeholder 2"/>
          <p:cNvSpPr>
            <a:spLocks noGrp="1"/>
          </p:cNvSpPr>
          <p:nvPr>
            <p:ph idx="1"/>
          </p:nvPr>
        </p:nvSpPr>
        <p:spPr/>
        <p:txBody>
          <a:bodyPr>
            <a:noAutofit/>
          </a:bodyPr>
          <a:lstStyle/>
          <a:p>
            <a:r>
              <a:rPr lang="en-US" sz="2000" b="1" dirty="0" smtClean="0">
                <a:latin typeface="Times New Roman" pitchFamily="18" charset="0"/>
                <a:cs typeface="Times New Roman" pitchFamily="18" charset="0"/>
              </a:rPr>
              <a:t>Inappropriate Methods</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Using </a:t>
            </a:r>
            <a:r>
              <a:rPr lang="en-US" sz="2000" b="1" dirty="0" smtClean="0">
                <a:latin typeface="Times New Roman" pitchFamily="18" charset="0"/>
                <a:cs typeface="Times New Roman" pitchFamily="18" charset="0"/>
              </a:rPr>
              <a:t>biased or unrepresentative samples</a:t>
            </a:r>
            <a:r>
              <a:rPr lang="en-US" sz="2000" dirty="0" smtClean="0">
                <a:latin typeface="Times New Roman" pitchFamily="18" charset="0"/>
                <a:cs typeface="Times New Roman" pitchFamily="18" charset="0"/>
              </a:rPr>
              <a:t> (e.g., random instead of stratified) is unethical.</a:t>
            </a:r>
          </a:p>
          <a:p>
            <a:r>
              <a:rPr lang="en-US" sz="2000" dirty="0" smtClean="0">
                <a:latin typeface="Times New Roman" pitchFamily="18" charset="0"/>
                <a:cs typeface="Times New Roman" pitchFamily="18" charset="0"/>
              </a:rPr>
              <a:t>Selecting </a:t>
            </a:r>
            <a:r>
              <a:rPr lang="en-US" sz="2000" b="1" dirty="0" smtClean="0">
                <a:latin typeface="Times New Roman" pitchFamily="18" charset="0"/>
                <a:cs typeface="Times New Roman" pitchFamily="18" charset="0"/>
              </a:rPr>
              <a:t>wrong data collection tools</a:t>
            </a:r>
            <a:r>
              <a:rPr lang="en-US" sz="2000" dirty="0" smtClean="0">
                <a:latin typeface="Times New Roman" pitchFamily="18" charset="0"/>
                <a:cs typeface="Times New Roman" pitchFamily="18" charset="0"/>
              </a:rPr>
              <a:t> (structured vs. unstructured interviews) leads to invalid conclusions.</a:t>
            </a:r>
          </a:p>
          <a:p>
            <a:r>
              <a:rPr lang="en-US" sz="2000" b="1" dirty="0" smtClean="0">
                <a:latin typeface="Times New Roman" pitchFamily="18" charset="0"/>
                <a:cs typeface="Times New Roman" pitchFamily="18" charset="0"/>
              </a:rPr>
              <a:t>Inappropriate Use of Information</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Using data that </a:t>
            </a:r>
            <a:r>
              <a:rPr lang="en-US" sz="2000" b="1" dirty="0" smtClean="0">
                <a:latin typeface="Times New Roman" pitchFamily="18" charset="0"/>
                <a:cs typeface="Times New Roman" pitchFamily="18" charset="0"/>
              </a:rPr>
              <a:t>harms respondents</a:t>
            </a:r>
            <a:r>
              <a:rPr lang="en-US" sz="2000" dirty="0" smtClean="0">
                <a:latin typeface="Times New Roman" pitchFamily="18" charset="0"/>
                <a:cs typeface="Times New Roman" pitchFamily="18" charset="0"/>
              </a:rPr>
              <a:t> is unethical.</a:t>
            </a:r>
          </a:p>
          <a:p>
            <a:r>
              <a:rPr lang="en-US" sz="2000" dirty="0" smtClean="0">
                <a:latin typeface="Times New Roman" pitchFamily="18" charset="0"/>
                <a:cs typeface="Times New Roman" pitchFamily="18" charset="0"/>
              </a:rPr>
              <a:t>Always inform participants of </a:t>
            </a:r>
            <a:r>
              <a:rPr lang="en-US" sz="2000" b="1" dirty="0" smtClean="0">
                <a:latin typeface="Times New Roman" pitchFamily="18" charset="0"/>
                <a:cs typeface="Times New Roman" pitchFamily="18" charset="0"/>
              </a:rPr>
              <a:t>potential consequences</a:t>
            </a:r>
            <a:r>
              <a:rPr lang="en-US" sz="2000" dirty="0" smtClean="0">
                <a:latin typeface="Times New Roman" pitchFamily="18" charset="0"/>
                <a:cs typeface="Times New Roman" pitchFamily="18" charset="0"/>
              </a:rPr>
              <a:t> of their responses.</a:t>
            </a:r>
          </a:p>
          <a:p>
            <a:r>
              <a:rPr lang="en-US" sz="2000" b="1" dirty="0" smtClean="0">
                <a:latin typeface="Times New Roman" pitchFamily="18" charset="0"/>
                <a:cs typeface="Times New Roman" pitchFamily="18" charset="0"/>
              </a:rPr>
              <a:t>Inaccurate Analysis &amp; Reporting</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Avoid selective reporting, manipulation of data</a:t>
            </a:r>
          </a:p>
          <a:p>
            <a:r>
              <a:rPr lang="en-US" sz="2000" dirty="0" smtClean="0">
                <a:latin typeface="Times New Roman" pitchFamily="18" charset="0"/>
                <a:cs typeface="Times New Roman" pitchFamily="18" charset="0"/>
              </a:rPr>
              <a:t>Transparency and accuracy maintain research </a:t>
            </a:r>
            <a:r>
              <a:rPr lang="en-US" sz="2000" b="1" dirty="0" smtClean="0">
                <a:latin typeface="Times New Roman" pitchFamily="18" charset="0"/>
                <a:cs typeface="Times New Roman" pitchFamily="18" charset="0"/>
              </a:rPr>
              <a:t>credibility</a:t>
            </a:r>
            <a:r>
              <a:rPr lang="en-US" sz="2000" dirty="0" smtClean="0">
                <a:latin typeface="Times New Roman" pitchFamily="18" charset="0"/>
                <a:cs typeface="Times New Roman" pitchFamily="18" charset="0"/>
              </a:rPr>
              <a:t>.</a:t>
            </a:r>
          </a:p>
          <a:p>
            <a:endParaRPr lang="en-US"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1743</Words>
  <Application>Microsoft Office PowerPoint</Application>
  <PresentationFormat>On-screen Show (4:3)</PresentationFormat>
  <Paragraphs>218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Digital Class MA 3rd Semester Department of Political Science Paschim Guwahati Mahavidyalaya, Dharapur </vt:lpstr>
      <vt:lpstr>Ethics in Research – Concept and Meaning </vt:lpstr>
      <vt:lpstr>Research Ethics and Its Importance </vt:lpstr>
      <vt:lpstr>Ethical Issues in Social Research </vt:lpstr>
      <vt:lpstr>Ethical Issues Related to the Researcher</vt:lpstr>
      <vt:lpstr>Value  Neutrality </vt:lpstr>
      <vt:lpstr>Objectivity and Ideology </vt:lpstr>
      <vt:lpstr>Avoiding Bias </vt:lpstr>
      <vt:lpstr>Inappropriate Methods, Use of Information &amp; Reporting </vt:lpstr>
      <vt:lpstr>Plagiarism in Research </vt:lpstr>
      <vt:lpstr>Plagiarism in Research </vt:lpstr>
      <vt:lpstr>Ethical Issues Related to Research Participants </vt:lpstr>
      <vt:lpstr>Informed Consent </vt:lpstr>
      <vt:lpstr>No Harm to the Participants </vt:lpstr>
      <vt:lpstr>The Belmont Report Principles </vt:lpstr>
      <vt:lpstr>Providing Incentives </vt:lpstr>
      <vt:lpstr>Search for Sensitive Information </vt:lpstr>
      <vt:lpstr>Maintaining Privacy and Confidentiality </vt:lpstr>
      <vt:lpstr>Ethical Issues Related to Funding Agency Financial support for research must be used responsibly and transparently. </vt:lpstr>
      <vt:lpstr>Restrictions by Funding Agencies </vt:lpstr>
      <vt:lpstr>Meandering of Information &amp; Suppression of Findings </vt:lpstr>
      <vt:lpstr>Limitations on Conducting Study </vt:lpstr>
      <vt:lpstr>Conclusion — Ethics in Social Research </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Humen</dc:creator>
  <cp:lastModifiedBy>Humen</cp:lastModifiedBy>
  <cp:revision>20</cp:revision>
  <dcterms:created xsi:type="dcterms:W3CDTF">2025-10-09T01:29:44Z</dcterms:created>
  <dcterms:modified xsi:type="dcterms:W3CDTF">2025-10-22T01:29:46Z</dcterms:modified>
</cp:coreProperties>
</file>