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  <p:sldId id="259" r:id="rId3"/>
    <p:sldId id="261" r:id="rId4"/>
    <p:sldId id="268" r:id="rId5"/>
    <p:sldId id="263" r:id="rId6"/>
    <p:sldId id="269" r:id="rId7"/>
    <p:sldId id="265" r:id="rId8"/>
    <p:sldId id="270" r:id="rId9"/>
    <p:sldId id="274" r:id="rId10"/>
    <p:sldId id="267" r:id="rId11"/>
    <p:sldId id="271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83D469D-1A29-4E37-9699-101856FFD888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E696C45-6E97-4FC1-B744-80C8E5A90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3D469D-1A29-4E37-9699-101856FFD888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96C45-6E97-4FC1-B744-80C8E5A90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3D469D-1A29-4E37-9699-101856FFD888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96C45-6E97-4FC1-B744-80C8E5A90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3D469D-1A29-4E37-9699-101856FFD888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96C45-6E97-4FC1-B744-80C8E5A906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3D469D-1A29-4E37-9699-101856FFD888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96C45-6E97-4FC1-B744-80C8E5A906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3D469D-1A29-4E37-9699-101856FFD888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96C45-6E97-4FC1-B744-80C8E5A906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3D469D-1A29-4E37-9699-101856FFD888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96C45-6E97-4FC1-B744-80C8E5A90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3D469D-1A29-4E37-9699-101856FFD888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96C45-6E97-4FC1-B744-80C8E5A906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3D469D-1A29-4E37-9699-101856FFD888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96C45-6E97-4FC1-B744-80C8E5A90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83D469D-1A29-4E37-9699-101856FFD888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696C45-6E97-4FC1-B744-80C8E5A90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83D469D-1A29-4E37-9699-101856FFD888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E696C45-6E97-4FC1-B744-80C8E5A906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83D469D-1A29-4E37-9699-101856FFD888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E696C45-6E97-4FC1-B744-80C8E5A90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University_Grants_Commission_(India)" TargetMode="External"/><Relationship Id="rId2" Type="http://schemas.openxmlformats.org/officeDocument/2006/relationships/hyperlink" Target="https://bytescare.com/blog/academic-plagiaris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bytescare.com/blog/what-is-considered-plagiaris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bytescare.com/blog/what-cannot-be-considered-as-plagiaris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bytescare.com/blog/self-plagiaris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73691"/>
          </a:xfrm>
        </p:spPr>
        <p:txBody>
          <a:bodyPr>
            <a:normAutofit/>
          </a:bodyPr>
          <a:lstStyle/>
          <a:p>
            <a:endParaRPr lang="en-US" sz="1800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Course Title:</a:t>
            </a:r>
            <a:r>
              <a:rPr lang="en-US" dirty="0" smtClean="0">
                <a:solidFill>
                  <a:srgbClr val="FF0000"/>
                </a:solidFill>
              </a:rPr>
              <a:t> 	</a:t>
            </a:r>
            <a:r>
              <a:rPr lang="en-US" i="1" dirty="0" smtClean="0">
                <a:solidFill>
                  <a:srgbClr val="FF0000"/>
                </a:solidFill>
              </a:rPr>
              <a:t>Research Methodology- 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sz="2800" b="1" dirty="0" smtClean="0"/>
              <a:t>Course Code: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POL3026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800" b="1" dirty="0" smtClean="0"/>
          </a:p>
          <a:p>
            <a:pPr algn="ctr"/>
            <a:r>
              <a:rPr lang="en-US" sz="1800" b="1" dirty="0" smtClean="0"/>
              <a:t>Today's Topic: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b="1" dirty="0" smtClean="0">
                <a:solidFill>
                  <a:srgbClr val="FF0000"/>
                </a:solidFill>
              </a:rPr>
              <a:t> Plagiarism (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Ethics in Research)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1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b="1" dirty="0" smtClean="0"/>
              <a:t>Date:</a:t>
            </a:r>
            <a:r>
              <a:rPr lang="en-US" sz="1800" dirty="0" smtClean="0"/>
              <a:t> 10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October 2025</a:t>
            </a:r>
            <a:br>
              <a:rPr lang="en-US" sz="1800" dirty="0" smtClean="0"/>
            </a:br>
            <a:r>
              <a:rPr lang="en-US" sz="1800" dirty="0" smtClean="0"/>
              <a:t>C</a:t>
            </a:r>
            <a:r>
              <a:rPr lang="en-US" sz="1800" i="1" dirty="0" smtClean="0"/>
              <a:t>lass Taken by:</a:t>
            </a:r>
            <a:r>
              <a:rPr lang="en-US" sz="1800" dirty="0" smtClean="0"/>
              <a:t> </a:t>
            </a:r>
            <a:r>
              <a:rPr lang="en-US" sz="1800" dirty="0" err="1" smtClean="0"/>
              <a:t>Humen</a:t>
            </a:r>
            <a:r>
              <a:rPr lang="en-US" sz="1800" dirty="0" smtClean="0"/>
              <a:t> </a:t>
            </a:r>
            <a:r>
              <a:rPr lang="en-US" sz="1800" dirty="0" err="1" smtClean="0"/>
              <a:t>Boruah</a:t>
            </a:r>
            <a:endParaRPr lang="en-US" sz="1800" dirty="0" smtClean="0"/>
          </a:p>
          <a:p>
            <a:endParaRPr lang="en-US" sz="1800" dirty="0" smtClean="0"/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Autofit/>
          </a:bodyPr>
          <a:lstStyle/>
          <a:p>
            <a:pPr algn="ctr"/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Digital Class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MA 3rd Semester</a:t>
            </a:r>
            <a:b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Department of Political Science</a:t>
            </a:r>
            <a:b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Paschim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Guwahati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Mahavidyalaya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Dharapur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8229600" cy="792162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India’s New Four-Tiered System for Punishing Plagiarism in Academic Research</a:t>
            </a:r>
            <a:b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 fontAlgn="base"/>
            <a:r>
              <a:rPr lang="en-US" dirty="0">
                <a:latin typeface="Times New Roman" pitchFamily="18" charset="0"/>
                <a:cs typeface="Times New Roman" pitchFamily="18" charset="0"/>
              </a:rPr>
              <a:t>A novel four-tiered system that assigns penalties based on the degree of plagiarism has been implemented in India to deal with </a:t>
            </a:r>
            <a:r>
              <a:rPr lang="en-US" b="1" dirty="0">
                <a:latin typeface="Times New Roman" pitchFamily="18" charset="0"/>
                <a:cs typeface="Times New Roman" pitchFamily="18" charset="0"/>
                <a:hlinkClick r:id="rId2"/>
              </a:rPr>
              <a:t>academic plagiarism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en-US" dirty="0">
                <a:latin typeface="Times New Roman" pitchFamily="18" charset="0"/>
                <a:cs typeface="Times New Roman" pitchFamily="18" charset="0"/>
              </a:rPr>
              <a:t>The </a:t>
            </a:r>
            <a:r>
              <a:rPr lang="en-US" b="1" dirty="0">
                <a:latin typeface="Times New Roman" pitchFamily="18" charset="0"/>
                <a:cs typeface="Times New Roman" pitchFamily="18" charset="0"/>
                <a:hlinkClick r:id="rId3"/>
              </a:rPr>
              <a:t>University Grants Commission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(UGC) developed the structure, which details the subsequent tiers:</a:t>
            </a:r>
          </a:p>
          <a:p>
            <a:pPr fontAlgn="base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First Tier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Plagiarism up to 10% is considered acceptable and does not invite disciplinary action.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169091"/>
          </a:xfrm>
        </p:spPr>
        <p:txBody>
          <a:bodyPr>
            <a:normAutofit fontScale="92500"/>
          </a:bodyPr>
          <a:lstStyle/>
          <a:p>
            <a:pPr fontAlgn="base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Second Tier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Plagiarism between 10% and 40% requires students to revise and resubmit their work within six months, while faculty members must withdraw their papers.</a:t>
            </a:r>
          </a:p>
          <a:p>
            <a:pPr fontAlgn="base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Third Tier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Plagiarism between 40% and 60% results in a one-year prohibition for students from submitting revised work. Faculty members lose their annual pay rise and face a two-year ban on supervising academic duties.</a:t>
            </a:r>
          </a:p>
          <a:p>
            <a:pPr fontAlgn="base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Fourth Tier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Plagiarism over 60% leads to students being expelled from their programs. Faculty members face a two-year suspension of their pay rise and a three-year ban on academic supervision. Repeat offenders may face termination.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>
              <a:buNone/>
            </a:pPr>
            <a:r>
              <a:rPr lang="en-US" sz="5400" dirty="0" smtClean="0">
                <a:solidFill>
                  <a:srgbClr val="FF0000"/>
                </a:solidFill>
              </a:rPr>
              <a:t>Thank You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Plagiarism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lagiarism is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act of using someone else’s work or ideas without proper acknowledgment. It is a serious issue in academic, creative, and professional fields. It undermines the integrity of intellectual property and devalues the hard work of original creators.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What Does Plagiarism Include?</a:t>
            </a:r>
            <a:br>
              <a:rPr lang="en-US" sz="2800" b="1" dirty="0" smtClean="0">
                <a:solidFill>
                  <a:srgbClr val="FF0000"/>
                </a:solidFill>
              </a:rPr>
            </a:b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Plagiarism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involves using someone else’s work or ideas without giving proper credit. It can take many forms, from copying text to using someone’s ideas as your own.</a:t>
            </a:r>
          </a:p>
          <a:p>
            <a:pPr fontAlgn="base"/>
            <a:r>
              <a:rPr lang="en-US" dirty="0">
                <a:latin typeface="Times New Roman" pitchFamily="18" charset="0"/>
                <a:cs typeface="Times New Roman" pitchFamily="18" charset="0"/>
              </a:rPr>
              <a:t>Here are some examples of </a:t>
            </a:r>
            <a:r>
              <a:rPr lang="en-US" b="1" dirty="0">
                <a:latin typeface="Times New Roman" pitchFamily="18" charset="0"/>
                <a:cs typeface="Times New Roman" pitchFamily="18" charset="0"/>
                <a:hlinkClick r:id="rId2"/>
              </a:rPr>
              <a:t>what constitutes plagiarism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fontAlgn="base"/>
            <a:r>
              <a:rPr lang="en-US" b="1" dirty="0">
                <a:latin typeface="Times New Roman" pitchFamily="18" charset="0"/>
                <a:cs typeface="Times New Roman" pitchFamily="18" charset="0"/>
              </a:rPr>
              <a:t>Images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Using photographs taken by someone else without permission or credit.</a:t>
            </a:r>
          </a:p>
          <a:p>
            <a:pPr fontAlgn="base"/>
            <a:r>
              <a:rPr lang="en-US" b="1" dirty="0">
                <a:latin typeface="Times New Roman" pitchFamily="18" charset="0"/>
                <a:cs typeface="Times New Roman" pitchFamily="18" charset="0"/>
              </a:rPr>
              <a:t>Videos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Sharing or using videos recorded by others without acknowledgment.</a:t>
            </a:r>
          </a:p>
          <a:p>
            <a:pPr fontAlgn="base"/>
            <a:r>
              <a:rPr lang="en-US" b="1" dirty="0">
                <a:latin typeface="Times New Roman" pitchFamily="18" charset="0"/>
                <a:cs typeface="Times New Roman" pitchFamily="18" charset="0"/>
              </a:rPr>
              <a:t>Covers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Performing or recording a cover of someone else’s work without giving credit.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491"/>
          </a:xfrm>
        </p:spPr>
        <p:txBody>
          <a:bodyPr/>
          <a:lstStyle/>
          <a:p>
            <a:pPr fontAlgn="base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Slogans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Using catchphrases or slogans created by others as your own.</a:t>
            </a:r>
          </a:p>
          <a:p>
            <a:pPr fontAlgn="base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Articles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Copying written articles without citing the original author.</a:t>
            </a:r>
          </a:p>
          <a:p>
            <a:pPr fontAlgn="base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Ideas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Presenting someone else’s ideas or concepts as your own.</a:t>
            </a:r>
          </a:p>
          <a:p>
            <a:pPr fontAlgn="base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essential to obtain consent or give proper acknowledgment when borrowing any work from someone else.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What Plagiarism Does Not Include?</a:t>
            </a:r>
            <a:br>
              <a:rPr lang="en-US" sz="2400" b="1" dirty="0" smtClean="0">
                <a:solidFill>
                  <a:srgbClr val="FF0000"/>
                </a:solidFill>
              </a:rPr>
            </a:b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/>
          </a:bodyPr>
          <a:lstStyle/>
          <a:p>
            <a:pPr fontAlgn="base">
              <a:lnSpc>
                <a:spcPct val="150000"/>
              </a:lnSpc>
            </a:pPr>
            <a:r>
              <a:rPr lang="en-US" b="1" dirty="0" smtClean="0">
                <a:hlinkClick r:id="rId2"/>
              </a:rPr>
              <a:t>Plagiarism </a:t>
            </a:r>
            <a:r>
              <a:rPr lang="en-US" b="1" dirty="0">
                <a:hlinkClick r:id="rId2"/>
              </a:rPr>
              <a:t>does not include</a:t>
            </a:r>
            <a:r>
              <a:rPr lang="en-US" dirty="0"/>
              <a:t> the following elements:</a:t>
            </a:r>
          </a:p>
          <a:p>
            <a:pPr fontAlgn="base">
              <a:lnSpc>
                <a:spcPct val="150000"/>
              </a:lnSpc>
            </a:pPr>
            <a:r>
              <a:rPr lang="en-US" b="1" dirty="0"/>
              <a:t>Table of Content:</a:t>
            </a:r>
            <a:r>
              <a:rPr lang="en-US" dirty="0"/>
              <a:t> The structured listing of chapters or sections in a document.</a:t>
            </a:r>
          </a:p>
          <a:p>
            <a:pPr fontAlgn="base">
              <a:lnSpc>
                <a:spcPct val="150000"/>
              </a:lnSpc>
            </a:pPr>
            <a:r>
              <a:rPr lang="en-US" b="1" dirty="0"/>
              <a:t>Bibliography</a:t>
            </a:r>
            <a:r>
              <a:rPr lang="en-US" dirty="0"/>
              <a:t>: A list of sources and references used in the research or document.</a:t>
            </a:r>
          </a:p>
          <a:p>
            <a:pPr fontAlgn="base">
              <a:lnSpc>
                <a:spcPct val="150000"/>
              </a:lnSpc>
            </a:pPr>
            <a:r>
              <a:rPr lang="en-US" b="1" dirty="0"/>
              <a:t>References</a:t>
            </a:r>
            <a:r>
              <a:rPr lang="en-US" dirty="0"/>
              <a:t>: Citations of other works or studies that are properly acknowledged.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16691"/>
          </a:xfrm>
        </p:spPr>
        <p:txBody>
          <a:bodyPr>
            <a:normAutofit/>
          </a:bodyPr>
          <a:lstStyle/>
          <a:p>
            <a:pPr fontAlgn="base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Generic Terms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Commonly used words and phrases that are not unique or original to a particular work.</a:t>
            </a:r>
          </a:p>
          <a:p>
            <a:pPr fontAlgn="base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Standard Symbols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Universally accepted symbols and notations used in various fields such as mathematics, science, and engineering.</a:t>
            </a:r>
          </a:p>
          <a:p>
            <a:pPr fontAlgn="base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Standard Equations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Commonly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recognised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widely used mathematical or scientific equations.</a:t>
            </a:r>
          </a:p>
          <a:p>
            <a:pPr fontAlgn="base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These elements are generally considered non-original content and are not subject to intellectual theft concerns when used appropriately.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Types of Plagiarism</a:t>
            </a:r>
            <a:br>
              <a:rPr lang="en-US" sz="2800" b="1" dirty="0">
                <a:solidFill>
                  <a:srgbClr val="FF0000"/>
                </a:solidFill>
              </a:rPr>
            </a:b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fontAlgn="base"/>
            <a:r>
              <a:rPr lang="en-US" b="1" dirty="0">
                <a:latin typeface="Times New Roman" pitchFamily="18" charset="0"/>
                <a:cs typeface="Times New Roman" pitchFamily="18" charset="0"/>
              </a:rPr>
              <a:t>Clone – plagiarism: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When an author steals another author’s words verbatim and passes it off as their own, it’s known as ghostwriting.</a:t>
            </a:r>
          </a:p>
          <a:p>
            <a:pPr fontAlgn="base"/>
            <a:r>
              <a:rPr lang="en-US" b="1" dirty="0">
                <a:latin typeface="Times New Roman" pitchFamily="18" charset="0"/>
                <a:cs typeface="Times New Roman" pitchFamily="18" charset="0"/>
              </a:rPr>
              <a:t>Remix/Potluck Paper Plagiarism: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The author takes information from different sources, puts it all together in one paper, and then claims it to be his own work.</a:t>
            </a:r>
          </a:p>
          <a:p>
            <a:pPr fontAlgn="base"/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Ctrl+C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– plagiarism: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This is also known as photocopy, in which a sizable section of the text is copied verbatim from the original source.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Hybrid copying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refers to the copying and arrangement of perfectly documented source documents into a new document without proper citation.</a:t>
            </a:r>
          </a:p>
          <a:p>
            <a:pPr fontAlgn="base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Identify, replace, and avoid copying by altering the most often occurring terms and phrases in the copied material while leaving the main text largely unchanged.</a:t>
            </a:r>
          </a:p>
          <a:p>
            <a:pPr fontAlgn="base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Recycle – copying or borrowing without giving due credit from an earlier work—a practice known as 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  <a:hlinkClick r:id="rId2"/>
              </a:rPr>
              <a:t>self-plagiarism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Mashup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Copying occurs when a material is combined without adequate reference from many sources.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Punishment For Plagiarism In India: Know the Laws</a:t>
            </a:r>
            <a:br>
              <a:rPr lang="en-US" sz="2800" b="1" dirty="0">
                <a:solidFill>
                  <a:srgbClr val="FF0000"/>
                </a:solidFill>
              </a:rPr>
            </a:b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 India, allegations of plagiarism can lead to severe penalties, including academic suspension and legal repercussions. </a:t>
            </a:r>
          </a:p>
          <a:p>
            <a:r>
              <a:rPr lang="en-US" dirty="0" smtClean="0"/>
              <a:t>Proper attribution is essential to avoid allegations of intellectual theft. Failing to credit the original source can result in disciplinary actions, </a:t>
            </a:r>
            <a:r>
              <a:rPr lang="en-US" dirty="0" err="1" smtClean="0"/>
              <a:t>emphasising</a:t>
            </a:r>
            <a:r>
              <a:rPr lang="en-US" dirty="0" smtClean="0"/>
              <a:t> the importance of </a:t>
            </a:r>
            <a:r>
              <a:rPr lang="en-US" dirty="0" err="1" smtClean="0"/>
              <a:t>recognising</a:t>
            </a:r>
            <a:r>
              <a:rPr lang="en-US" dirty="0" smtClean="0"/>
              <a:t> and citing the work of others correctly.</a:t>
            </a:r>
          </a:p>
          <a:p>
            <a:r>
              <a:rPr lang="en-US" dirty="0" smtClean="0"/>
              <a:t>While it may be a common practice to reference others’ work, it is crucial to use proper citations. Educational institutions in India are increasingly using plagiarism detection tools to enforce academic integrity.</a:t>
            </a:r>
          </a:p>
          <a:p>
            <a:r>
              <a:rPr lang="en-US" dirty="0" smtClean="0"/>
              <a:t>Plagiarism is not just an academic offense but also a legal one.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</TotalTime>
  <Words>493</Words>
  <Application>Microsoft Office PowerPoint</Application>
  <PresentationFormat>On-screen Show (4:3)</PresentationFormat>
  <Paragraphs>53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Digital Class MA 3rd Semester Department of Political Science Paschim Guwahati Mahavidyalaya, Dharapur </vt:lpstr>
      <vt:lpstr>Plagiarism ?</vt:lpstr>
      <vt:lpstr>What Does Plagiarism Include? </vt:lpstr>
      <vt:lpstr>Slide 4</vt:lpstr>
      <vt:lpstr>What Plagiarism Does Not Include? </vt:lpstr>
      <vt:lpstr>Slide 6</vt:lpstr>
      <vt:lpstr>Types of Plagiarism </vt:lpstr>
      <vt:lpstr>Slide 8</vt:lpstr>
      <vt:lpstr>Punishment For Plagiarism In India: Know the Laws </vt:lpstr>
      <vt:lpstr>India’s New Four-Tiered System for Punishing Plagiarism in Academic Research 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Humen</dc:creator>
  <cp:lastModifiedBy>Humen</cp:lastModifiedBy>
  <cp:revision>9</cp:revision>
  <dcterms:created xsi:type="dcterms:W3CDTF">2025-10-18T17:03:08Z</dcterms:created>
  <dcterms:modified xsi:type="dcterms:W3CDTF">2025-10-22T01:28:40Z</dcterms:modified>
</cp:coreProperties>
</file>