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69" r:id="rId2"/>
    <p:sldId id="257" r:id="rId3"/>
    <p:sldId id="270" r:id="rId4"/>
    <p:sldId id="258" r:id="rId5"/>
    <p:sldId id="271" r:id="rId6"/>
    <p:sldId id="272" r:id="rId7"/>
    <p:sldId id="259" r:id="rId8"/>
    <p:sldId id="273" r:id="rId9"/>
    <p:sldId id="274" r:id="rId10"/>
    <p:sldId id="275" r:id="rId11"/>
    <p:sldId id="260" r:id="rId12"/>
    <p:sldId id="261" r:id="rId13"/>
    <p:sldId id="262" r:id="rId14"/>
    <p:sldId id="263" r:id="rId15"/>
    <p:sldId id="264" r:id="rId16"/>
    <p:sldId id="265" r:id="rId17"/>
    <p:sldId id="276" r:id="rId18"/>
    <p:sldId id="266" r:id="rId19"/>
    <p:sldId id="267"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A90D81-0375-4D8F-8C63-0C79D81E9E67}" type="datetimeFigureOut">
              <a:rPr lang="en-US" smtClean="0"/>
              <a:pPr/>
              <a:t>10/22/2025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837A50-E214-413D-8B62-DFDAE7897A8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B24AD3C-ECDF-4859-A8F3-EC21FFBBDBDD}" type="datetimeFigureOut">
              <a:rPr lang="en-US" smtClean="0"/>
              <a:pPr/>
              <a:t>10/22/2025</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C56212C-9F4C-48B0-85DA-5AE16AD7BA8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24AD3C-ECDF-4859-A8F3-EC21FFBBDBDD}"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56212C-9F4C-48B0-85DA-5AE16AD7BA8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B24AD3C-ECDF-4859-A8F3-EC21FFBBDBDD}"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56212C-9F4C-48B0-85DA-5AE16AD7BA8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B24AD3C-ECDF-4859-A8F3-EC21FFBBDBDD}" type="datetimeFigureOut">
              <a:rPr lang="en-US" smtClean="0"/>
              <a:pPr/>
              <a:t>10/22/2025</a:t>
            </a:fld>
            <a:endParaRPr lang="en-US"/>
          </a:p>
        </p:txBody>
      </p:sp>
      <p:sp>
        <p:nvSpPr>
          <p:cNvPr id="9" name="Slide Number Placeholder 8"/>
          <p:cNvSpPr>
            <a:spLocks noGrp="1"/>
          </p:cNvSpPr>
          <p:nvPr>
            <p:ph type="sldNum" sz="quarter" idx="15"/>
          </p:nvPr>
        </p:nvSpPr>
        <p:spPr/>
        <p:txBody>
          <a:bodyPr rtlCol="0"/>
          <a:lstStyle/>
          <a:p>
            <a:fld id="{0C56212C-9F4C-48B0-85DA-5AE16AD7BA88}"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B24AD3C-ECDF-4859-A8F3-EC21FFBBDBDD}" type="datetimeFigureOut">
              <a:rPr lang="en-US" smtClean="0"/>
              <a:pPr/>
              <a:t>10/22/2025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C56212C-9F4C-48B0-85DA-5AE16AD7BA8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B24AD3C-ECDF-4859-A8F3-EC21FFBBDBDD}"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56212C-9F4C-48B0-85DA-5AE16AD7BA88}"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B24AD3C-ECDF-4859-A8F3-EC21FFBBDBDD}" type="datetimeFigureOut">
              <a:rPr lang="en-US" smtClean="0"/>
              <a:pPr/>
              <a:t>10/22/2025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56212C-9F4C-48B0-85DA-5AE16AD7BA88}"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B24AD3C-ECDF-4859-A8F3-EC21FFBBDBDD}" type="datetimeFigureOut">
              <a:rPr lang="en-US" smtClean="0"/>
              <a:pPr/>
              <a:t>10/22/2025</a:t>
            </a:fld>
            <a:endParaRPr lang="en-US"/>
          </a:p>
        </p:txBody>
      </p:sp>
      <p:sp>
        <p:nvSpPr>
          <p:cNvPr id="7" name="Slide Number Placeholder 6"/>
          <p:cNvSpPr>
            <a:spLocks noGrp="1"/>
          </p:cNvSpPr>
          <p:nvPr>
            <p:ph type="sldNum" sz="quarter" idx="11"/>
          </p:nvPr>
        </p:nvSpPr>
        <p:spPr/>
        <p:txBody>
          <a:bodyPr rtlCol="0"/>
          <a:lstStyle/>
          <a:p>
            <a:fld id="{0C56212C-9F4C-48B0-85DA-5AE16AD7BA88}"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4AD3C-ECDF-4859-A8F3-EC21FFBBDBDD}" type="datetimeFigureOut">
              <a:rPr lang="en-US" smtClean="0"/>
              <a:pPr/>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56212C-9F4C-48B0-85DA-5AE16AD7BA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B24AD3C-ECDF-4859-A8F3-EC21FFBBDBDD}" type="datetimeFigureOut">
              <a:rPr lang="en-US" smtClean="0"/>
              <a:pPr/>
              <a:t>10/22/2025</a:t>
            </a:fld>
            <a:endParaRPr lang="en-US"/>
          </a:p>
        </p:txBody>
      </p:sp>
      <p:sp>
        <p:nvSpPr>
          <p:cNvPr id="22" name="Slide Number Placeholder 21"/>
          <p:cNvSpPr>
            <a:spLocks noGrp="1"/>
          </p:cNvSpPr>
          <p:nvPr>
            <p:ph type="sldNum" sz="quarter" idx="15"/>
          </p:nvPr>
        </p:nvSpPr>
        <p:spPr/>
        <p:txBody>
          <a:bodyPr rtlCol="0"/>
          <a:lstStyle/>
          <a:p>
            <a:fld id="{0C56212C-9F4C-48B0-85DA-5AE16AD7BA88}"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B24AD3C-ECDF-4859-A8F3-EC21FFBBDBDD}" type="datetimeFigureOut">
              <a:rPr lang="en-US" smtClean="0"/>
              <a:pPr/>
              <a:t>10/22/2025</a:t>
            </a:fld>
            <a:endParaRPr lang="en-US"/>
          </a:p>
        </p:txBody>
      </p:sp>
      <p:sp>
        <p:nvSpPr>
          <p:cNvPr id="18" name="Slide Number Placeholder 17"/>
          <p:cNvSpPr>
            <a:spLocks noGrp="1"/>
          </p:cNvSpPr>
          <p:nvPr>
            <p:ph type="sldNum" sz="quarter" idx="11"/>
          </p:nvPr>
        </p:nvSpPr>
        <p:spPr/>
        <p:txBody>
          <a:bodyPr rtlCol="0"/>
          <a:lstStyle/>
          <a:p>
            <a:fld id="{0C56212C-9F4C-48B0-85DA-5AE16AD7BA88}"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B24AD3C-ECDF-4859-A8F3-EC21FFBBDBDD}" type="datetimeFigureOut">
              <a:rPr lang="en-US" smtClean="0"/>
              <a:pPr/>
              <a:t>10/22/2025</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C56212C-9F4C-48B0-85DA-5AE16AD7BA8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lstStyle/>
          <a:p>
            <a:endParaRPr lang="en-US" sz="1800" dirty="0" smtClean="0"/>
          </a:p>
          <a:p>
            <a:pPr>
              <a:buNone/>
            </a:pPr>
            <a:r>
              <a:rPr lang="en-US" dirty="0" smtClean="0"/>
              <a:t> </a:t>
            </a:r>
            <a:r>
              <a:rPr lang="en-US" b="1" dirty="0" smtClean="0">
                <a:solidFill>
                  <a:srgbClr val="FF0000"/>
                </a:solidFill>
              </a:rPr>
              <a:t>Course Title:</a:t>
            </a:r>
            <a:r>
              <a:rPr lang="en-US" dirty="0" smtClean="0">
                <a:solidFill>
                  <a:srgbClr val="FF0000"/>
                </a:solidFill>
              </a:rPr>
              <a:t> </a:t>
            </a:r>
            <a:r>
              <a:rPr lang="en-US" i="1" dirty="0" smtClean="0">
                <a:solidFill>
                  <a:srgbClr val="FF0000"/>
                </a:solidFill>
              </a:rPr>
              <a:t>International Relations </a:t>
            </a:r>
            <a:r>
              <a:rPr lang="en-US" dirty="0" smtClean="0"/>
              <a:t/>
            </a:r>
            <a:br>
              <a:rPr lang="en-US" dirty="0" smtClean="0"/>
            </a:br>
            <a:r>
              <a:rPr lang="en-US" dirty="0" smtClean="0"/>
              <a:t>		</a:t>
            </a:r>
            <a:r>
              <a:rPr lang="en-US" b="1" dirty="0" smtClean="0"/>
              <a:t>Course Code:</a:t>
            </a:r>
            <a:r>
              <a:rPr lang="en-US" dirty="0" smtClean="0"/>
              <a:t> </a:t>
            </a:r>
            <a:r>
              <a:rPr lang="en-US" dirty="0" smtClean="0">
                <a:latin typeface="Times New Roman" pitchFamily="18" charset="0"/>
                <a:cs typeface="Times New Roman" pitchFamily="18" charset="0"/>
              </a:rPr>
              <a:t>POL1036</a:t>
            </a:r>
          </a:p>
          <a:p>
            <a:pPr algn="ctr"/>
            <a:endParaRPr lang="en-US" sz="1800" b="1" dirty="0" smtClean="0"/>
          </a:p>
          <a:p>
            <a:pPr algn="ctr"/>
            <a:r>
              <a:rPr lang="en-US" sz="1800" b="1" dirty="0" smtClean="0"/>
              <a:t>Today's Topic:</a:t>
            </a:r>
            <a:r>
              <a:rPr lang="en-US" sz="1800" dirty="0" smtClean="0"/>
              <a:t/>
            </a:r>
            <a:br>
              <a:rPr lang="en-US" sz="1800" dirty="0" smtClean="0"/>
            </a:br>
            <a:r>
              <a:rPr lang="en-US" b="1" dirty="0" smtClean="0">
                <a:solidFill>
                  <a:srgbClr val="FF0000"/>
                </a:solidFill>
                <a:latin typeface="Times New Roman" pitchFamily="18" charset="0"/>
                <a:cs typeface="Times New Roman" pitchFamily="18" charset="0"/>
              </a:rPr>
              <a:t>Feminist Perspective of International Relations</a:t>
            </a:r>
            <a:r>
              <a:rPr lang="en-US" sz="2400" dirty="0" smtClean="0"/>
              <a:t/>
            </a:r>
            <a:br>
              <a:rPr lang="en-US" sz="2400" dirty="0" smtClean="0"/>
            </a:br>
            <a:endParaRPr lang="en-US" sz="1800" b="1" dirty="0" smtClean="0">
              <a:solidFill>
                <a:srgbClr val="00B050"/>
              </a:solidFill>
              <a:latin typeface="Ink Free" pitchFamily="66" charset="0"/>
            </a:endParaRPr>
          </a:p>
          <a:p>
            <a:r>
              <a:rPr lang="en-US" sz="1800" b="1" dirty="0" smtClean="0"/>
              <a:t>Date:</a:t>
            </a:r>
            <a:r>
              <a:rPr lang="en-US" sz="1800" dirty="0" smtClean="0"/>
              <a:t> 28</a:t>
            </a:r>
            <a:r>
              <a:rPr lang="en-US" sz="1800" baseline="30000" dirty="0" smtClean="0"/>
              <a:t>th</a:t>
            </a:r>
            <a:r>
              <a:rPr lang="en-US" sz="1800" dirty="0" smtClean="0"/>
              <a:t> August 2025</a:t>
            </a:r>
            <a:br>
              <a:rPr lang="en-US" sz="1800" dirty="0" smtClean="0"/>
            </a:br>
            <a:r>
              <a:rPr lang="en-US" sz="1800" dirty="0" smtClean="0"/>
              <a:t>C</a:t>
            </a:r>
            <a:r>
              <a:rPr lang="en-US" sz="1800" i="1" dirty="0" smtClean="0"/>
              <a:t>lass Taken by:</a:t>
            </a:r>
            <a:r>
              <a:rPr lang="en-US" sz="1800" dirty="0" smtClean="0"/>
              <a:t> </a:t>
            </a:r>
            <a:r>
              <a:rPr lang="en-US" sz="1800" dirty="0" err="1" smtClean="0"/>
              <a:t>Humen</a:t>
            </a:r>
            <a:r>
              <a:rPr lang="en-US" sz="1800" dirty="0" smtClean="0"/>
              <a:t> </a:t>
            </a:r>
            <a:r>
              <a:rPr lang="en-US" sz="1800" dirty="0" err="1" smtClean="0"/>
              <a:t>Boruah</a:t>
            </a:r>
            <a:endParaRPr lang="en-US" sz="1800" dirty="0" smtClean="0"/>
          </a:p>
          <a:p>
            <a:endParaRPr lang="en-US" sz="1800" dirty="0" smtClean="0"/>
          </a:p>
          <a:p>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630362"/>
          </a:xfrm>
        </p:spPr>
        <p:txBody>
          <a:bodyPr>
            <a:noAutofit/>
          </a:bodyPr>
          <a:lstStyle/>
          <a:p>
            <a:pPr algn="ctr"/>
            <a:r>
              <a:rPr lang="en-US" sz="2000" dirty="0" smtClean="0">
                <a:solidFill>
                  <a:schemeClr val="tx1">
                    <a:lumMod val="85000"/>
                    <a:lumOff val="15000"/>
                  </a:schemeClr>
                </a:solidFill>
                <a:latin typeface="Times New Roman" pitchFamily="18" charset="0"/>
                <a:cs typeface="Times New Roman" pitchFamily="18" charset="0"/>
              </a:rPr>
              <a:t>Digital Class</a:t>
            </a:r>
            <a:br>
              <a:rPr lang="en-US" sz="2000" dirty="0" smtClean="0">
                <a:solidFill>
                  <a:schemeClr val="tx1">
                    <a:lumMod val="85000"/>
                    <a:lumOff val="15000"/>
                  </a:schemeClr>
                </a:solidFill>
                <a:latin typeface="Times New Roman" pitchFamily="18" charset="0"/>
                <a:cs typeface="Times New Roman" pitchFamily="18" charset="0"/>
              </a:rPr>
            </a:br>
            <a:r>
              <a:rPr lang="en-US" sz="2000" dirty="0" smtClean="0">
                <a:solidFill>
                  <a:schemeClr val="tx1">
                    <a:lumMod val="85000"/>
                    <a:lumOff val="15000"/>
                  </a:schemeClr>
                </a:solidFill>
                <a:latin typeface="Times New Roman" pitchFamily="18" charset="0"/>
                <a:cs typeface="Times New Roman" pitchFamily="18" charset="0"/>
              </a:rPr>
              <a:t>MA 1st Semester</a:t>
            </a:r>
            <a:br>
              <a:rPr lang="en-US" sz="2000" dirty="0" smtClean="0">
                <a:solidFill>
                  <a:schemeClr val="tx1">
                    <a:lumMod val="85000"/>
                    <a:lumOff val="15000"/>
                  </a:schemeClr>
                </a:solidFill>
                <a:latin typeface="Times New Roman" pitchFamily="18" charset="0"/>
                <a:cs typeface="Times New Roman" pitchFamily="18" charset="0"/>
              </a:rPr>
            </a:br>
            <a:r>
              <a:rPr lang="en-US" sz="2000" dirty="0" smtClean="0">
                <a:solidFill>
                  <a:schemeClr val="tx1">
                    <a:lumMod val="85000"/>
                    <a:lumOff val="15000"/>
                  </a:schemeClr>
                </a:solidFill>
                <a:latin typeface="Times New Roman" pitchFamily="18" charset="0"/>
                <a:cs typeface="Times New Roman" pitchFamily="18" charset="0"/>
              </a:rPr>
              <a:t>Department of Political Science</a:t>
            </a:r>
            <a:br>
              <a:rPr lang="en-US" sz="2000" dirty="0" smtClean="0">
                <a:solidFill>
                  <a:schemeClr val="tx1">
                    <a:lumMod val="85000"/>
                    <a:lumOff val="15000"/>
                  </a:schemeClr>
                </a:solidFill>
                <a:latin typeface="Times New Roman" pitchFamily="18" charset="0"/>
                <a:cs typeface="Times New Roman" pitchFamily="18" charset="0"/>
              </a:rPr>
            </a:br>
            <a:r>
              <a:rPr lang="en-US" sz="2000" dirty="0" err="1" smtClean="0">
                <a:solidFill>
                  <a:schemeClr val="tx1">
                    <a:lumMod val="85000"/>
                    <a:lumOff val="15000"/>
                  </a:schemeClr>
                </a:solidFill>
                <a:latin typeface="Times New Roman" pitchFamily="18" charset="0"/>
                <a:cs typeface="Times New Roman" pitchFamily="18" charset="0"/>
              </a:rPr>
              <a:t>Paschim</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Guwahati</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Mahavidyalaya</a:t>
            </a:r>
            <a:r>
              <a:rPr lang="en-US" sz="2000" dirty="0" smtClean="0">
                <a:solidFill>
                  <a:schemeClr val="tx1">
                    <a:lumMod val="85000"/>
                    <a:lumOff val="15000"/>
                  </a:schemeClr>
                </a:solidFill>
                <a:latin typeface="Times New Roman" pitchFamily="18" charset="0"/>
                <a:cs typeface="Times New Roman" pitchFamily="18" charset="0"/>
              </a:rPr>
              <a:t>, </a:t>
            </a:r>
            <a:r>
              <a:rPr lang="en-US" sz="2000" dirty="0" err="1" smtClean="0">
                <a:solidFill>
                  <a:schemeClr val="tx1">
                    <a:lumMod val="85000"/>
                    <a:lumOff val="15000"/>
                  </a:schemeClr>
                </a:solidFill>
                <a:latin typeface="Times New Roman" pitchFamily="18" charset="0"/>
                <a:cs typeface="Times New Roman" pitchFamily="18" charset="0"/>
              </a:rPr>
              <a:t>Dharapur</a:t>
            </a:r>
            <a:r>
              <a:rPr lang="en-US" sz="2000" dirty="0" smtClean="0">
                <a:solidFill>
                  <a:schemeClr val="tx1">
                    <a:lumMod val="85000"/>
                    <a:lumOff val="15000"/>
                  </a:schemeClr>
                </a:solidFill>
                <a:latin typeface="Times New Roman" pitchFamily="18" charset="0"/>
                <a:cs typeface="Times New Roman" pitchFamily="18" charset="0"/>
              </a:rPr>
              <a:t/>
            </a:r>
            <a:br>
              <a:rPr lang="en-US" sz="2000" dirty="0" smtClean="0">
                <a:solidFill>
                  <a:schemeClr val="tx1">
                    <a:lumMod val="85000"/>
                    <a:lumOff val="15000"/>
                  </a:schemeClr>
                </a:solidFill>
                <a:latin typeface="Times New Roman" pitchFamily="18" charset="0"/>
                <a:cs typeface="Times New Roman" pitchFamily="18" charset="0"/>
              </a:rPr>
            </a:br>
            <a:endParaRPr lang="en-US" sz="2000" dirty="0">
              <a:solidFill>
                <a:schemeClr val="tx1">
                  <a:lumMod val="85000"/>
                  <a:lumOff val="1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latin typeface="Times New Roman" pitchFamily="18" charset="0"/>
                <a:cs typeface="Times New Roman" pitchFamily="18" charset="0"/>
              </a:rPr>
              <a:t>Jean-Jacques Rousseau</a:t>
            </a:r>
          </a:p>
          <a:p>
            <a:r>
              <a:rPr lang="en-US" b="1" dirty="0" smtClean="0">
                <a:latin typeface="Times New Roman" pitchFamily="18" charset="0"/>
                <a:cs typeface="Times New Roman" pitchFamily="18" charset="0"/>
              </a:rPr>
              <a:t>View of Human Nature:</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Humans are naturally good, corrupted by society.</a:t>
            </a:r>
          </a:p>
          <a:p>
            <a:pPr lvl="1"/>
            <a:r>
              <a:rPr lang="en-US" dirty="0" smtClean="0">
                <a:latin typeface="Times New Roman" pitchFamily="18" charset="0"/>
                <a:cs typeface="Times New Roman" pitchFamily="18" charset="0"/>
              </a:rPr>
              <a:t>Advocates “general will” and direct democracy.</a:t>
            </a:r>
          </a:p>
          <a:p>
            <a:r>
              <a:rPr lang="en-US" b="1" dirty="0" smtClean="0">
                <a:latin typeface="Times New Roman" pitchFamily="18" charset="0"/>
                <a:cs typeface="Times New Roman" pitchFamily="18" charset="0"/>
              </a:rPr>
              <a:t>Feminist Critique:</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Rousseau explicitly places women in </a:t>
            </a:r>
            <a:r>
              <a:rPr lang="en-US" b="1" dirty="0" smtClean="0">
                <a:latin typeface="Times New Roman" pitchFamily="18" charset="0"/>
                <a:cs typeface="Times New Roman" pitchFamily="18" charset="0"/>
              </a:rPr>
              <a:t>domestic/private roles</a:t>
            </a:r>
            <a:r>
              <a:rPr lang="en-US" dirty="0" smtClean="0">
                <a:latin typeface="Times New Roman" pitchFamily="18" charset="0"/>
                <a:cs typeface="Times New Roman" pitchFamily="18" charset="0"/>
              </a:rPr>
              <a:t> (see </a:t>
            </a:r>
            <a:r>
              <a:rPr lang="en-US" i="1" dirty="0" err="1" smtClean="0">
                <a:latin typeface="Times New Roman" pitchFamily="18" charset="0"/>
                <a:cs typeface="Times New Roman" pitchFamily="18" charset="0"/>
              </a:rPr>
              <a:t>Émile</a:t>
            </a:r>
            <a:r>
              <a:rPr lang="en-US" dirty="0" smtClean="0">
                <a:latin typeface="Times New Roman" pitchFamily="18" charset="0"/>
                <a:cs typeface="Times New Roman" pitchFamily="18" charset="0"/>
              </a:rPr>
              <a:t>).</a:t>
            </a:r>
          </a:p>
          <a:p>
            <a:pPr lvl="1"/>
            <a:r>
              <a:rPr lang="en-US" dirty="0" smtClean="0">
                <a:latin typeface="Times New Roman" pitchFamily="18" charset="0"/>
                <a:cs typeface="Times New Roman" pitchFamily="18" charset="0"/>
              </a:rPr>
              <a:t>Citizenship and freedom are reserved for men; women are to nurture, not participate politically.</a:t>
            </a:r>
          </a:p>
          <a:p>
            <a:pPr lvl="1"/>
            <a:r>
              <a:rPr lang="en-US" dirty="0" smtClean="0">
                <a:latin typeface="Times New Roman" pitchFamily="18" charset="0"/>
                <a:cs typeface="Times New Roman" pitchFamily="18" charset="0"/>
              </a:rPr>
              <a:t>His “universal” human nature is </a:t>
            </a:r>
            <a:r>
              <a:rPr lang="en-US" b="1" dirty="0" smtClean="0">
                <a:latin typeface="Times New Roman" pitchFamily="18" charset="0"/>
                <a:cs typeface="Times New Roman" pitchFamily="18" charset="0"/>
              </a:rPr>
              <a:t>male-centered</a:t>
            </a:r>
            <a:r>
              <a:rPr lang="en-US"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latin typeface="Times New Roman" pitchFamily="18" charset="0"/>
                <a:cs typeface="Times New Roman" pitchFamily="18" charset="0"/>
              </a:rPr>
              <a:t>The feminist perspective to IR emerged out of what is popularly known as "the third debate' between positivists and post-positivist scholars in the 1980s.</a:t>
            </a: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7467600" cy="5635752"/>
          </a:xfrm>
        </p:spPr>
        <p:txBody>
          <a:bodyPr>
            <a:normAutofit fontScale="92500" lnSpcReduction="20000"/>
          </a:bodyPr>
          <a:lstStyle/>
          <a:p>
            <a:r>
              <a:rPr lang="en-US" b="1" dirty="0" smtClean="0">
                <a:latin typeface="Times New Roman" pitchFamily="18" charset="0"/>
                <a:cs typeface="Times New Roman" pitchFamily="18" charset="0"/>
              </a:rPr>
              <a:t>1. The First Debate (1919–1940s)</a:t>
            </a:r>
          </a:p>
          <a:p>
            <a:r>
              <a:rPr lang="en-US" b="1" dirty="0" smtClean="0">
                <a:latin typeface="Times New Roman" pitchFamily="18" charset="0"/>
                <a:cs typeface="Times New Roman" pitchFamily="18" charset="0"/>
              </a:rPr>
              <a:t>Name:</a:t>
            </a:r>
            <a:r>
              <a:rPr lang="en-US" dirty="0" smtClean="0">
                <a:latin typeface="Times New Roman" pitchFamily="18" charset="0"/>
                <a:cs typeface="Times New Roman" pitchFamily="18" charset="0"/>
              </a:rPr>
              <a:t> Idealism vs. Realism</a:t>
            </a:r>
          </a:p>
          <a:p>
            <a:r>
              <a:rPr lang="en-US" dirty="0" smtClean="0">
                <a:latin typeface="Times New Roman" pitchFamily="18" charset="0"/>
                <a:cs typeface="Times New Roman" pitchFamily="18" charset="0"/>
              </a:rPr>
              <a:t>After World War I, </a:t>
            </a:r>
            <a:r>
              <a:rPr lang="en-US" b="1" dirty="0" smtClean="0">
                <a:latin typeface="Times New Roman" pitchFamily="18" charset="0"/>
                <a:cs typeface="Times New Roman" pitchFamily="18" charset="0"/>
              </a:rPr>
              <a:t>Idealists (Utopians)</a:t>
            </a:r>
            <a:r>
              <a:rPr lang="en-US" dirty="0" smtClean="0">
                <a:latin typeface="Times New Roman" pitchFamily="18" charset="0"/>
                <a:cs typeface="Times New Roman" pitchFamily="18" charset="0"/>
              </a:rPr>
              <a:t> like Woodrow Wilson believed in international law, League of Nations, morality, and collective security to prevent wars.</a:t>
            </a:r>
          </a:p>
          <a:p>
            <a:r>
              <a:rPr lang="en-US" b="1" dirty="0" smtClean="0">
                <a:latin typeface="Times New Roman" pitchFamily="18" charset="0"/>
                <a:cs typeface="Times New Roman" pitchFamily="18" charset="0"/>
              </a:rPr>
              <a:t>Realists</a:t>
            </a:r>
            <a:r>
              <a:rPr lang="en-US" dirty="0" smtClean="0">
                <a:latin typeface="Times New Roman" pitchFamily="18" charset="0"/>
                <a:cs typeface="Times New Roman" pitchFamily="18" charset="0"/>
              </a:rPr>
              <a:t> (like E.H. Carr, Hans Morgenthau later) argued this was naïve, claiming power politics and national interest drive states.</a:t>
            </a:r>
          </a:p>
          <a:p>
            <a:r>
              <a:rPr lang="en-US" dirty="0" smtClean="0">
                <a:latin typeface="Times New Roman" pitchFamily="18" charset="0"/>
                <a:cs typeface="Times New Roman" pitchFamily="18" charset="0"/>
              </a:rPr>
              <a:t>Outcome: Realism won after WWII, becoming the dominant paradigm.</a:t>
            </a:r>
          </a:p>
          <a:p>
            <a:r>
              <a:rPr lang="en-US" b="1" dirty="0" smtClean="0">
                <a:latin typeface="Times New Roman" pitchFamily="18" charset="0"/>
                <a:cs typeface="Times New Roman" pitchFamily="18" charset="0"/>
              </a:rPr>
              <a:t>2. The Second Debate (1950s–1960s)</a:t>
            </a:r>
          </a:p>
          <a:p>
            <a:r>
              <a:rPr lang="en-US" b="1" dirty="0" smtClean="0">
                <a:latin typeface="Times New Roman" pitchFamily="18" charset="0"/>
                <a:cs typeface="Times New Roman" pitchFamily="18" charset="0"/>
              </a:rPr>
              <a:t>Name:</a:t>
            </a:r>
            <a:r>
              <a:rPr lang="en-US" dirty="0" smtClean="0">
                <a:latin typeface="Times New Roman" pitchFamily="18" charset="0"/>
                <a:cs typeface="Times New Roman" pitchFamily="18" charset="0"/>
              </a:rPr>
              <a:t> Traditionalism vs. </a:t>
            </a:r>
            <a:r>
              <a:rPr lang="en-US" dirty="0" err="1" smtClean="0">
                <a:latin typeface="Times New Roman" pitchFamily="18" charset="0"/>
                <a:cs typeface="Times New Roman" pitchFamily="18" charset="0"/>
              </a:rPr>
              <a:t>Behavioralism</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Traditionalists:</a:t>
            </a:r>
            <a:r>
              <a:rPr lang="en-US" dirty="0" smtClean="0">
                <a:latin typeface="Times New Roman" pitchFamily="18" charset="0"/>
                <a:cs typeface="Times New Roman" pitchFamily="18" charset="0"/>
              </a:rPr>
              <a:t> Used history, philosophy, and law to study IR (qualitative, interpretative).</a:t>
            </a:r>
          </a:p>
          <a:p>
            <a:r>
              <a:rPr lang="en-US" b="1" dirty="0" err="1" smtClean="0">
                <a:latin typeface="Times New Roman" pitchFamily="18" charset="0"/>
                <a:cs typeface="Times New Roman" pitchFamily="18" charset="0"/>
              </a:rPr>
              <a:t>Behavioralists</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Inspired by natural sciences, argued for a “scientific” IR with data, models, statistics, and hypothesis-testing.</a:t>
            </a:r>
          </a:p>
          <a:p>
            <a:r>
              <a:rPr lang="en-US" dirty="0" smtClean="0">
                <a:latin typeface="Times New Roman" pitchFamily="18" charset="0"/>
                <a:cs typeface="Times New Roman" pitchFamily="18" charset="0"/>
              </a:rPr>
              <a:t>Debate was about </a:t>
            </a:r>
            <a:r>
              <a:rPr lang="en-US" b="1" dirty="0" smtClean="0">
                <a:latin typeface="Times New Roman" pitchFamily="18" charset="0"/>
                <a:cs typeface="Times New Roman" pitchFamily="18" charset="0"/>
              </a:rPr>
              <a:t>methodology</a:t>
            </a:r>
            <a:r>
              <a:rPr lang="en-US" dirty="0" smtClean="0">
                <a:latin typeface="Times New Roman" pitchFamily="18" charset="0"/>
                <a:cs typeface="Times New Roman" pitchFamily="18" charset="0"/>
              </a:rPr>
              <a:t> — how to study IR.</a:t>
            </a:r>
          </a:p>
          <a:p>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smtClean="0">
                <a:solidFill>
                  <a:srgbClr val="FF0000"/>
                </a:solidFill>
                <a:latin typeface="Times New Roman" pitchFamily="18" charset="0"/>
                <a:cs typeface="Times New Roman" pitchFamily="18" charset="0"/>
              </a:rPr>
              <a:t>3. The Third Debate (1980s onwards)</a:t>
            </a:r>
            <a:br>
              <a:rPr lang="en-US" sz="2000" b="1" dirty="0" smtClean="0">
                <a:solidFill>
                  <a:srgbClr val="FF0000"/>
                </a:solidFill>
                <a:latin typeface="Times New Roman" pitchFamily="18" charset="0"/>
                <a:cs typeface="Times New Roman" pitchFamily="18" charset="0"/>
              </a:rPr>
            </a:br>
            <a:r>
              <a:rPr lang="en-US" sz="2000" b="1" dirty="0" smtClean="0">
                <a:solidFill>
                  <a:srgbClr val="FF0000"/>
                </a:solidFill>
                <a:latin typeface="Times New Roman" pitchFamily="18" charset="0"/>
                <a:cs typeface="Times New Roman" pitchFamily="18" charset="0"/>
              </a:rPr>
              <a:t>Name:</a:t>
            </a:r>
            <a:r>
              <a:rPr lang="en-US" sz="2000" dirty="0" smtClean="0">
                <a:solidFill>
                  <a:srgbClr val="FF0000"/>
                </a:solidFill>
                <a:latin typeface="Times New Roman" pitchFamily="18" charset="0"/>
                <a:cs typeface="Times New Roman" pitchFamily="18" charset="0"/>
              </a:rPr>
              <a:t> Positivism vs. Post-Positivism</a:t>
            </a:r>
            <a:br>
              <a:rPr lang="en-US" sz="2000" dirty="0" smtClean="0">
                <a:solidFill>
                  <a:srgbClr val="FF0000"/>
                </a:solidFill>
                <a:latin typeface="Times New Roman" pitchFamily="18" charset="0"/>
                <a:cs typeface="Times New Roman" pitchFamily="18" charset="0"/>
              </a:rPr>
            </a:br>
            <a:endParaRPr lang="en-US" sz="2000" dirty="0">
              <a:solidFill>
                <a:srgbClr val="FF000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US" sz="2000" dirty="0" smtClean="0">
                <a:latin typeface="Times New Roman" pitchFamily="18" charset="0"/>
                <a:cs typeface="Times New Roman" pitchFamily="18" charset="0"/>
              </a:rPr>
              <a:t>The feminist perspective to IR emerged out of what is popularly known as "the third debate' between positivists and post-positivist scholars in the 1980s.</a:t>
            </a:r>
          </a:p>
          <a:p>
            <a:r>
              <a:rPr lang="en-US" sz="2000" b="1" dirty="0" smtClean="0">
                <a:latin typeface="Times New Roman" pitchFamily="18" charset="0"/>
                <a:cs typeface="Times New Roman" pitchFamily="18" charset="0"/>
              </a:rPr>
              <a:t>Positivists:</a:t>
            </a:r>
            <a:r>
              <a:rPr lang="en-US" sz="2000" dirty="0" smtClean="0">
                <a:latin typeface="Times New Roman" pitchFamily="18" charset="0"/>
                <a:cs typeface="Times New Roman" pitchFamily="18" charset="0"/>
              </a:rPr>
              <a:t> Believed in objective, fact base, scientific study of IR (realism, liberalism, </a:t>
            </a:r>
            <a:r>
              <a:rPr lang="en-US" sz="2000" dirty="0" err="1" smtClean="0">
                <a:latin typeface="Times New Roman" pitchFamily="18" charset="0"/>
                <a:cs typeface="Times New Roman" pitchFamily="18" charset="0"/>
              </a:rPr>
              <a:t>neorealism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neoliberalism</a:t>
            </a:r>
            <a:r>
              <a:rPr lang="en-US" sz="2000" dirty="0" smtClean="0">
                <a:latin typeface="Times New Roman" pitchFamily="18" charset="0"/>
                <a:cs typeface="Times New Roman" pitchFamily="18" charset="0"/>
              </a:rPr>
              <a:t>).</a:t>
            </a:r>
          </a:p>
          <a:p>
            <a:r>
              <a:rPr lang="en-US" sz="2000" b="1" dirty="0" smtClean="0">
                <a:latin typeface="Times New Roman" pitchFamily="18" charset="0"/>
                <a:cs typeface="Times New Roman" pitchFamily="18" charset="0"/>
              </a:rPr>
              <a:t>Post-Positivists:</a:t>
            </a:r>
            <a:r>
              <a:rPr lang="en-US" sz="2000" dirty="0" smtClean="0">
                <a:latin typeface="Times New Roman" pitchFamily="18" charset="0"/>
                <a:cs typeface="Times New Roman" pitchFamily="18" charset="0"/>
              </a:rPr>
              <a:t> Challenged neutrality, highlighted subjectivity, discourse, identity, gender, and power (feminism, </a:t>
            </a:r>
            <a:r>
              <a:rPr lang="en-US" sz="2000" dirty="0" err="1" smtClean="0">
                <a:latin typeface="Times New Roman" pitchFamily="18" charset="0"/>
                <a:cs typeface="Times New Roman" pitchFamily="18" charset="0"/>
              </a:rPr>
              <a:t>postcolonialism</a:t>
            </a:r>
            <a:r>
              <a:rPr lang="en-US" sz="2000" dirty="0" smtClean="0">
                <a:latin typeface="Times New Roman" pitchFamily="18" charset="0"/>
                <a:cs typeface="Times New Roman" pitchFamily="18" charset="0"/>
              </a:rPr>
              <a:t>, critical theory, constructivism).</a:t>
            </a:r>
          </a:p>
          <a:p>
            <a:r>
              <a:rPr lang="en-US" sz="2000" dirty="0" smtClean="0">
                <a:latin typeface="Times New Roman" pitchFamily="18" charset="0"/>
                <a:cs typeface="Times New Roman" pitchFamily="18" charset="0"/>
              </a:rPr>
              <a:t>This opened space for </a:t>
            </a:r>
            <a:r>
              <a:rPr lang="en-US" sz="2000" b="1" dirty="0" smtClean="0">
                <a:latin typeface="Times New Roman" pitchFamily="18" charset="0"/>
                <a:cs typeface="Times New Roman" pitchFamily="18" charset="0"/>
              </a:rPr>
              <a:t>Feminist IR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Postcolonialism</a:t>
            </a:r>
            <a:r>
              <a:rPr lang="en-US" sz="2000" dirty="0" smtClean="0">
                <a:latin typeface="Times New Roman" pitchFamily="18" charset="0"/>
                <a:cs typeface="Times New Roman" pitchFamily="18" charset="0"/>
              </a:rPr>
              <a:t>, Critical Theory, etc.</a:t>
            </a:r>
          </a:p>
          <a:p>
            <a:endParaRPr lang="en-US"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solidFill>
                  <a:srgbClr val="FF0000"/>
                </a:solidFill>
                <a:latin typeface="Times New Roman" pitchFamily="18" charset="0"/>
                <a:cs typeface="Times New Roman" pitchFamily="18" charset="0"/>
              </a:rPr>
              <a:t>Key concepts within the feminist perspective of 				IR include</a:t>
            </a:r>
            <a:endParaRPr lang="en-US" sz="2400" b="1" dirty="0">
              <a:solidFill>
                <a:srgbClr val="FF0000"/>
              </a:solidFill>
            </a:endParaRPr>
          </a:p>
        </p:txBody>
      </p:sp>
      <p:sp>
        <p:nvSpPr>
          <p:cNvPr id="3" name="Content Placeholder 2"/>
          <p:cNvSpPr>
            <a:spLocks noGrp="1"/>
          </p:cNvSpPr>
          <p:nvPr>
            <p:ph sz="quarter" idx="1"/>
          </p:nvPr>
        </p:nvSpPr>
        <p:spPr/>
        <p:txBody>
          <a:bodyPr>
            <a:normAutofit/>
          </a:bodyPr>
          <a:lstStyle/>
          <a:p>
            <a:r>
              <a:rPr lang="en-US" sz="2000" b="1" dirty="0" smtClean="0">
                <a:solidFill>
                  <a:srgbClr val="00B050"/>
                </a:solidFill>
                <a:latin typeface="Times New Roman" pitchFamily="18" charset="0"/>
                <a:cs typeface="Times New Roman" pitchFamily="18" charset="0"/>
              </a:rPr>
              <a:t>Gendered Power Structures:</a:t>
            </a:r>
          </a:p>
          <a:p>
            <a:r>
              <a:rPr lang="en-US" sz="2000" dirty="0" smtClean="0">
                <a:latin typeface="Times New Roman" pitchFamily="18" charset="0"/>
                <a:cs typeface="Times New Roman" pitchFamily="18" charset="0"/>
              </a:rPr>
              <a:t>Feminists argue that power relations are gendered, meaning that they are influenced by </a:t>
            </a:r>
            <a:r>
              <a:rPr lang="en-US" sz="2000" dirty="0" smtClean="0">
                <a:solidFill>
                  <a:srgbClr val="00B0F0"/>
                </a:solidFill>
                <a:latin typeface="Times New Roman" pitchFamily="18" charset="0"/>
                <a:cs typeface="Times New Roman" pitchFamily="18" charset="0"/>
              </a:rPr>
              <a:t>social constructions of masculinity and femininity. </a:t>
            </a:r>
            <a:r>
              <a:rPr lang="en-US" sz="2000" dirty="0" smtClean="0">
                <a:latin typeface="Times New Roman" pitchFamily="18" charset="0"/>
                <a:cs typeface="Times New Roman" pitchFamily="18" charset="0"/>
              </a:rPr>
              <a:t>These power structures are reflected in international institutions, norms, and practices.</a:t>
            </a:r>
          </a:p>
          <a:p>
            <a:r>
              <a:rPr lang="en-US" sz="2000" dirty="0" smtClean="0">
                <a:latin typeface="Times New Roman" pitchFamily="18" charset="0"/>
                <a:cs typeface="Times New Roman" pitchFamily="18" charset="0"/>
              </a:rPr>
              <a:t>For example, the underrepresentation of women in political leadership positions and decision-making processes reflects a gendered power imbalance.</a:t>
            </a:r>
            <a:endParaRPr lang="en-US"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nSpc>
                <a:spcPct val="150000"/>
              </a:lnSpc>
            </a:pPr>
            <a:r>
              <a:rPr lang="en-US" sz="2000" dirty="0" smtClean="0">
                <a:latin typeface="Times New Roman" pitchFamily="18" charset="0"/>
                <a:cs typeface="Times New Roman" pitchFamily="18" charset="0"/>
              </a:rPr>
              <a:t>Gendered Violence and Security:</a:t>
            </a:r>
          </a:p>
          <a:p>
            <a:pPr>
              <a:lnSpc>
                <a:spcPct val="150000"/>
              </a:lnSpc>
            </a:pPr>
            <a:r>
              <a:rPr lang="en-US" sz="2000" dirty="0" smtClean="0">
                <a:latin typeface="Times New Roman" pitchFamily="18" charset="0"/>
                <a:cs typeface="Times New Roman" pitchFamily="18" charset="0"/>
              </a:rPr>
              <a:t>Feminists emphasize the impact of violence on women in global politics. They critique the </a:t>
            </a:r>
            <a:r>
              <a:rPr lang="en-US" sz="2000" dirty="0" smtClean="0">
                <a:solidFill>
                  <a:srgbClr val="00B0F0"/>
                </a:solidFill>
                <a:latin typeface="Times New Roman" pitchFamily="18" charset="0"/>
                <a:cs typeface="Times New Roman" pitchFamily="18" charset="0"/>
              </a:rPr>
              <a:t>traditional focus on military security </a:t>
            </a:r>
            <a:r>
              <a:rPr lang="en-US" sz="2000" dirty="0" smtClean="0">
                <a:latin typeface="Times New Roman" pitchFamily="18" charset="0"/>
                <a:cs typeface="Times New Roman" pitchFamily="18" charset="0"/>
              </a:rPr>
              <a:t>and </a:t>
            </a:r>
            <a:r>
              <a:rPr lang="en-US" sz="2000" dirty="0" smtClean="0">
                <a:solidFill>
                  <a:srgbClr val="00B0F0"/>
                </a:solidFill>
                <a:latin typeface="Times New Roman" pitchFamily="18" charset="0"/>
                <a:cs typeface="Times New Roman" pitchFamily="18" charset="0"/>
              </a:rPr>
              <a:t>state-centric approaches, </a:t>
            </a:r>
            <a:r>
              <a:rPr lang="en-US" sz="2000" dirty="0" smtClean="0">
                <a:latin typeface="Times New Roman" pitchFamily="18" charset="0"/>
                <a:cs typeface="Times New Roman" pitchFamily="18" charset="0"/>
              </a:rPr>
              <a:t>and instead highlight the significance of issues such as sexual violence, human trafficking, and the gendered impacts of armed conflict.</a:t>
            </a:r>
          </a:p>
          <a:p>
            <a:pPr>
              <a:lnSpc>
                <a:spcPct val="150000"/>
              </a:lnSpc>
            </a:pPr>
            <a:r>
              <a:rPr lang="en-US" sz="2000" dirty="0" smtClean="0">
                <a:latin typeface="Times New Roman" pitchFamily="18" charset="0"/>
                <a:cs typeface="Times New Roman" pitchFamily="18" charset="0"/>
              </a:rPr>
              <a:t>Feminist scholars argue for a broader understanding of security that includes the protection of human rights, gender equality, and social justice.</a:t>
            </a:r>
            <a:endParaRPr lang="en-US"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smtClean="0">
                <a:solidFill>
                  <a:srgbClr val="FF0000"/>
                </a:solidFill>
                <a:latin typeface="Times New Roman" pitchFamily="18" charset="0"/>
                <a:cs typeface="Times New Roman" pitchFamily="18" charset="0"/>
              </a:rPr>
              <a:t>Intersectionality</a:t>
            </a:r>
            <a:r>
              <a:rPr lang="en-US" sz="2400" dirty="0" smtClean="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US" sz="2000" b="1" dirty="0" smtClean="0">
                <a:latin typeface="Times New Roman" pitchFamily="18" charset="0"/>
                <a:cs typeface="Times New Roman" pitchFamily="18" charset="0"/>
              </a:rPr>
              <a:t>Gender is not the only factor</a:t>
            </a:r>
            <a:r>
              <a:rPr lang="en-US" sz="2000" dirty="0" smtClean="0">
                <a:latin typeface="Times New Roman" pitchFamily="18" charset="0"/>
                <a:cs typeface="Times New Roman" pitchFamily="18" charset="0"/>
              </a:rPr>
              <a:t> shaping people’s experiences in international politics.</a:t>
            </a:r>
          </a:p>
          <a:p>
            <a:r>
              <a:rPr lang="en-US" sz="2000" dirty="0" smtClean="0">
                <a:latin typeface="Times New Roman" pitchFamily="18" charset="0"/>
                <a:cs typeface="Times New Roman" pitchFamily="18" charset="0"/>
              </a:rPr>
              <a:t>Women’s lives are also shaped by </a:t>
            </a:r>
            <a:r>
              <a:rPr lang="en-US" sz="2000" b="1" dirty="0" smtClean="0">
                <a:latin typeface="Times New Roman" pitchFamily="18" charset="0"/>
                <a:cs typeface="Times New Roman" pitchFamily="18" charset="0"/>
              </a:rPr>
              <a:t>race, class, ethnicity, caste, religion, and colonial history</a:t>
            </a: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rPr>
              <a:t>So, feminist IR doesn’t see “all women” as a single category—it studies how different groups of women experience global politics in different ways.</a:t>
            </a:r>
            <a:endParaRPr lang="en-US"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solidFill>
                  <a:srgbClr val="00B050"/>
                </a:solidFill>
                <a:latin typeface="Times New Roman" pitchFamily="18" charset="0"/>
                <a:cs typeface="Times New Roman" pitchFamily="18" charset="0"/>
              </a:rPr>
              <a:t/>
            </a:r>
            <a:br>
              <a:rPr lang="en-US" sz="2800" b="1" dirty="0" smtClean="0">
                <a:solidFill>
                  <a:srgbClr val="00B050"/>
                </a:solidFill>
                <a:latin typeface="Times New Roman" pitchFamily="18" charset="0"/>
                <a:cs typeface="Times New Roman" pitchFamily="18" charset="0"/>
              </a:rPr>
            </a:br>
            <a:r>
              <a:rPr lang="en-US" sz="2800" b="1" dirty="0" smtClean="0">
                <a:solidFill>
                  <a:srgbClr val="00B050"/>
                </a:solidFill>
                <a:latin typeface="Times New Roman" pitchFamily="18" charset="0"/>
                <a:cs typeface="Times New Roman" pitchFamily="18" charset="0"/>
              </a:rPr>
              <a:t/>
            </a:r>
            <a:br>
              <a:rPr lang="en-US" sz="2800" b="1" dirty="0" smtClean="0">
                <a:solidFill>
                  <a:srgbClr val="00B050"/>
                </a:solidFill>
                <a:latin typeface="Times New Roman" pitchFamily="18" charset="0"/>
                <a:cs typeface="Times New Roman" pitchFamily="18" charset="0"/>
              </a:rPr>
            </a:br>
            <a:r>
              <a:rPr lang="en-US" sz="2800" b="1" dirty="0" smtClean="0">
                <a:solidFill>
                  <a:srgbClr val="00B050"/>
                </a:solidFill>
                <a:latin typeface="Times New Roman" pitchFamily="18" charset="0"/>
                <a:cs typeface="Times New Roman" pitchFamily="18" charset="0"/>
              </a:rPr>
              <a:t/>
            </a:r>
            <a:br>
              <a:rPr lang="en-US" sz="2800" b="1" dirty="0" smtClean="0">
                <a:solidFill>
                  <a:srgbClr val="00B050"/>
                </a:solidFill>
                <a:latin typeface="Times New Roman" pitchFamily="18" charset="0"/>
                <a:cs typeface="Times New Roman" pitchFamily="18" charset="0"/>
              </a:rPr>
            </a:br>
            <a:r>
              <a:rPr lang="en-US" sz="2800" b="1" dirty="0" smtClean="0">
                <a:solidFill>
                  <a:srgbClr val="00B050"/>
                </a:solidFill>
                <a:latin typeface="Times New Roman" pitchFamily="18" charset="0"/>
                <a:cs typeface="Times New Roman" pitchFamily="18" charset="0"/>
              </a:rPr>
              <a:t>	Why it matters in IR:</a:t>
            </a:r>
            <a:br>
              <a:rPr lang="en-US" sz="2800" b="1" dirty="0" smtClean="0">
                <a:solidFill>
                  <a:srgbClr val="00B050"/>
                </a:solidFill>
                <a:latin typeface="Times New Roman" pitchFamily="18" charset="0"/>
                <a:cs typeface="Times New Roman" pitchFamily="18" charset="0"/>
              </a:rPr>
            </a:br>
            <a:endParaRPr lang="en-US" sz="2800" b="1" dirty="0">
              <a:solidFill>
                <a:srgbClr val="00B050"/>
              </a:solidFill>
            </a:endParaRPr>
          </a:p>
        </p:txBody>
      </p:sp>
      <p:sp>
        <p:nvSpPr>
          <p:cNvPr id="3" name="Content Placeholder 2"/>
          <p:cNvSpPr>
            <a:spLocks noGrp="1"/>
          </p:cNvSpPr>
          <p:nvPr>
            <p:ph sz="quarter" idx="1"/>
          </p:nvPr>
        </p:nvSpPr>
        <p:spPr/>
        <p:txBody>
          <a:bodyPr>
            <a:normAutofit/>
          </a:bodyPr>
          <a:lstStyle/>
          <a:p>
            <a:r>
              <a:rPr lang="en-US" sz="2000" dirty="0" smtClean="0">
                <a:latin typeface="Times New Roman" pitchFamily="18" charset="0"/>
                <a:cs typeface="Times New Roman" pitchFamily="18" charset="0"/>
              </a:rPr>
              <a:t>International relations (wars, trade, climate change, migration) do not affect everyone equally.</a:t>
            </a:r>
          </a:p>
          <a:p>
            <a:r>
              <a:rPr lang="en-US" sz="2000" dirty="0" smtClean="0">
                <a:latin typeface="Times New Roman" pitchFamily="18" charset="0"/>
                <a:cs typeface="Times New Roman" pitchFamily="18" charset="0"/>
              </a:rPr>
              <a:t>A woman in the </a:t>
            </a:r>
            <a:r>
              <a:rPr lang="en-US" sz="2000" b="1" dirty="0" smtClean="0">
                <a:latin typeface="Times New Roman" pitchFamily="18" charset="0"/>
                <a:cs typeface="Times New Roman" pitchFamily="18" charset="0"/>
              </a:rPr>
              <a:t>Global South (Asia, Africa, Latin America)</a:t>
            </a:r>
            <a:r>
              <a:rPr lang="en-US" sz="2000" dirty="0" smtClean="0">
                <a:latin typeface="Times New Roman" pitchFamily="18" charset="0"/>
                <a:cs typeface="Times New Roman" pitchFamily="18" charset="0"/>
              </a:rPr>
              <a:t> faces challenges different from a woman in the </a:t>
            </a:r>
            <a:r>
              <a:rPr lang="en-US" sz="2000" b="1" dirty="0" smtClean="0">
                <a:latin typeface="Times New Roman" pitchFamily="18" charset="0"/>
                <a:cs typeface="Times New Roman" pitchFamily="18" charset="0"/>
              </a:rPr>
              <a:t>Global North (Europe, USA, etc.)</a:t>
            </a: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rPr>
              <a:t>Example:</a:t>
            </a:r>
          </a:p>
          <a:p>
            <a:pPr lvl="1"/>
            <a:r>
              <a:rPr lang="en-US" sz="2000" dirty="0" smtClean="0">
                <a:latin typeface="Times New Roman" pitchFamily="18" charset="0"/>
                <a:cs typeface="Times New Roman" pitchFamily="18" charset="0"/>
              </a:rPr>
              <a:t>In the </a:t>
            </a:r>
            <a:r>
              <a:rPr lang="en-US" sz="2000" b="1" dirty="0" smtClean="0">
                <a:latin typeface="Times New Roman" pitchFamily="18" charset="0"/>
                <a:cs typeface="Times New Roman" pitchFamily="18" charset="0"/>
              </a:rPr>
              <a:t>Global North</a:t>
            </a:r>
            <a:r>
              <a:rPr lang="en-US" sz="2000" dirty="0" smtClean="0">
                <a:latin typeface="Times New Roman" pitchFamily="18" charset="0"/>
                <a:cs typeface="Times New Roman" pitchFamily="18" charset="0"/>
              </a:rPr>
              <a:t>, feminist debates may focus on workplace equality or glass-ceiling in politics.</a:t>
            </a:r>
          </a:p>
          <a:p>
            <a:pPr lvl="1"/>
            <a:r>
              <a:rPr lang="en-US" sz="2000" dirty="0" smtClean="0">
                <a:latin typeface="Times New Roman" pitchFamily="18" charset="0"/>
                <a:cs typeface="Times New Roman" pitchFamily="18" charset="0"/>
              </a:rPr>
              <a:t>In the </a:t>
            </a:r>
            <a:r>
              <a:rPr lang="en-US" sz="2000" b="1" dirty="0" smtClean="0">
                <a:latin typeface="Times New Roman" pitchFamily="18" charset="0"/>
                <a:cs typeface="Times New Roman" pitchFamily="18" charset="0"/>
              </a:rPr>
              <a:t>Global South</a:t>
            </a:r>
            <a:r>
              <a:rPr lang="en-US" sz="2000" dirty="0" smtClean="0">
                <a:latin typeface="Times New Roman" pitchFamily="18" charset="0"/>
                <a:cs typeface="Times New Roman" pitchFamily="18" charset="0"/>
              </a:rPr>
              <a:t>, women may be more concerned with survival issues like displacement, poverty, refugee crises, or climate change.</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FF0000"/>
                </a:solidFill>
                <a:latin typeface="Times New Roman" pitchFamily="18" charset="0"/>
                <a:cs typeface="Times New Roman" pitchFamily="18" charset="0"/>
              </a:rPr>
              <a:t>Global Governance and Feminist Activism:</a:t>
            </a:r>
            <a:endParaRPr lang="en-US" sz="2800" b="1" dirty="0">
              <a:solidFill>
                <a:srgbClr val="FF000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gn="just"/>
            <a:r>
              <a:rPr lang="en-US" dirty="0" smtClean="0">
                <a:latin typeface="Times New Roman" pitchFamily="18" charset="0"/>
                <a:cs typeface="Times New Roman" pitchFamily="18" charset="0"/>
              </a:rPr>
              <a:t>Feminist scholars and activists have critically engaged with global governance structures and institutions, </a:t>
            </a:r>
            <a:r>
              <a:rPr lang="en-US" dirty="0" smtClean="0">
                <a:solidFill>
                  <a:srgbClr val="00B0F0"/>
                </a:solidFill>
                <a:latin typeface="Times New Roman" pitchFamily="18" charset="0"/>
                <a:cs typeface="Times New Roman" pitchFamily="18" charset="0"/>
              </a:rPr>
              <a:t>advocating for gender mainstreaming and the inclusion of women's perspectives and voices.</a:t>
            </a:r>
          </a:p>
          <a:p>
            <a:pPr algn="just"/>
            <a:r>
              <a:rPr lang="en-US" dirty="0" smtClean="0">
                <a:latin typeface="Times New Roman" pitchFamily="18" charset="0"/>
                <a:cs typeface="Times New Roman" pitchFamily="18" charset="0"/>
              </a:rPr>
              <a:t>They have pushed for the </a:t>
            </a:r>
            <a:r>
              <a:rPr lang="en-US" dirty="0" smtClean="0">
                <a:solidFill>
                  <a:srgbClr val="00B0F0"/>
                </a:solidFill>
                <a:latin typeface="Times New Roman" pitchFamily="18" charset="0"/>
                <a:cs typeface="Times New Roman" pitchFamily="18" charset="0"/>
              </a:rPr>
              <a:t>recognition of women's rights as human rights</a:t>
            </a:r>
            <a:r>
              <a:rPr lang="en-US" dirty="0" smtClean="0">
                <a:latin typeface="Times New Roman" pitchFamily="18" charset="0"/>
                <a:cs typeface="Times New Roman" pitchFamily="18" charset="0"/>
              </a:rPr>
              <a:t> and have been instrumental in shaping international agreements such as the Convention on the Elimination of All Forms of Discrimination against Women (CEDAW) and the Beijing Platform for Action.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FF0000"/>
                </a:solidFill>
                <a:latin typeface="Times New Roman" pitchFamily="18" charset="0"/>
                <a:cs typeface="Times New Roman" pitchFamily="18" charset="0"/>
              </a:rPr>
              <a:t>How is the Feminist Approach to IR Relevant in Present Times?</a:t>
            </a:r>
            <a:endParaRPr lang="en-US" sz="2800" b="1" dirty="0">
              <a:solidFill>
                <a:srgbClr val="FF0000"/>
              </a:solidFill>
            </a:endParaRPr>
          </a:p>
        </p:txBody>
      </p:sp>
      <p:sp>
        <p:nvSpPr>
          <p:cNvPr id="3" name="Content Placeholder 2"/>
          <p:cNvSpPr>
            <a:spLocks noGrp="1"/>
          </p:cNvSpPr>
          <p:nvPr>
            <p:ph sz="quarter" idx="1"/>
          </p:nvPr>
        </p:nvSpPr>
        <p:spPr/>
        <p:txBody>
          <a:bodyPr>
            <a:normAutofit/>
          </a:bodyPr>
          <a:lstStyle/>
          <a:p>
            <a:r>
              <a:rPr lang="en-US" sz="2000" dirty="0" smtClean="0">
                <a:latin typeface="Times New Roman" pitchFamily="18" charset="0"/>
                <a:cs typeface="Times New Roman" pitchFamily="18" charset="0"/>
              </a:rPr>
              <a:t>Need to address gender disparities.</a:t>
            </a:r>
          </a:p>
          <a:p>
            <a:r>
              <a:rPr lang="en-US" sz="2000" dirty="0" smtClean="0">
                <a:latin typeface="Times New Roman" pitchFamily="18" charset="0"/>
                <a:cs typeface="Times New Roman" pitchFamily="18" charset="0"/>
              </a:rPr>
              <a:t>Addressing </a:t>
            </a:r>
            <a:r>
              <a:rPr lang="en-US" sz="2000" dirty="0" smtClean="0">
                <a:solidFill>
                  <a:srgbClr val="00B0F0"/>
                </a:solidFill>
                <a:latin typeface="Times New Roman" pitchFamily="18" charset="0"/>
                <a:cs typeface="Times New Roman" pitchFamily="18" charset="0"/>
              </a:rPr>
              <a:t>gender-based violence </a:t>
            </a:r>
            <a:r>
              <a:rPr lang="en-US" sz="2000" dirty="0" smtClean="0">
                <a:latin typeface="Times New Roman" pitchFamily="18" charset="0"/>
                <a:cs typeface="Times New Roman" pitchFamily="18" charset="0"/>
              </a:rPr>
              <a:t>as a security issue.</a:t>
            </a:r>
          </a:p>
          <a:p>
            <a:r>
              <a:rPr lang="en-US" sz="2000" dirty="0" smtClean="0">
                <a:latin typeface="Times New Roman" pitchFamily="18" charset="0"/>
                <a:cs typeface="Times New Roman" pitchFamily="18" charset="0"/>
              </a:rPr>
              <a:t> Gender equality in decision-making bodies. </a:t>
            </a:r>
            <a:endParaRPr lang="en-US" sz="2000" dirty="0">
              <a:latin typeface="Times New Roman" pitchFamily="18" charset="0"/>
              <a:cs typeface="Times New Roman" pitchFamily="18" charset="0"/>
            </a:endParaRPr>
          </a:p>
        </p:txBody>
      </p:sp>
      <p:sp>
        <p:nvSpPr>
          <p:cNvPr id="4" name="TextBox 3"/>
          <p:cNvSpPr txBox="1"/>
          <p:nvPr/>
        </p:nvSpPr>
        <p:spPr>
          <a:xfrm>
            <a:off x="533400" y="3352800"/>
            <a:ext cx="3810000" cy="3108543"/>
          </a:xfrm>
          <a:prstGeom prst="rect">
            <a:avLst/>
          </a:prstGeom>
          <a:noFill/>
        </p:spPr>
        <p:txBody>
          <a:bodyPr wrap="square" rtlCol="0">
            <a:spAutoFit/>
          </a:bodyPr>
          <a:lstStyle/>
          <a:p>
            <a:r>
              <a:rPr lang="en-US" sz="1400" b="1" dirty="0" smtClean="0"/>
              <a:t>Indian Parliament (</a:t>
            </a:r>
            <a:r>
              <a:rPr lang="en-US" sz="1400" b="1" dirty="0" err="1" smtClean="0"/>
              <a:t>Lok</a:t>
            </a:r>
            <a:r>
              <a:rPr lang="en-US" sz="1400" b="1" dirty="0" smtClean="0"/>
              <a:t> </a:t>
            </a:r>
            <a:r>
              <a:rPr lang="en-US" sz="1400" b="1" dirty="0" err="1" smtClean="0"/>
              <a:t>Sabha</a:t>
            </a:r>
            <a:r>
              <a:rPr lang="en-US" sz="1400" b="1" dirty="0" smtClean="0"/>
              <a:t> &amp; </a:t>
            </a:r>
            <a:r>
              <a:rPr lang="en-US" sz="1400" b="1" dirty="0" err="1" smtClean="0"/>
              <a:t>Rajya</a:t>
            </a:r>
            <a:r>
              <a:rPr lang="en-US" sz="1400" b="1" dirty="0" smtClean="0"/>
              <a:t> </a:t>
            </a:r>
            <a:r>
              <a:rPr lang="en-US" sz="1400" b="1" dirty="0" err="1" smtClean="0"/>
              <a:t>Sabha</a:t>
            </a:r>
            <a:r>
              <a:rPr lang="en-US" sz="1400" b="1" dirty="0" smtClean="0"/>
              <a:t>):</a:t>
            </a:r>
            <a:endParaRPr lang="en-US" sz="1400" dirty="0" smtClean="0"/>
          </a:p>
          <a:p>
            <a:r>
              <a:rPr lang="en-US" sz="1400" dirty="0" smtClean="0"/>
              <a:t>Women’s representation in the </a:t>
            </a:r>
            <a:r>
              <a:rPr lang="en-US" sz="1400" b="1" dirty="0" smtClean="0"/>
              <a:t>18th </a:t>
            </a:r>
            <a:r>
              <a:rPr lang="en-US" sz="1400" b="1" dirty="0" err="1" smtClean="0"/>
              <a:t>Lok</a:t>
            </a:r>
            <a:r>
              <a:rPr lang="en-US" sz="1400" b="1" dirty="0" smtClean="0"/>
              <a:t> </a:t>
            </a:r>
            <a:r>
              <a:rPr lang="en-US" sz="1400" b="1" dirty="0" err="1" smtClean="0"/>
              <a:t>Sabha</a:t>
            </a:r>
            <a:r>
              <a:rPr lang="en-US" sz="1400" b="1" dirty="0" smtClean="0"/>
              <a:t> (2024)</a:t>
            </a:r>
            <a:r>
              <a:rPr lang="en-US" sz="1400" dirty="0" smtClean="0"/>
              <a:t> is only </a:t>
            </a:r>
            <a:r>
              <a:rPr lang="en-US" sz="1400" b="1" dirty="0" smtClean="0"/>
              <a:t>74 out of 543 seats (about 14%)</a:t>
            </a:r>
            <a:r>
              <a:rPr lang="en-US" sz="1400" dirty="0" smtClean="0"/>
              <a:t>.</a:t>
            </a:r>
          </a:p>
          <a:p>
            <a:r>
              <a:rPr lang="en-US" sz="1400" dirty="0" smtClean="0"/>
              <a:t>In the </a:t>
            </a:r>
            <a:r>
              <a:rPr lang="en-US" sz="1400" b="1" dirty="0" err="1" smtClean="0"/>
              <a:t>Rajya</a:t>
            </a:r>
            <a:r>
              <a:rPr lang="en-US" sz="1400" b="1" dirty="0" smtClean="0"/>
              <a:t> </a:t>
            </a:r>
            <a:r>
              <a:rPr lang="en-US" sz="1400" b="1" dirty="0" err="1" smtClean="0"/>
              <a:t>Sabha</a:t>
            </a:r>
            <a:r>
              <a:rPr lang="en-US" sz="1400" dirty="0" smtClean="0"/>
              <a:t>, women constitute </a:t>
            </a:r>
            <a:r>
              <a:rPr lang="en-US" sz="1400" b="1" dirty="0" smtClean="0"/>
              <a:t>around 12%</a:t>
            </a:r>
            <a:r>
              <a:rPr lang="en-US" sz="1400" dirty="0" smtClean="0"/>
              <a:t>.</a:t>
            </a:r>
            <a:br>
              <a:rPr lang="en-US" sz="1400" dirty="0" smtClean="0"/>
            </a:br>
            <a:endParaRPr lang="en-US" sz="1400" dirty="0" smtClean="0"/>
          </a:p>
          <a:p>
            <a:r>
              <a:rPr lang="en-US" sz="1400" b="1" dirty="0" smtClean="0"/>
              <a:t>State Legislatures:</a:t>
            </a:r>
            <a:endParaRPr lang="en-US" sz="1400" dirty="0" smtClean="0"/>
          </a:p>
          <a:p>
            <a:r>
              <a:rPr lang="en-US" sz="1400" dirty="0" smtClean="0"/>
              <a:t>Many state assemblies have less than 10% women MLAs. For example, </a:t>
            </a:r>
            <a:r>
              <a:rPr lang="en-US" sz="1400" b="1" dirty="0" smtClean="0"/>
              <a:t>Nagaland elected its first-ever women MLAs only in 2023</a:t>
            </a:r>
            <a:r>
              <a:rPr lang="en-US" sz="1400" dirty="0" smtClean="0"/>
              <a:t>, 60 years after statehood.</a:t>
            </a:r>
          </a:p>
          <a:p>
            <a:endParaRPr lang="en-US" sz="1400" dirty="0"/>
          </a:p>
        </p:txBody>
      </p:sp>
      <p:sp>
        <p:nvSpPr>
          <p:cNvPr id="9" name="TextBox 8"/>
          <p:cNvSpPr txBox="1"/>
          <p:nvPr/>
        </p:nvSpPr>
        <p:spPr>
          <a:xfrm>
            <a:off x="4724400" y="2895600"/>
            <a:ext cx="3505200" cy="3662541"/>
          </a:xfrm>
          <a:prstGeom prst="rect">
            <a:avLst/>
          </a:prstGeom>
          <a:noFill/>
        </p:spPr>
        <p:txBody>
          <a:bodyPr wrap="square" numCol="1" rtlCol="0">
            <a:spAutoFit/>
          </a:bodyPr>
          <a:lstStyle/>
          <a:p>
            <a:pPr algn="just"/>
            <a:r>
              <a:rPr lang="en-US" sz="1400" b="1" dirty="0" smtClean="0"/>
              <a:t>United Nations Leadership:</a:t>
            </a:r>
            <a:endParaRPr lang="en-US" sz="1400" dirty="0" smtClean="0"/>
          </a:p>
          <a:p>
            <a:pPr algn="just"/>
            <a:r>
              <a:rPr lang="en-US" sz="1400" dirty="0" smtClean="0"/>
              <a:t>In over </a:t>
            </a:r>
            <a:r>
              <a:rPr lang="en-US" sz="1400" b="1" dirty="0" smtClean="0"/>
              <a:t>70 years of UN history</a:t>
            </a:r>
            <a:r>
              <a:rPr lang="en-US" sz="1400" dirty="0" smtClean="0"/>
              <a:t>, </a:t>
            </a:r>
            <a:r>
              <a:rPr lang="en-US" sz="1400" b="1" dirty="0" smtClean="0"/>
              <a:t>no woman has ever been UN Secretary-General</a:t>
            </a:r>
            <a:r>
              <a:rPr lang="en-US" sz="1400" dirty="0" smtClean="0"/>
              <a:t>.</a:t>
            </a:r>
          </a:p>
          <a:p>
            <a:pPr algn="just"/>
            <a:r>
              <a:rPr lang="en-US" sz="1400" dirty="0" smtClean="0"/>
              <a:t>As of 2024, less than </a:t>
            </a:r>
            <a:r>
              <a:rPr lang="en-US" sz="1400" b="1" dirty="0" smtClean="0"/>
              <a:t>25% of UN Security Council representatives are women</a:t>
            </a:r>
            <a:r>
              <a:rPr lang="en-US" sz="1400" dirty="0" smtClean="0"/>
              <a:t>.</a:t>
            </a:r>
          </a:p>
          <a:p>
            <a:pPr algn="just"/>
            <a:endParaRPr lang="en-US" sz="1400" dirty="0" smtClean="0"/>
          </a:p>
          <a:p>
            <a:r>
              <a:rPr lang="en-US" sz="1400" b="1" dirty="0" smtClean="0"/>
              <a:t>United States:</a:t>
            </a:r>
            <a:endParaRPr lang="en-US" sz="1400" dirty="0" smtClean="0"/>
          </a:p>
          <a:p>
            <a:r>
              <a:rPr lang="en-US" sz="1400" dirty="0" smtClean="0"/>
              <a:t>In the </a:t>
            </a:r>
            <a:r>
              <a:rPr lang="en-US" sz="1400" b="1" dirty="0" smtClean="0"/>
              <a:t>U.S. Congress (2023)</a:t>
            </a:r>
            <a:r>
              <a:rPr lang="en-US" sz="1400" dirty="0" smtClean="0"/>
              <a:t>, women hold about </a:t>
            </a:r>
            <a:r>
              <a:rPr lang="en-US" sz="1400" b="1" dirty="0" smtClean="0"/>
              <a:t>28% of seats</a:t>
            </a:r>
            <a:r>
              <a:rPr lang="en-US" sz="1400" dirty="0" smtClean="0"/>
              <a:t> (House + Senate).</a:t>
            </a:r>
          </a:p>
          <a:p>
            <a:r>
              <a:rPr lang="en-US" sz="1400" dirty="0" smtClean="0"/>
              <a:t>No woman has ever been elected </a:t>
            </a:r>
            <a:r>
              <a:rPr lang="en-US" sz="1400" b="1" dirty="0" smtClean="0"/>
              <a:t>President</a:t>
            </a:r>
            <a:r>
              <a:rPr lang="en-US" sz="1400" dirty="0" smtClean="0"/>
              <a:t>.</a:t>
            </a:r>
          </a:p>
          <a:p>
            <a:pPr algn="just"/>
            <a:endParaRPr lang="en-US" sz="1400" dirty="0" smtClean="0"/>
          </a:p>
          <a:p>
            <a:pPr algn="just"/>
            <a:endParaRPr lang="en-US"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solidFill>
                  <a:srgbClr val="FF0000"/>
                </a:solidFill>
                <a:latin typeface="Times New Roman" pitchFamily="18" charset="0"/>
                <a:cs typeface="Times New Roman" pitchFamily="18" charset="0"/>
              </a:rPr>
              <a:t>Feminist Perspective of International Relations</a:t>
            </a:r>
            <a:endParaRPr lang="en-US" sz="2400" b="1" dirty="0">
              <a:solidFill>
                <a:srgbClr val="FF0000"/>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US" dirty="0" smtClean="0">
                <a:latin typeface="Times New Roman" pitchFamily="18" charset="0"/>
                <a:cs typeface="Times New Roman" pitchFamily="18" charset="0"/>
              </a:rPr>
              <a:t>The feminist perspective of International Relations (IR) is a theoretical framework that </a:t>
            </a:r>
            <a:r>
              <a:rPr lang="en-US" dirty="0" smtClean="0">
                <a:solidFill>
                  <a:srgbClr val="00B0F0"/>
                </a:solidFill>
                <a:latin typeface="Times New Roman" pitchFamily="18" charset="0"/>
                <a:cs typeface="Times New Roman" pitchFamily="18" charset="0"/>
              </a:rPr>
              <a:t>examines the relationship between gender, power, and politics at the global level.</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It seeks to challenge and transform traditional IR theories and practices, which have often </a:t>
            </a:r>
            <a:r>
              <a:rPr lang="en-US" dirty="0" smtClean="0">
                <a:solidFill>
                  <a:srgbClr val="00B0F0"/>
                </a:solidFill>
                <a:latin typeface="Times New Roman" pitchFamily="18" charset="0"/>
                <a:cs typeface="Times New Roman" pitchFamily="18" charset="0"/>
              </a:rPr>
              <a:t>overlooked or marginalized the experiences and contributions of women in global politics.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Feminists </a:t>
            </a:r>
            <a:r>
              <a:rPr lang="en-US" dirty="0" smtClean="0">
                <a:solidFill>
                  <a:srgbClr val="0070C0"/>
                </a:solidFill>
                <a:latin typeface="Times New Roman" pitchFamily="18" charset="0"/>
                <a:cs typeface="Times New Roman" pitchFamily="18" charset="0"/>
              </a:rPr>
              <a:t>examine gender stereotypes </a:t>
            </a:r>
            <a:r>
              <a:rPr lang="en-US" dirty="0" smtClean="0">
                <a:latin typeface="Times New Roman" pitchFamily="18" charset="0"/>
                <a:cs typeface="Times New Roman" pitchFamily="18" charset="0"/>
              </a:rPr>
              <a:t>in international relations.</a:t>
            </a: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FF0000"/>
                </a:solidFill>
                <a:latin typeface="Times New Roman" pitchFamily="18" charset="0"/>
                <a:cs typeface="Times New Roman" pitchFamily="18" charset="0"/>
              </a:rPr>
              <a:t>Conclusion</a:t>
            </a:r>
            <a:endParaRPr lang="en-US" sz="2800" b="1" dirty="0">
              <a:solidFill>
                <a:srgbClr val="FF0000"/>
              </a:solidFill>
            </a:endParaRPr>
          </a:p>
        </p:txBody>
      </p:sp>
      <p:sp>
        <p:nvSpPr>
          <p:cNvPr id="3" name="Content Placeholder 2"/>
          <p:cNvSpPr>
            <a:spLocks noGrp="1"/>
          </p:cNvSpPr>
          <p:nvPr>
            <p:ph sz="quarter" idx="1"/>
          </p:nvPr>
        </p:nvSpPr>
        <p:spPr/>
        <p:txBody>
          <a:bodyPr>
            <a:normAutofit/>
          </a:bodyPr>
          <a:lstStyle/>
          <a:p>
            <a:r>
              <a:rPr lang="en-US" sz="2000" dirty="0" smtClean="0">
                <a:latin typeface="Times New Roman" pitchFamily="18" charset="0"/>
                <a:cs typeface="Times New Roman" pitchFamily="18" charset="0"/>
              </a:rPr>
              <a:t>Feminist IR offers alternative perspectives on global politics that challenge traditional power dynamics, highlight gender inequalities, and advocate for social justice and gender equality. It seeks to transform the discipline of IR by incorporating diverse perspectives and promoting more inclusive and equitable global governance structures.</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2000" b="1" dirty="0" smtClean="0">
                <a:latin typeface="Times New Roman" pitchFamily="18" charset="0"/>
                <a:cs typeface="Times New Roman" pitchFamily="18" charset="0"/>
              </a:rPr>
              <a:t>The Sustainable Development Goals (SDGs)(17)  are a universal call to action established by the United Nations to end poverty, protect the planet, and ensure prosperity for all by 2030.</a:t>
            </a:r>
          </a:p>
          <a:p>
            <a:endParaRPr lang="en-US" sz="2000" b="1" dirty="0" smtClean="0">
              <a:latin typeface="Times New Roman" pitchFamily="18" charset="0"/>
              <a:cs typeface="Times New Roman" pitchFamily="18" charset="0"/>
            </a:endParaRPr>
          </a:p>
          <a:p>
            <a:r>
              <a:rPr lang="en-US" sz="2000" b="1" dirty="0" smtClean="0"/>
              <a:t>5. Gender Equality</a:t>
            </a:r>
            <a:r>
              <a:rPr lang="en-US" sz="2000" dirty="0" smtClean="0"/>
              <a:t>: Achieve gender equality and empower all women and girls.</a:t>
            </a:r>
          </a:p>
          <a:p>
            <a:endParaRPr lang="en-US"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One of the most influential works in feminist IR is </a:t>
            </a:r>
            <a:r>
              <a:rPr lang="en-US" dirty="0" smtClean="0">
                <a:solidFill>
                  <a:srgbClr val="0070C0"/>
                </a:solidFill>
              </a:rPr>
              <a:t>Cynthia </a:t>
            </a:r>
            <a:r>
              <a:rPr lang="en-US" dirty="0" err="1" smtClean="0">
                <a:solidFill>
                  <a:srgbClr val="0070C0"/>
                </a:solidFill>
              </a:rPr>
              <a:t>Enloe's</a:t>
            </a:r>
            <a:r>
              <a:rPr lang="en-US" dirty="0" smtClean="0">
                <a:solidFill>
                  <a:srgbClr val="0070C0"/>
                </a:solidFill>
              </a:rPr>
              <a:t> </a:t>
            </a:r>
            <a:r>
              <a:rPr lang="en-US" dirty="0" smtClean="0"/>
              <a:t>"Bananas, Beaches and Bases." (1989)</a:t>
            </a:r>
          </a:p>
          <a:p>
            <a:r>
              <a:rPr lang="en-US" dirty="0" smtClean="0"/>
              <a:t>She also critiques global as well as U.S. militarization, specifically the roles women play in combat.</a:t>
            </a:r>
          </a:p>
          <a:p>
            <a:r>
              <a:rPr lang="en-US" dirty="0" smtClean="0"/>
              <a:t>She argues that the U.S. military model trains men to be the protectors of women and then produces an environment in which women are the victims of physical violence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solidFill>
                  <a:srgbClr val="FF0000"/>
                </a:solidFill>
                <a:latin typeface="Times New Roman" pitchFamily="18" charset="0"/>
                <a:cs typeface="Times New Roman" pitchFamily="18" charset="0"/>
              </a:rPr>
              <a:t>Cynthia </a:t>
            </a:r>
            <a:r>
              <a:rPr lang="en-US" sz="3200" b="1" dirty="0" err="1" smtClean="0">
                <a:solidFill>
                  <a:srgbClr val="FF0000"/>
                </a:solidFill>
                <a:latin typeface="Times New Roman" pitchFamily="18" charset="0"/>
                <a:cs typeface="Times New Roman" pitchFamily="18" charset="0"/>
              </a:rPr>
              <a:t>Enloe</a:t>
            </a:r>
            <a:r>
              <a:rPr lang="en-US" sz="3200" b="1" dirty="0" smtClean="0">
                <a:solidFill>
                  <a:srgbClr val="FF0000"/>
                </a:solidFill>
                <a:latin typeface="Times New Roman" pitchFamily="18" charset="0"/>
                <a:cs typeface="Times New Roman" pitchFamily="18" charset="0"/>
              </a:rPr>
              <a:t> on Global Militarization</a:t>
            </a:r>
            <a:br>
              <a:rPr lang="en-US" sz="3200" b="1" dirty="0" smtClean="0">
                <a:solidFill>
                  <a:srgbClr val="FF0000"/>
                </a:solidFill>
                <a:latin typeface="Times New Roman" pitchFamily="18" charset="0"/>
                <a:cs typeface="Times New Roman" pitchFamily="18" charset="0"/>
              </a:rPr>
            </a:br>
            <a:endParaRPr lang="en-US" dirty="0">
              <a:solidFill>
                <a:srgbClr val="FF0000"/>
              </a:solidFill>
            </a:endParaRPr>
          </a:p>
        </p:txBody>
      </p:sp>
      <p:sp>
        <p:nvSpPr>
          <p:cNvPr id="3" name="Content Placeholder 2"/>
          <p:cNvSpPr>
            <a:spLocks noGrp="1"/>
          </p:cNvSpPr>
          <p:nvPr>
            <p:ph sz="quarter" idx="1"/>
          </p:nvPr>
        </p:nvSpPr>
        <p:spPr/>
        <p:txBody>
          <a:bodyPr>
            <a:normAutofit/>
          </a:bodyPr>
          <a:lstStyle/>
          <a:p>
            <a:r>
              <a:rPr lang="en-US" sz="2000" dirty="0" err="1" smtClean="0">
                <a:latin typeface="Times New Roman" pitchFamily="18" charset="0"/>
                <a:cs typeface="Times New Roman" pitchFamily="18" charset="0"/>
              </a:rPr>
              <a:t>Enloe</a:t>
            </a:r>
            <a:r>
              <a:rPr lang="en-US" sz="2000" dirty="0" smtClean="0">
                <a:latin typeface="Times New Roman" pitchFamily="18" charset="0"/>
                <a:cs typeface="Times New Roman" pitchFamily="18" charset="0"/>
              </a:rPr>
              <a:t> argues that </a:t>
            </a:r>
            <a:r>
              <a:rPr lang="en-US" sz="2000" b="1" dirty="0" smtClean="0">
                <a:latin typeface="Times New Roman" pitchFamily="18" charset="0"/>
                <a:cs typeface="Times New Roman" pitchFamily="18" charset="0"/>
              </a:rPr>
              <a:t>militarization is not just about armies or wars</a:t>
            </a:r>
            <a:r>
              <a:rPr lang="en-US" sz="2000" dirty="0" smtClean="0">
                <a:latin typeface="Times New Roman" pitchFamily="18" charset="0"/>
                <a:cs typeface="Times New Roman" pitchFamily="18" charset="0"/>
              </a:rPr>
              <a:t>, but about how societies </a:t>
            </a:r>
            <a:r>
              <a:rPr lang="en-US" sz="2000" b="1" dirty="0" smtClean="0">
                <a:latin typeface="Times New Roman" pitchFamily="18" charset="0"/>
                <a:cs typeface="Times New Roman" pitchFamily="18" charset="0"/>
              </a:rPr>
              <a:t>normalize military values and practices</a:t>
            </a:r>
            <a:r>
              <a:rPr lang="en-US" sz="2000" dirty="0" smtClean="0">
                <a:latin typeface="Times New Roman" pitchFamily="18" charset="0"/>
                <a:cs typeface="Times New Roman" pitchFamily="18" charset="0"/>
              </a:rPr>
              <a:t> in everyday life.</a:t>
            </a:r>
          </a:p>
          <a:p>
            <a:r>
              <a:rPr lang="en-US" sz="2000" dirty="0" smtClean="0">
                <a:latin typeface="Times New Roman" pitchFamily="18" charset="0"/>
                <a:cs typeface="Times New Roman" pitchFamily="18" charset="0"/>
              </a:rPr>
              <a:t>It involves spreading ideas like </a:t>
            </a:r>
            <a:r>
              <a:rPr lang="en-US" sz="2000" i="1" dirty="0" smtClean="0">
                <a:latin typeface="Times New Roman" pitchFamily="18" charset="0"/>
                <a:cs typeface="Times New Roman" pitchFamily="18" charset="0"/>
              </a:rPr>
              <a:t>discipline, obedience, nationalism, and hyper-masculinity</a:t>
            </a:r>
            <a:r>
              <a:rPr lang="en-US" sz="2000" dirty="0" smtClean="0">
                <a:latin typeface="Times New Roman" pitchFamily="18" charset="0"/>
                <a:cs typeface="Times New Roman" pitchFamily="18" charset="0"/>
              </a:rPr>
              <a:t> into civilian culture.</a:t>
            </a:r>
          </a:p>
          <a:p>
            <a:r>
              <a:rPr lang="en-US" sz="2000" dirty="0" smtClean="0">
                <a:latin typeface="Times New Roman" pitchFamily="18" charset="0"/>
                <a:cs typeface="Times New Roman" pitchFamily="18" charset="0"/>
              </a:rPr>
              <a:t>Militarization shapes gender roles — men as protectors, women as victims/supporters (nurses, wives, sex workers).</a:t>
            </a:r>
          </a:p>
          <a:p>
            <a:r>
              <a:rPr lang="en-US" sz="2000" dirty="0" smtClean="0">
                <a:latin typeface="Times New Roman" pitchFamily="18" charset="0"/>
                <a:cs typeface="Times New Roman" pitchFamily="18" charset="0"/>
              </a:rPr>
              <a:t>She shows how women’s labor, sexuality, and emotional roles are systematically exploited to sustain military institutions.</a:t>
            </a:r>
          </a:p>
          <a:p>
            <a:endParaRPr lang="en-US"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solidFill>
                  <a:srgbClr val="FF0000"/>
                </a:solidFill>
                <a:latin typeface="Times New Roman" pitchFamily="18" charset="0"/>
                <a:cs typeface="Times New Roman" pitchFamily="18" charset="0"/>
              </a:rPr>
              <a:t>Cynthia </a:t>
            </a:r>
            <a:r>
              <a:rPr lang="en-US" sz="3200" b="1" dirty="0" err="1" smtClean="0">
                <a:solidFill>
                  <a:srgbClr val="FF0000"/>
                </a:solidFill>
                <a:latin typeface="Times New Roman" pitchFamily="18" charset="0"/>
                <a:cs typeface="Times New Roman" pitchFamily="18" charset="0"/>
              </a:rPr>
              <a:t>Enloe</a:t>
            </a:r>
            <a:r>
              <a:rPr lang="en-US" sz="3200" b="1" dirty="0" smtClean="0">
                <a:solidFill>
                  <a:srgbClr val="FF0000"/>
                </a:solidFill>
                <a:latin typeface="Times New Roman" pitchFamily="18" charset="0"/>
                <a:cs typeface="Times New Roman" pitchFamily="18" charset="0"/>
              </a:rPr>
              <a:t> on U.S. Militarization</a:t>
            </a:r>
            <a:br>
              <a:rPr lang="en-US" sz="3200" b="1" dirty="0" smtClean="0">
                <a:solidFill>
                  <a:srgbClr val="FF0000"/>
                </a:solidFill>
                <a:latin typeface="Times New Roman" pitchFamily="18" charset="0"/>
                <a:cs typeface="Times New Roman" pitchFamily="18" charset="0"/>
              </a:rPr>
            </a:br>
            <a:endParaRPr lang="en-US" dirty="0">
              <a:solidFill>
                <a:srgbClr val="FF0000"/>
              </a:solidFill>
            </a:endParaRPr>
          </a:p>
        </p:txBody>
      </p:sp>
      <p:sp>
        <p:nvSpPr>
          <p:cNvPr id="3" name="Content Placeholder 2"/>
          <p:cNvSpPr>
            <a:spLocks noGrp="1"/>
          </p:cNvSpPr>
          <p:nvPr>
            <p:ph sz="quarter" idx="1"/>
          </p:nvPr>
        </p:nvSpPr>
        <p:spPr/>
        <p:txBody>
          <a:bodyPr>
            <a:normAutofit/>
          </a:bodyPr>
          <a:lstStyle/>
          <a:p>
            <a:r>
              <a:rPr lang="en-US" sz="2000" dirty="0" err="1" smtClean="0">
                <a:latin typeface="Times New Roman" pitchFamily="18" charset="0"/>
                <a:cs typeface="Times New Roman" pitchFamily="18" charset="0"/>
              </a:rPr>
              <a:t>Enloe</a:t>
            </a:r>
            <a:r>
              <a:rPr lang="en-US" sz="2000" dirty="0" smtClean="0">
                <a:latin typeface="Times New Roman" pitchFamily="18" charset="0"/>
                <a:cs typeface="Times New Roman" pitchFamily="18" charset="0"/>
              </a:rPr>
              <a:t> is especially critical of how the </a:t>
            </a:r>
            <a:r>
              <a:rPr lang="en-US" sz="2000" b="1" dirty="0" smtClean="0">
                <a:latin typeface="Times New Roman" pitchFamily="18" charset="0"/>
                <a:cs typeface="Times New Roman" pitchFamily="18" charset="0"/>
              </a:rPr>
              <a:t>U.S. exports militarization globally</a:t>
            </a: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rPr>
              <a:t>U.S. military bases abroad (in Asia, Europe, Latin America) become centers of </a:t>
            </a:r>
            <a:r>
              <a:rPr lang="en-US" sz="2000" b="1" dirty="0" smtClean="0">
                <a:latin typeface="Times New Roman" pitchFamily="18" charset="0"/>
                <a:cs typeface="Times New Roman" pitchFamily="18" charset="0"/>
              </a:rPr>
              <a:t>gendered exploitation</a:t>
            </a:r>
            <a:r>
              <a:rPr lang="en-US" sz="2000" dirty="0" smtClean="0">
                <a:latin typeface="Times New Roman" pitchFamily="18" charset="0"/>
                <a:cs typeface="Times New Roman" pitchFamily="18" charset="0"/>
              </a:rPr>
              <a:t> (local women working in service industries, often in precarious or sexualized labor).</a:t>
            </a:r>
          </a:p>
          <a:p>
            <a:r>
              <a:rPr lang="en-US" sz="2000" dirty="0" smtClean="0">
                <a:latin typeface="Times New Roman" pitchFamily="18" charset="0"/>
                <a:cs typeface="Times New Roman" pitchFamily="18" charset="0"/>
              </a:rPr>
              <a:t>She shows how </a:t>
            </a:r>
            <a:r>
              <a:rPr lang="en-US" sz="2000" b="1" dirty="0" smtClean="0">
                <a:latin typeface="Times New Roman" pitchFamily="18" charset="0"/>
                <a:cs typeface="Times New Roman" pitchFamily="18" charset="0"/>
              </a:rPr>
              <a:t>military families, especially wives of soldiers, are expected to uphold patriotic and gendered norms</a:t>
            </a:r>
            <a:r>
              <a:rPr lang="en-US" sz="2000" dirty="0" smtClean="0">
                <a:latin typeface="Times New Roman" pitchFamily="18" charset="0"/>
                <a:cs typeface="Times New Roman" pitchFamily="18" charset="0"/>
              </a:rPr>
              <a:t>, reinforcing militarism at home.</a:t>
            </a:r>
          </a:p>
          <a:p>
            <a:r>
              <a:rPr lang="en-US" sz="2000" dirty="0" smtClean="0">
                <a:latin typeface="Times New Roman" pitchFamily="18" charset="0"/>
                <a:cs typeface="Times New Roman" pitchFamily="18" charset="0"/>
              </a:rPr>
              <a:t>She critiques U.S. foreign policy for using militarized solutions (wars, interventions) instead of diplomatic or social approaches.</a:t>
            </a:r>
          </a:p>
          <a:p>
            <a:endParaRPr lang="en-US"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2000" dirty="0" smtClean="0">
                <a:latin typeface="Times New Roman" pitchFamily="18" charset="0"/>
                <a:cs typeface="Times New Roman" pitchFamily="18" charset="0"/>
              </a:rPr>
              <a:t>Feminist challenged the masculine assumption of human nature.</a:t>
            </a:r>
          </a:p>
          <a:p>
            <a:r>
              <a:rPr lang="en-US" sz="2000" dirty="0" smtClean="0">
                <a:latin typeface="Times New Roman" pitchFamily="18" charset="0"/>
                <a:cs typeface="Times New Roman" pitchFamily="18" charset="0"/>
              </a:rPr>
              <a:t>They argued that women's voices, knowledge, perspectives, and experiences were often overlooked or subsumed under a male-centric "</a:t>
            </a:r>
            <a:r>
              <a:rPr lang="en-US" sz="2000" dirty="0" smtClean="0">
                <a:solidFill>
                  <a:srgbClr val="00B0F0"/>
                </a:solidFill>
                <a:latin typeface="Times New Roman" pitchFamily="18" charset="0"/>
                <a:cs typeface="Times New Roman" pitchFamily="18" charset="0"/>
              </a:rPr>
              <a:t>universal" experience</a:t>
            </a: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rPr>
              <a:t>They highlight that </a:t>
            </a:r>
            <a:r>
              <a:rPr lang="en-US" sz="2000" dirty="0" smtClean="0">
                <a:solidFill>
                  <a:srgbClr val="00B0F0"/>
                </a:solidFill>
                <a:latin typeface="Times New Roman" pitchFamily="18" charset="0"/>
                <a:cs typeface="Times New Roman" pitchFamily="18" charset="0"/>
              </a:rPr>
              <a:t>gender roles, norms, and inequalities intersect with other social categories </a:t>
            </a:r>
            <a:r>
              <a:rPr lang="en-US" sz="2000" dirty="0" smtClean="0">
                <a:latin typeface="Times New Roman" pitchFamily="18" charset="0"/>
                <a:cs typeface="Times New Roman" pitchFamily="18" charset="0"/>
              </a:rPr>
              <a:t>such as race, class, and sexuality, influencing the experiences and opportunities of individuals and groups within the global system.</a:t>
            </a:r>
            <a:endParaRPr lang="en-US"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latin typeface="Times New Roman" pitchFamily="18" charset="0"/>
                <a:cs typeface="Times New Roman" pitchFamily="18" charset="0"/>
              </a:rPr>
              <a:t>1. Thomas Hobbes</a:t>
            </a:r>
          </a:p>
          <a:p>
            <a:r>
              <a:rPr lang="en-US" b="1" dirty="0" smtClean="0">
                <a:latin typeface="Times New Roman" pitchFamily="18" charset="0"/>
                <a:cs typeface="Times New Roman" pitchFamily="18" charset="0"/>
              </a:rPr>
              <a:t>View of Human Nature:</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Humans are selfish, competitive, driven by fear of death.</a:t>
            </a:r>
          </a:p>
          <a:p>
            <a:pPr lvl="1"/>
            <a:r>
              <a:rPr lang="en-US" dirty="0" smtClean="0">
                <a:latin typeface="Times New Roman" pitchFamily="18" charset="0"/>
                <a:cs typeface="Times New Roman" pitchFamily="18" charset="0"/>
              </a:rPr>
              <a:t>Life in the “state of nature” is </a:t>
            </a:r>
            <a:r>
              <a:rPr lang="en-US" i="1" dirty="0" smtClean="0">
                <a:latin typeface="Times New Roman" pitchFamily="18" charset="0"/>
                <a:cs typeface="Times New Roman" pitchFamily="18" charset="0"/>
              </a:rPr>
              <a:t>“solitary, poor, nasty, brutish, and short.”</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Strong state (Leviathan) needed to control chaos.</a:t>
            </a:r>
          </a:p>
          <a:p>
            <a:r>
              <a:rPr lang="en-US" b="1" dirty="0" smtClean="0">
                <a:latin typeface="Times New Roman" pitchFamily="18" charset="0"/>
                <a:cs typeface="Times New Roman" pitchFamily="18" charset="0"/>
              </a:rPr>
              <a:t>Feminist Critique:</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Hobbes’ “individual” is imagined as a </a:t>
            </a:r>
            <a:r>
              <a:rPr lang="en-US" b="1" dirty="0" smtClean="0">
                <a:latin typeface="Times New Roman" pitchFamily="18" charset="0"/>
                <a:cs typeface="Times New Roman" pitchFamily="18" charset="0"/>
              </a:rPr>
              <a:t>male warrior</a:t>
            </a:r>
            <a:r>
              <a:rPr lang="en-US" dirty="0" smtClean="0">
                <a:latin typeface="Times New Roman" pitchFamily="18" charset="0"/>
                <a:cs typeface="Times New Roman" pitchFamily="18" charset="0"/>
              </a:rPr>
              <a:t>, ignoring women’s roles in cooperation, care, and reproduction.</a:t>
            </a:r>
          </a:p>
          <a:p>
            <a:pPr lvl="1"/>
            <a:r>
              <a:rPr lang="en-US" dirty="0" smtClean="0">
                <a:latin typeface="Times New Roman" pitchFamily="18" charset="0"/>
                <a:cs typeface="Times New Roman" pitchFamily="18" charset="0"/>
              </a:rPr>
              <a:t>Excludes women’s lived experiences from the concept of “human.”</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latin typeface="Times New Roman" pitchFamily="18" charset="0"/>
                <a:cs typeface="Times New Roman" pitchFamily="18" charset="0"/>
              </a:rPr>
              <a:t>John Locke</a:t>
            </a:r>
          </a:p>
          <a:p>
            <a:r>
              <a:rPr lang="en-US" b="1" dirty="0" smtClean="0">
                <a:latin typeface="Times New Roman" pitchFamily="18" charset="0"/>
                <a:cs typeface="Times New Roman" pitchFamily="18" charset="0"/>
              </a:rPr>
              <a:t>View of Human Nature:</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Humans are rational, reasonable, capable of self-government.</a:t>
            </a:r>
          </a:p>
          <a:p>
            <a:pPr lvl="1"/>
            <a:r>
              <a:rPr lang="en-US" dirty="0" smtClean="0">
                <a:latin typeface="Times New Roman" pitchFamily="18" charset="0"/>
                <a:cs typeface="Times New Roman" pitchFamily="18" charset="0"/>
              </a:rPr>
              <a:t>Natural rights: life, liberty, property.</a:t>
            </a:r>
          </a:p>
          <a:p>
            <a:pPr lvl="1"/>
            <a:r>
              <a:rPr lang="en-US" dirty="0" smtClean="0">
                <a:latin typeface="Times New Roman" pitchFamily="18" charset="0"/>
                <a:cs typeface="Times New Roman" pitchFamily="18" charset="0"/>
              </a:rPr>
              <a:t>State exists to protect rights.</a:t>
            </a:r>
          </a:p>
          <a:p>
            <a:r>
              <a:rPr lang="en-US" b="1" dirty="0" smtClean="0">
                <a:latin typeface="Times New Roman" pitchFamily="18" charset="0"/>
                <a:cs typeface="Times New Roman" pitchFamily="18" charset="0"/>
              </a:rPr>
              <a:t>Feminist Critique:</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Locke’s “rational man” = </a:t>
            </a:r>
            <a:r>
              <a:rPr lang="en-US" b="1" dirty="0" smtClean="0">
                <a:latin typeface="Times New Roman" pitchFamily="18" charset="0"/>
                <a:cs typeface="Times New Roman" pitchFamily="18" charset="0"/>
              </a:rPr>
              <a:t>male property owner</a:t>
            </a:r>
            <a:r>
              <a:rPr lang="en-US" dirty="0" smtClean="0">
                <a:latin typeface="Times New Roman" pitchFamily="18" charset="0"/>
                <a:cs typeface="Times New Roman" pitchFamily="18" charset="0"/>
              </a:rPr>
              <a:t>, not women or the poor.</a:t>
            </a:r>
          </a:p>
          <a:p>
            <a:pPr lvl="1"/>
            <a:r>
              <a:rPr lang="en-US" dirty="0" smtClean="0">
                <a:latin typeface="Times New Roman" pitchFamily="18" charset="0"/>
                <a:cs typeface="Times New Roman" pitchFamily="18" charset="0"/>
              </a:rPr>
              <a:t>His social contract assumes women are subordinate in family/private sphere.</a:t>
            </a:r>
          </a:p>
          <a:p>
            <a:pPr lvl="1"/>
            <a:r>
              <a:rPr lang="en-US" dirty="0" smtClean="0">
                <a:latin typeface="Times New Roman" pitchFamily="18" charset="0"/>
                <a:cs typeface="Times New Roman" pitchFamily="18" charset="0"/>
              </a:rPr>
              <a:t>Gendered exclusion from political rights.</a:t>
            </a:r>
          </a:p>
          <a:p>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353</TotalTime>
  <Words>1515</Words>
  <Application>Microsoft Office PowerPoint</Application>
  <PresentationFormat>On-screen Show (4:3)</PresentationFormat>
  <Paragraphs>110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Digital Class MA 1st Semester Department of Political Science Paschim Guwahati Mahavidyalaya, Dharapur </vt:lpstr>
      <vt:lpstr>Feminist Perspective of International Relations</vt:lpstr>
      <vt:lpstr>Slide 3</vt:lpstr>
      <vt:lpstr>Slide 4</vt:lpstr>
      <vt:lpstr>Cynthia Enloe on Global Militarization </vt:lpstr>
      <vt:lpstr>Cynthia Enloe on U.S. Militarization </vt:lpstr>
      <vt:lpstr>Slide 7</vt:lpstr>
      <vt:lpstr>Slide 8</vt:lpstr>
      <vt:lpstr>Slide 9</vt:lpstr>
      <vt:lpstr>Slide 10</vt:lpstr>
      <vt:lpstr>Slide 11</vt:lpstr>
      <vt:lpstr>Slide 12</vt:lpstr>
      <vt:lpstr>3. The Third Debate (1980s onwards) Name: Positivism vs. Post-Positivism </vt:lpstr>
      <vt:lpstr>Key concepts within the feminist perspective of     IR include</vt:lpstr>
      <vt:lpstr>Slide 15</vt:lpstr>
      <vt:lpstr>Intersectionality:</vt:lpstr>
      <vt:lpstr>    Why it matters in IR: </vt:lpstr>
      <vt:lpstr>Global Governance and Feminist Activism:</vt:lpstr>
      <vt:lpstr>How is the Feminist Approach to IR Relevant in Present Times?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Humen</dc:creator>
  <cp:lastModifiedBy>Humen</cp:lastModifiedBy>
  <cp:revision>32</cp:revision>
  <dcterms:created xsi:type="dcterms:W3CDTF">2025-08-27T02:45:43Z</dcterms:created>
  <dcterms:modified xsi:type="dcterms:W3CDTF">2025-10-22T01:34:03Z</dcterms:modified>
</cp:coreProperties>
</file>