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EA6FDE-4A1F-4DB8-A451-DEA02C7D4FB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16360EBF-2B77-4E44-82FB-511BE8523CBF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IN" baseline="0" dirty="0" smtClean="0"/>
            <a:t>Key </a:t>
          </a:r>
          <a:r>
            <a:rPr lang="en-IN" baseline="0" dirty="0" smtClean="0"/>
            <a:t>Genres </a:t>
          </a:r>
          <a:r>
            <a:rPr lang="en-IN" baseline="0" dirty="0" smtClean="0"/>
            <a:t>that </a:t>
          </a:r>
          <a:r>
            <a:rPr lang="en-IN" baseline="0" dirty="0" smtClean="0"/>
            <a:t>Reflected Modernist Ideas </a:t>
          </a:r>
          <a:r>
            <a:rPr lang="en-IN" baseline="0" dirty="0" smtClean="0"/>
            <a:t>in </a:t>
          </a:r>
          <a:r>
            <a:rPr lang="en-IN" baseline="0" dirty="0" smtClean="0"/>
            <a:t>Literature</a:t>
          </a:r>
          <a:endParaRPr lang="en-IN" dirty="0"/>
        </a:p>
      </dgm:t>
    </dgm:pt>
    <dgm:pt modelId="{292C3892-0918-4990-97F1-CFC0C63260C5}" type="parTrans" cxnId="{91A1B778-2DC1-45BE-A76D-7AAC6F7844F0}">
      <dgm:prSet/>
      <dgm:spPr/>
      <dgm:t>
        <a:bodyPr/>
        <a:lstStyle/>
        <a:p>
          <a:endParaRPr lang="en-IN"/>
        </a:p>
      </dgm:t>
    </dgm:pt>
    <dgm:pt modelId="{08F606FF-B517-4AF2-9AC8-A555ED4E230D}" type="sibTrans" cxnId="{91A1B778-2DC1-45BE-A76D-7AAC6F7844F0}">
      <dgm:prSet/>
      <dgm:spPr/>
      <dgm:t>
        <a:bodyPr/>
        <a:lstStyle/>
        <a:p>
          <a:endParaRPr lang="en-IN"/>
        </a:p>
      </dgm:t>
    </dgm:pt>
    <dgm:pt modelId="{FEFA3F3F-F5A3-4AA8-9FCD-12A55C073D57}" type="pres">
      <dgm:prSet presAssocID="{F0EA6FDE-4A1F-4DB8-A451-DEA02C7D4FB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7DF61F7-DE62-4625-9366-2DD4AF7BC342}" type="pres">
      <dgm:prSet presAssocID="{16360EBF-2B77-4E44-82FB-511BE8523CBF}" presName="composite" presStyleCnt="0"/>
      <dgm:spPr/>
    </dgm:pt>
    <dgm:pt modelId="{66FD8E75-47AB-4454-921A-1AEE823B999B}" type="pres">
      <dgm:prSet presAssocID="{16360EBF-2B77-4E44-82FB-511BE8523CBF}" presName="imgShp" presStyleLbl="fgImgPlace1" presStyleIdx="0" presStyleCnt="1" custLinFactNeighborX="-2998" custLinFactNeighborY="179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IN"/>
        </a:p>
      </dgm:t>
    </dgm:pt>
    <dgm:pt modelId="{70A41A17-BB57-480A-9BF8-5E2C87717EA2}" type="pres">
      <dgm:prSet presAssocID="{16360EBF-2B77-4E44-82FB-511BE8523CBF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1A1B778-2DC1-45BE-A76D-7AAC6F7844F0}" srcId="{F0EA6FDE-4A1F-4DB8-A451-DEA02C7D4FBF}" destId="{16360EBF-2B77-4E44-82FB-511BE8523CBF}" srcOrd="0" destOrd="0" parTransId="{292C3892-0918-4990-97F1-CFC0C63260C5}" sibTransId="{08F606FF-B517-4AF2-9AC8-A555ED4E230D}"/>
    <dgm:cxn modelId="{D114659C-7560-4E21-B300-5095C2274986}" type="presOf" srcId="{F0EA6FDE-4A1F-4DB8-A451-DEA02C7D4FBF}" destId="{FEFA3F3F-F5A3-4AA8-9FCD-12A55C073D57}" srcOrd="0" destOrd="0" presId="urn:microsoft.com/office/officeart/2005/8/layout/vList3"/>
    <dgm:cxn modelId="{9A0A960E-8E8C-4855-A042-51D71B60B316}" type="presOf" srcId="{16360EBF-2B77-4E44-82FB-511BE8523CBF}" destId="{70A41A17-BB57-480A-9BF8-5E2C87717EA2}" srcOrd="0" destOrd="0" presId="urn:microsoft.com/office/officeart/2005/8/layout/vList3"/>
    <dgm:cxn modelId="{93A49A4A-0E73-4B1A-85E7-3C62C5D2ACE9}" type="presParOf" srcId="{FEFA3F3F-F5A3-4AA8-9FCD-12A55C073D57}" destId="{A7DF61F7-DE62-4625-9366-2DD4AF7BC342}" srcOrd="0" destOrd="0" presId="urn:microsoft.com/office/officeart/2005/8/layout/vList3"/>
    <dgm:cxn modelId="{C1D46629-BCFF-4791-980D-1169296DB390}" type="presParOf" srcId="{A7DF61F7-DE62-4625-9366-2DD4AF7BC342}" destId="{66FD8E75-47AB-4454-921A-1AEE823B999B}" srcOrd="0" destOrd="0" presId="urn:microsoft.com/office/officeart/2005/8/layout/vList3"/>
    <dgm:cxn modelId="{B82634E4-E942-4FF5-A261-0EAA3AAC20D9}" type="presParOf" srcId="{A7DF61F7-DE62-4625-9366-2DD4AF7BC342}" destId="{70A41A17-BB57-480A-9BF8-5E2C87717EA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350464-B34D-479B-8713-FB2665660B25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CDCD8E10-57A5-496B-8BA5-AA10C46EA135}">
      <dgm:prSet/>
      <dgm:spPr/>
      <dgm:t>
        <a:bodyPr/>
        <a:lstStyle/>
        <a:p>
          <a:pPr rtl="0"/>
          <a:r>
            <a:rPr lang="en-IN" baseline="0" dirty="0" smtClean="0"/>
            <a:t>Literature in the </a:t>
          </a:r>
          <a:r>
            <a:rPr lang="en-IN" baseline="0" smtClean="0"/>
            <a:t>Postcolonial World</a:t>
          </a:r>
          <a:endParaRPr lang="en-IN" dirty="0"/>
        </a:p>
      </dgm:t>
    </dgm:pt>
    <dgm:pt modelId="{BD9C6F5D-72A4-429A-9CDC-932CDA73CAC2}" type="parTrans" cxnId="{B25ACA5A-E4D8-475B-8D88-A18846986910}">
      <dgm:prSet/>
      <dgm:spPr/>
      <dgm:t>
        <a:bodyPr/>
        <a:lstStyle/>
        <a:p>
          <a:endParaRPr lang="en-IN"/>
        </a:p>
      </dgm:t>
    </dgm:pt>
    <dgm:pt modelId="{11E11C13-0106-44BE-9FBB-4A49368B386A}" type="sibTrans" cxnId="{B25ACA5A-E4D8-475B-8D88-A18846986910}">
      <dgm:prSet/>
      <dgm:spPr/>
      <dgm:t>
        <a:bodyPr/>
        <a:lstStyle/>
        <a:p>
          <a:endParaRPr lang="en-IN"/>
        </a:p>
      </dgm:t>
    </dgm:pt>
    <dgm:pt modelId="{E1F08E84-BF93-46ED-AB48-AC07CE81942F}" type="pres">
      <dgm:prSet presAssocID="{09350464-B34D-479B-8713-FB2665660B2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F7D7FF0-195E-4BBE-B9AB-7E60F7A3699A}" type="pres">
      <dgm:prSet presAssocID="{CDCD8E10-57A5-496B-8BA5-AA10C46EA135}" presName="circle1" presStyleLbl="node1" presStyleIdx="0" presStyleCnt="1"/>
      <dgm:spPr/>
    </dgm:pt>
    <dgm:pt modelId="{E2997838-F0FD-4459-B196-BF4949618792}" type="pres">
      <dgm:prSet presAssocID="{CDCD8E10-57A5-496B-8BA5-AA10C46EA135}" presName="space" presStyleCnt="0"/>
      <dgm:spPr/>
    </dgm:pt>
    <dgm:pt modelId="{F694058E-E65A-4D43-A504-736F62AE6CA0}" type="pres">
      <dgm:prSet presAssocID="{CDCD8E10-57A5-496B-8BA5-AA10C46EA135}" presName="rect1" presStyleLbl="alignAcc1" presStyleIdx="0" presStyleCnt="1"/>
      <dgm:spPr/>
    </dgm:pt>
    <dgm:pt modelId="{1D5647D5-0035-434F-8B66-72DA0FF956CE}" type="pres">
      <dgm:prSet presAssocID="{CDCD8E10-57A5-496B-8BA5-AA10C46EA135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B25ACA5A-E4D8-475B-8D88-A18846986910}" srcId="{09350464-B34D-479B-8713-FB2665660B25}" destId="{CDCD8E10-57A5-496B-8BA5-AA10C46EA135}" srcOrd="0" destOrd="0" parTransId="{BD9C6F5D-72A4-429A-9CDC-932CDA73CAC2}" sibTransId="{11E11C13-0106-44BE-9FBB-4A49368B386A}"/>
    <dgm:cxn modelId="{04C79CA7-1BF1-4E83-9FE3-4C7F92199EB7}" type="presOf" srcId="{CDCD8E10-57A5-496B-8BA5-AA10C46EA135}" destId="{F694058E-E65A-4D43-A504-736F62AE6CA0}" srcOrd="0" destOrd="0" presId="urn:microsoft.com/office/officeart/2005/8/layout/target3"/>
    <dgm:cxn modelId="{7462BFA1-A8D4-4C3D-ABE2-C24FB3DAB69A}" type="presOf" srcId="{09350464-B34D-479B-8713-FB2665660B25}" destId="{E1F08E84-BF93-46ED-AB48-AC07CE81942F}" srcOrd="0" destOrd="0" presId="urn:microsoft.com/office/officeart/2005/8/layout/target3"/>
    <dgm:cxn modelId="{204A3E52-C002-44EE-9586-BDB99EF6AC8B}" type="presOf" srcId="{CDCD8E10-57A5-496B-8BA5-AA10C46EA135}" destId="{1D5647D5-0035-434F-8B66-72DA0FF956CE}" srcOrd="1" destOrd="0" presId="urn:microsoft.com/office/officeart/2005/8/layout/target3"/>
    <dgm:cxn modelId="{669F09B1-C1FB-4081-B675-93383D816F03}" type="presParOf" srcId="{E1F08E84-BF93-46ED-AB48-AC07CE81942F}" destId="{CF7D7FF0-195E-4BBE-B9AB-7E60F7A3699A}" srcOrd="0" destOrd="0" presId="urn:microsoft.com/office/officeart/2005/8/layout/target3"/>
    <dgm:cxn modelId="{4804804E-FADE-43E2-81D1-0D6AA994280C}" type="presParOf" srcId="{E1F08E84-BF93-46ED-AB48-AC07CE81942F}" destId="{E2997838-F0FD-4459-B196-BF4949618792}" srcOrd="1" destOrd="0" presId="urn:microsoft.com/office/officeart/2005/8/layout/target3"/>
    <dgm:cxn modelId="{E44F1CE8-448D-410C-9D9F-C71D2B10733B}" type="presParOf" srcId="{E1F08E84-BF93-46ED-AB48-AC07CE81942F}" destId="{F694058E-E65A-4D43-A504-736F62AE6CA0}" srcOrd="2" destOrd="0" presId="urn:microsoft.com/office/officeart/2005/8/layout/target3"/>
    <dgm:cxn modelId="{3B3DC996-F70B-4CAA-8E0B-CC0AF476F5A1}" type="presParOf" srcId="{E1F08E84-BF93-46ED-AB48-AC07CE81942F}" destId="{1D5647D5-0035-434F-8B66-72DA0FF956CE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A41A17-BB57-480A-9BF8-5E2C87717EA2}">
      <dsp:nvSpPr>
        <dsp:cNvPr id="0" name=""/>
        <dsp:cNvSpPr/>
      </dsp:nvSpPr>
      <dsp:spPr>
        <a:xfrm rot="10800000">
          <a:off x="2137319" y="0"/>
          <a:ext cx="6892360" cy="1605094"/>
        </a:xfrm>
        <a:prstGeom prst="homePlate">
          <a:avLst/>
        </a:prstGeom>
        <a:solidFill>
          <a:schemeClr val="accent6">
            <a:tint val="69000"/>
            <a:satMod val="105000"/>
            <a:lumMod val="110000"/>
          </a:schemeClr>
        </a:solidFill>
        <a:ln w="9525" cap="flat" cmpd="sng" algn="ctr">
          <a:solidFill>
            <a:schemeClr val="accent6">
              <a:shade val="60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07802" tIns="144780" rIns="270256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800" kern="1200" baseline="0" dirty="0" smtClean="0"/>
            <a:t>Key </a:t>
          </a:r>
          <a:r>
            <a:rPr lang="en-IN" sz="3800" kern="1200" baseline="0" dirty="0" smtClean="0"/>
            <a:t>Genres </a:t>
          </a:r>
          <a:r>
            <a:rPr lang="en-IN" sz="3800" kern="1200" baseline="0" dirty="0" smtClean="0"/>
            <a:t>that </a:t>
          </a:r>
          <a:r>
            <a:rPr lang="en-IN" sz="3800" kern="1200" baseline="0" dirty="0" smtClean="0"/>
            <a:t>Reflected Modernist Ideas </a:t>
          </a:r>
          <a:r>
            <a:rPr lang="en-IN" sz="3800" kern="1200" baseline="0" dirty="0" smtClean="0"/>
            <a:t>in </a:t>
          </a:r>
          <a:r>
            <a:rPr lang="en-IN" sz="3800" kern="1200" baseline="0" dirty="0" smtClean="0"/>
            <a:t>Literature</a:t>
          </a:r>
          <a:endParaRPr lang="en-IN" sz="3800" kern="1200" dirty="0"/>
        </a:p>
      </dsp:txBody>
      <dsp:txXfrm rot="10800000">
        <a:off x="2538592" y="0"/>
        <a:ext cx="6491087" cy="1605094"/>
      </dsp:txXfrm>
    </dsp:sp>
    <dsp:sp modelId="{66FD8E75-47AB-4454-921A-1AEE823B999B}">
      <dsp:nvSpPr>
        <dsp:cNvPr id="0" name=""/>
        <dsp:cNvSpPr/>
      </dsp:nvSpPr>
      <dsp:spPr>
        <a:xfrm>
          <a:off x="1286651" y="0"/>
          <a:ext cx="1605094" cy="160509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7D7FF0-195E-4BBE-B9AB-7E60F7A3699A}">
      <dsp:nvSpPr>
        <dsp:cNvPr id="0" name=""/>
        <dsp:cNvSpPr/>
      </dsp:nvSpPr>
      <dsp:spPr>
        <a:xfrm>
          <a:off x="0" y="0"/>
          <a:ext cx="1596177" cy="1596177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94058E-E65A-4D43-A504-736F62AE6CA0}">
      <dsp:nvSpPr>
        <dsp:cNvPr id="0" name=""/>
        <dsp:cNvSpPr/>
      </dsp:nvSpPr>
      <dsp:spPr>
        <a:xfrm>
          <a:off x="798088" y="0"/>
          <a:ext cx="9566362" cy="15961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5100" kern="1200" baseline="0" dirty="0" smtClean="0"/>
            <a:t>Literature in the </a:t>
          </a:r>
          <a:r>
            <a:rPr lang="en-IN" sz="5100" kern="1200" baseline="0" smtClean="0"/>
            <a:t>Postcolonial World</a:t>
          </a:r>
          <a:endParaRPr lang="en-IN" sz="5100" kern="1200" dirty="0"/>
        </a:p>
      </dsp:txBody>
      <dsp:txXfrm>
        <a:off x="798088" y="0"/>
        <a:ext cx="9566362" cy="1596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C00000"/>
                </a:solidFill>
              </a:rPr>
              <a:t>CLASS PRESENTATION for BA 1</a:t>
            </a:r>
            <a:r>
              <a:rPr lang="en-IN" baseline="30000" dirty="0" smtClean="0">
                <a:solidFill>
                  <a:srgbClr val="C00000"/>
                </a:solidFill>
              </a:rPr>
              <a:t>ST</a:t>
            </a:r>
            <a:r>
              <a:rPr lang="en-IN" dirty="0" smtClean="0">
                <a:solidFill>
                  <a:srgbClr val="C00000"/>
                </a:solidFill>
              </a:rPr>
              <a:t> SEMESTER (ENGLISH CORE)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err="1" smtClean="0">
                <a:solidFill>
                  <a:schemeClr val="accent1">
                    <a:lumMod val="50000"/>
                  </a:schemeClr>
                </a:solidFill>
              </a:rPr>
              <a:t>Dr.</a:t>
            </a:r>
            <a:r>
              <a:rPr lang="en-IN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N" dirty="0" err="1" smtClean="0">
                <a:solidFill>
                  <a:schemeClr val="accent1">
                    <a:lumMod val="50000"/>
                  </a:schemeClr>
                </a:solidFill>
              </a:rPr>
              <a:t>madhuleema</a:t>
            </a:r>
            <a:r>
              <a:rPr lang="en-IN" dirty="0" smtClean="0">
                <a:solidFill>
                  <a:schemeClr val="accent1">
                    <a:lumMod val="50000"/>
                  </a:schemeClr>
                </a:solidFill>
              </a:rPr>
              <a:t> chaliha </a:t>
            </a:r>
          </a:p>
          <a:p>
            <a:r>
              <a:rPr lang="en-IN" dirty="0" smtClean="0">
                <a:solidFill>
                  <a:schemeClr val="accent1">
                    <a:lumMod val="50000"/>
                  </a:schemeClr>
                </a:solidFill>
              </a:rPr>
              <a:t>department of English</a:t>
            </a:r>
          </a:p>
          <a:p>
            <a:r>
              <a:rPr lang="en-IN" dirty="0" err="1" smtClean="0">
                <a:solidFill>
                  <a:schemeClr val="accent1">
                    <a:lumMod val="50000"/>
                  </a:schemeClr>
                </a:solidFill>
              </a:rPr>
              <a:t>Paschim</a:t>
            </a:r>
            <a:r>
              <a:rPr lang="en-IN" dirty="0" smtClean="0">
                <a:solidFill>
                  <a:schemeClr val="accent1">
                    <a:lumMod val="50000"/>
                  </a:schemeClr>
                </a:solidFill>
              </a:rPr>
              <a:t> Guwahati </a:t>
            </a:r>
            <a:r>
              <a:rPr lang="en-IN" dirty="0" err="1" smtClean="0">
                <a:solidFill>
                  <a:schemeClr val="accent1">
                    <a:lumMod val="50000"/>
                  </a:schemeClr>
                </a:solidFill>
              </a:rPr>
              <a:t>Mahavidya;aya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8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2" cy="767521"/>
          </a:xfrm>
        </p:spPr>
        <p:txBody>
          <a:bodyPr/>
          <a:lstStyle/>
          <a:p>
            <a:r>
              <a:rPr lang="en-IN" dirty="0" smtClean="0">
                <a:solidFill>
                  <a:srgbClr val="C00000"/>
                </a:solidFill>
              </a:rPr>
              <a:t>British Modernism and the key genres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98897" y="1241660"/>
            <a:ext cx="10478703" cy="454954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P</a:t>
            </a:r>
            <a:r>
              <a:rPr lang="en-IN" cap="none" dirty="0" smtClean="0"/>
              <a:t>eriod spanning from 1901-1939 is widely considered as the Modernist period.</a:t>
            </a:r>
          </a:p>
          <a:p>
            <a:r>
              <a:rPr lang="en-IN" cap="none" dirty="0" smtClean="0"/>
              <a:t>It is a time of profound changes in society</a:t>
            </a:r>
          </a:p>
          <a:p>
            <a:r>
              <a:rPr lang="en-IN" cap="none" dirty="0" smtClean="0"/>
              <a:t>Shifts in western society that changed literary and artistic landscapes.</a:t>
            </a:r>
          </a:p>
          <a:p>
            <a:r>
              <a:rPr lang="en-IN" cap="none" dirty="0" smtClean="0"/>
              <a:t>Queen Victoria’s reign ended, she passed away and so great change in political and social history of Britain.</a:t>
            </a:r>
          </a:p>
          <a:p>
            <a:r>
              <a:rPr lang="en-IN" cap="none" dirty="0" smtClean="0"/>
              <a:t>Main issues were : shifting political </a:t>
            </a:r>
            <a:r>
              <a:rPr lang="en-IN" cap="none" dirty="0" err="1" smtClean="0"/>
              <a:t>stability,urbanisation</a:t>
            </a:r>
            <a:r>
              <a:rPr lang="en-IN" cap="none" dirty="0" smtClean="0"/>
              <a:t>, industrial expansion, scars left by world war I</a:t>
            </a:r>
            <a:endParaRPr lang="en-IN" dirty="0" smtClean="0"/>
          </a:p>
          <a:p>
            <a:r>
              <a:rPr lang="en-IN" dirty="0" smtClean="0"/>
              <a:t>Those were reflected in :</a:t>
            </a:r>
            <a:endParaRPr lang="en-IN" dirty="0"/>
          </a:p>
          <a:p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Poetry</a:t>
            </a:r>
          </a:p>
          <a:p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Drama</a:t>
            </a:r>
          </a:p>
          <a:p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fiction</a:t>
            </a: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585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618518"/>
            <a:ext cx="10469704" cy="64239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IN" dirty="0" smtClean="0">
                <a:solidFill>
                  <a:srgbClr val="C00000"/>
                </a:solidFill>
              </a:rPr>
              <a:t>Definitions and traits of </a:t>
            </a:r>
            <a:r>
              <a:rPr lang="en-IN" dirty="0" smtClean="0">
                <a:solidFill>
                  <a:srgbClr val="C00000"/>
                </a:solidFill>
              </a:rPr>
              <a:t>Modernism 1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08522" y="1424540"/>
            <a:ext cx="10469078" cy="436666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An avant-garde movement that defied easy </a:t>
            </a:r>
            <a:r>
              <a:rPr lang="en-IN" dirty="0" smtClean="0"/>
              <a:t>categorisation</a:t>
            </a:r>
          </a:p>
          <a:p>
            <a:r>
              <a:rPr lang="en-IN" dirty="0" smtClean="0"/>
              <a:t>Radical </a:t>
            </a:r>
            <a:r>
              <a:rPr lang="en-IN" dirty="0" err="1" smtClean="0"/>
              <a:t>deparature</a:t>
            </a:r>
            <a:r>
              <a:rPr lang="en-IN" dirty="0" smtClean="0"/>
              <a:t> from conventional social norms.</a:t>
            </a:r>
          </a:p>
          <a:p>
            <a:r>
              <a:rPr lang="en-IN" dirty="0" smtClean="0"/>
              <a:t>Drew inspiration from thinkers such as Friedrich </a:t>
            </a:r>
            <a:r>
              <a:rPr lang="en-IN" dirty="0" err="1" smtClean="0"/>
              <a:t>Nietzsche,Ernst</a:t>
            </a:r>
            <a:r>
              <a:rPr lang="en-IN" dirty="0" smtClean="0"/>
              <a:t> </a:t>
            </a:r>
            <a:r>
              <a:rPr lang="en-IN" dirty="0" err="1" smtClean="0"/>
              <a:t>mach</a:t>
            </a:r>
            <a:r>
              <a:rPr lang="en-IN" dirty="0" smtClean="0"/>
              <a:t>, and Sigmund Freud</a:t>
            </a:r>
          </a:p>
          <a:p>
            <a:r>
              <a:rPr lang="en-IN" dirty="0" smtClean="0"/>
              <a:t>Pessimism…world </a:t>
            </a:r>
            <a:r>
              <a:rPr lang="en-IN" dirty="0" err="1" smtClean="0"/>
              <a:t>waR</a:t>
            </a:r>
            <a:r>
              <a:rPr lang="en-IN" dirty="0" smtClean="0"/>
              <a:t> I</a:t>
            </a:r>
          </a:p>
          <a:p>
            <a:r>
              <a:rPr lang="en-IN" dirty="0" smtClean="0"/>
              <a:t>Conviction that the bedrock of human existence---religious </a:t>
            </a:r>
            <a:r>
              <a:rPr lang="en-IN" dirty="0" err="1" smtClean="0"/>
              <a:t>beliefs,social</a:t>
            </a:r>
            <a:r>
              <a:rPr lang="en-IN" dirty="0" smtClean="0"/>
              <a:t> norms, artistic convictions had crumbled or been proven false and </a:t>
            </a:r>
            <a:r>
              <a:rPr lang="en-IN" dirty="0" err="1" smtClean="0"/>
              <a:t>fragile.this</a:t>
            </a:r>
            <a:r>
              <a:rPr lang="en-IN" dirty="0" smtClean="0"/>
              <a:t> gave rise to a literary style that constructed from fragments…constructed from fragments of myth, history, personal experience, and echoes of </a:t>
            </a:r>
            <a:r>
              <a:rPr lang="en-IN" dirty="0" err="1" smtClean="0"/>
              <a:t>preceeding</a:t>
            </a:r>
            <a:r>
              <a:rPr lang="en-IN" dirty="0" smtClean="0"/>
              <a:t> artistic endeavours. (Virginia </a:t>
            </a:r>
            <a:r>
              <a:rPr lang="en-IN" dirty="0" err="1" smtClean="0"/>
              <a:t>woolf</a:t>
            </a:r>
            <a:r>
              <a:rPr lang="en-IN" dirty="0" smtClean="0"/>
              <a:t>, fragmented psyche of a society in flux. </a:t>
            </a:r>
            <a:r>
              <a:rPr lang="en-IN" dirty="0" err="1" smtClean="0"/>
              <a:t>T.S.Eliot</a:t>
            </a:r>
            <a:r>
              <a:rPr lang="en-IN" dirty="0" smtClean="0"/>
              <a:t>—weaves diverse voices, texts mythologies…mirroring shattered landscape of a world reeling from aftermath of war.)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607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2" cy="565390"/>
          </a:xfrm>
        </p:spPr>
        <p:style>
          <a:lnRef idx="1">
            <a:schemeClr val="accent1"/>
          </a:lnRef>
          <a:fillRef idx="1003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>
                <a:solidFill>
                  <a:srgbClr val="C00000"/>
                </a:solidFill>
              </a:rPr>
              <a:t>Definitions and traits of </a:t>
            </a:r>
            <a:r>
              <a:rPr lang="en-IN" dirty="0" smtClean="0">
                <a:solidFill>
                  <a:srgbClr val="C00000"/>
                </a:solidFill>
              </a:rPr>
              <a:t>Modernism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25642" y="1183908"/>
            <a:ext cx="10651958" cy="4607291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dirty="0" smtClean="0"/>
              <a:t>In its heart lay an impulse to unravel, question and reimagine….innovation, reflection.(Joyce, Beckett, Woolf, </a:t>
            </a:r>
            <a:r>
              <a:rPr lang="en-IN" dirty="0" err="1" smtClean="0"/>
              <a:t>brecht</a:t>
            </a:r>
            <a:r>
              <a:rPr lang="en-IN" dirty="0" smtClean="0"/>
              <a:t>.)</a:t>
            </a:r>
          </a:p>
          <a:p>
            <a:pPr algn="just"/>
            <a:r>
              <a:rPr lang="en-IN" dirty="0" smtClean="0"/>
              <a:t>Bloomsbury group….Virginia and </a:t>
            </a:r>
            <a:r>
              <a:rPr lang="en-IN" dirty="0" err="1" smtClean="0"/>
              <a:t>vanessa</a:t>
            </a:r>
            <a:r>
              <a:rPr lang="en-IN" dirty="0" smtClean="0"/>
              <a:t> Stephen…Virginia </a:t>
            </a:r>
            <a:r>
              <a:rPr lang="en-IN" dirty="0" err="1" smtClean="0"/>
              <a:t>woolf</a:t>
            </a:r>
            <a:r>
              <a:rPr lang="en-IN" dirty="0" smtClean="0"/>
              <a:t> later….Bloomsbury (commitment to interdisciplinary conversations .transcended traditional boundaries between art literature , philosophy, and the intellectual disciplines. writer </a:t>
            </a:r>
            <a:r>
              <a:rPr lang="en-IN" dirty="0" err="1" smtClean="0"/>
              <a:t>e.m.forster</a:t>
            </a:r>
            <a:r>
              <a:rPr lang="en-IN" dirty="0" smtClean="0"/>
              <a:t>, economist Maynard Keynes, art critic </a:t>
            </a:r>
            <a:r>
              <a:rPr lang="en-IN" dirty="0" err="1" smtClean="0"/>
              <a:t>clive</a:t>
            </a:r>
            <a:r>
              <a:rPr lang="en-IN" dirty="0" smtClean="0"/>
              <a:t> bell, philosopher </a:t>
            </a:r>
            <a:r>
              <a:rPr lang="en-IN" dirty="0" err="1" smtClean="0"/>
              <a:t>g.e</a:t>
            </a:r>
            <a:r>
              <a:rPr lang="en-IN" dirty="0" smtClean="0"/>
              <a:t>. </a:t>
            </a:r>
            <a:r>
              <a:rPr lang="en-IN" dirty="0" err="1" smtClean="0"/>
              <a:t>moore</a:t>
            </a:r>
            <a:r>
              <a:rPr lang="en-IN" dirty="0" smtClean="0"/>
              <a:t> emphasised analytical clarity.). It was known for its progressive </a:t>
            </a:r>
            <a:r>
              <a:rPr lang="en-IN" dirty="0" err="1" smtClean="0"/>
              <a:t>viewson</a:t>
            </a:r>
            <a:r>
              <a:rPr lang="en-IN" dirty="0" smtClean="0"/>
              <a:t> social and sexual </a:t>
            </a:r>
            <a:r>
              <a:rPr lang="en-IN" dirty="0" err="1" smtClean="0"/>
              <a:t>norms.B</a:t>
            </a:r>
            <a:r>
              <a:rPr lang="en-IN" dirty="0" smtClean="0"/>
              <a:t> group impacted 20</a:t>
            </a:r>
            <a:r>
              <a:rPr lang="en-IN" baseline="30000" dirty="0" smtClean="0"/>
              <a:t>th</a:t>
            </a:r>
            <a:r>
              <a:rPr lang="en-IN" dirty="0" smtClean="0"/>
              <a:t> century culture </a:t>
            </a:r>
            <a:r>
              <a:rPr lang="en-IN" dirty="0" err="1" smtClean="0"/>
              <a:t>hugely.elitist</a:t>
            </a:r>
            <a:r>
              <a:rPr lang="en-IN" dirty="0" smtClean="0"/>
              <a:t>, detachment to social issues. testament to the power of interdisciplinary collaborations, the embrace of individuality and the profound and the profound impact of challenging societal norms.  Feminism, modernism, sexual revolution.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9966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87993818"/>
              </p:ext>
            </p:extLst>
          </p:nvPr>
        </p:nvGraphicFramePr>
        <p:xfrm>
          <a:off x="913774" y="609600"/>
          <a:ext cx="10364452" cy="1605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Poetry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6017" y="2868329"/>
            <a:ext cx="3596733" cy="292287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IN" dirty="0" err="1" smtClean="0"/>
              <a:t>t.s.eliot</a:t>
            </a:r>
            <a:endParaRPr lang="en-IN" dirty="0" smtClean="0"/>
          </a:p>
          <a:p>
            <a:r>
              <a:rPr lang="en-IN" dirty="0" smtClean="0"/>
              <a:t>Auden circle (</a:t>
            </a:r>
            <a:r>
              <a:rPr lang="en-IN" dirty="0" err="1" smtClean="0"/>
              <a:t>w.h.auden</a:t>
            </a:r>
            <a:r>
              <a:rPr lang="en-IN" dirty="0" smtClean="0"/>
              <a:t>)</a:t>
            </a:r>
          </a:p>
          <a:p>
            <a:r>
              <a:rPr lang="en-IN" dirty="0" smtClean="0"/>
              <a:t>Dylan </a:t>
            </a:r>
            <a:r>
              <a:rPr lang="en-IN" dirty="0" err="1" smtClean="0"/>
              <a:t>thomas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N" dirty="0" smtClean="0"/>
              <a:t>Drama</a:t>
            </a:r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xfrm>
            <a:off x="4283242" y="2868329"/>
            <a:ext cx="3461457" cy="2922871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IN" dirty="0" smtClean="0"/>
              <a:t>Beckett</a:t>
            </a:r>
          </a:p>
          <a:p>
            <a:r>
              <a:rPr lang="en-IN" dirty="0" smtClean="0"/>
              <a:t>Brecht</a:t>
            </a:r>
          </a:p>
          <a:p>
            <a:r>
              <a:rPr lang="en-IN" dirty="0" err="1" smtClean="0"/>
              <a:t>d.h.lawence</a:t>
            </a:r>
            <a:endParaRPr lang="en-IN" dirty="0" smtClean="0"/>
          </a:p>
          <a:p>
            <a:r>
              <a:rPr lang="en-IN" dirty="0" smtClean="0"/>
              <a:t>Sean </a:t>
            </a:r>
            <a:r>
              <a:rPr lang="en-IN" dirty="0" err="1" smtClean="0"/>
              <a:t>o’casey</a:t>
            </a:r>
            <a:endParaRPr lang="en-IN" dirty="0" smtClean="0"/>
          </a:p>
          <a:p>
            <a:r>
              <a:rPr lang="en-IN" dirty="0" smtClean="0"/>
              <a:t>Noel coward</a:t>
            </a:r>
          </a:p>
          <a:p>
            <a:r>
              <a:rPr lang="en-IN" dirty="0" err="1" smtClean="0"/>
              <a:t>j.b.priestly</a:t>
            </a: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IN" dirty="0" smtClean="0"/>
              <a:t>Fiction</a:t>
            </a:r>
            <a:endParaRPr lang="en-IN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xfrm>
            <a:off x="7973297" y="2868329"/>
            <a:ext cx="3533527" cy="2922871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IN" dirty="0" smtClean="0"/>
              <a:t>James </a:t>
            </a:r>
            <a:r>
              <a:rPr lang="en-IN" dirty="0" err="1" smtClean="0"/>
              <a:t>joyce</a:t>
            </a:r>
            <a:endParaRPr lang="en-IN" dirty="0" smtClean="0"/>
          </a:p>
          <a:p>
            <a:r>
              <a:rPr lang="en-IN" dirty="0" smtClean="0"/>
              <a:t>Lytton </a:t>
            </a:r>
            <a:r>
              <a:rPr lang="en-IN" dirty="0" err="1" smtClean="0"/>
              <a:t>strachey</a:t>
            </a:r>
            <a:endParaRPr lang="en-IN" dirty="0" smtClean="0"/>
          </a:p>
          <a:p>
            <a:r>
              <a:rPr lang="en-IN" dirty="0" err="1" smtClean="0"/>
              <a:t>virginia</a:t>
            </a:r>
            <a:r>
              <a:rPr lang="en-IN" dirty="0" smtClean="0"/>
              <a:t> </a:t>
            </a:r>
            <a:r>
              <a:rPr lang="en-IN" dirty="0" err="1" smtClean="0"/>
              <a:t>woolf</a:t>
            </a:r>
            <a:endParaRPr lang="en-IN" dirty="0" smtClean="0"/>
          </a:p>
          <a:p>
            <a:r>
              <a:rPr lang="en-IN" dirty="0" smtClean="0"/>
              <a:t>Katherine Mansfield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875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58934601"/>
              </p:ext>
            </p:extLst>
          </p:nvPr>
        </p:nvGraphicFramePr>
        <p:xfrm>
          <a:off x="913775" y="618517"/>
          <a:ext cx="10364451" cy="159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984427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140</TotalTime>
  <Words>393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CLASS PRESENTATION for BA 1ST SEMESTER (ENGLISH CORE)</vt:lpstr>
      <vt:lpstr>British Modernism and the key genres</vt:lpstr>
      <vt:lpstr>Definitions and traits of Modernism 1</vt:lpstr>
      <vt:lpstr>Definitions and traits of Modernism 2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PRESENTATION for BA 1ST SEMESTER (ENGLISH CORE)</dc:title>
  <dc:creator>Microsoft account</dc:creator>
  <cp:lastModifiedBy>Microsoft account</cp:lastModifiedBy>
  <cp:revision>23</cp:revision>
  <dcterms:created xsi:type="dcterms:W3CDTF">2024-11-18T02:33:24Z</dcterms:created>
  <dcterms:modified xsi:type="dcterms:W3CDTF">2024-11-18T07:27:40Z</dcterms:modified>
</cp:coreProperties>
</file>