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B33C4211-D1F4-4E81-BE9B-E82A226B561A}" type="datetimeFigureOut">
              <a:rPr lang="en-IN" smtClean="0"/>
              <a:t>27-12-2025</a:t>
            </a:fld>
            <a:endParaRPr lang="en-IN"/>
          </a:p>
        </p:txBody>
      </p:sp>
      <p:sp>
        <p:nvSpPr>
          <p:cNvPr id="5" name="Footer Placeholder 4"/>
          <p:cNvSpPr>
            <a:spLocks noGrp="1"/>
          </p:cNvSpPr>
          <p:nvPr>
            <p:ph type="ftr" sz="quarter" idx="11"/>
          </p:nvPr>
        </p:nvSpPr>
        <p:spPr>
          <a:xfrm>
            <a:off x="1371600" y="4323845"/>
            <a:ext cx="6400800" cy="365125"/>
          </a:xfrm>
        </p:spPr>
        <p:txBody>
          <a:bodyPr/>
          <a:lstStyle/>
          <a:p>
            <a:endParaRPr lang="en-IN"/>
          </a:p>
        </p:txBody>
      </p:sp>
      <p:sp>
        <p:nvSpPr>
          <p:cNvPr id="6" name="Slide Number Placeholder 5"/>
          <p:cNvSpPr>
            <a:spLocks noGrp="1"/>
          </p:cNvSpPr>
          <p:nvPr>
            <p:ph type="sldNum" sz="quarter" idx="12"/>
          </p:nvPr>
        </p:nvSpPr>
        <p:spPr>
          <a:xfrm>
            <a:off x="8077200" y="1430866"/>
            <a:ext cx="2743200" cy="365125"/>
          </a:xfrm>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325182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377132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38591847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a:xfrm>
            <a:off x="685800" y="379941"/>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7D9D68F-74FF-4A52-899D-85245EC81F31}" type="slidenum">
              <a:rPr lang="en-IN" smtClean="0"/>
              <a:t>‹#›</a:t>
            </a:fld>
            <a:endParaRPr lang="en-IN"/>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6568200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a:xfrm>
            <a:off x="685800" y="378883"/>
            <a:ext cx="6991492" cy="365125"/>
          </a:xfrm>
        </p:spPr>
        <p:txBody>
          <a:bodyPr/>
          <a:lstStyle/>
          <a:p>
            <a:endParaRPr lang="en-IN"/>
          </a:p>
        </p:txBody>
      </p:sp>
      <p:sp>
        <p:nvSpPr>
          <p:cNvPr id="7" name="Slide Number Placeholder 6"/>
          <p:cNvSpPr>
            <a:spLocks noGrp="1"/>
          </p:cNvSpPr>
          <p:nvPr>
            <p:ph type="sldNum" sz="quarter" idx="12"/>
          </p:nvPr>
        </p:nvSpPr>
        <p:spPr>
          <a:xfrm>
            <a:off x="10862452" y="381000"/>
            <a:ext cx="643748" cy="365125"/>
          </a:xfrm>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883332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33C4211-D1F4-4E81-BE9B-E82A226B561A}" type="datetimeFigureOut">
              <a:rPr lang="en-IN" smtClean="0"/>
              <a:t>27-12-2025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323940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B33C4211-D1F4-4E81-BE9B-E82A226B561A}" type="datetimeFigureOut">
              <a:rPr lang="en-IN" smtClean="0"/>
              <a:t>27-12-2025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13464390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3C4211-D1F4-4E81-BE9B-E82A226B561A}" type="datetimeFigureOut">
              <a:rPr lang="en-IN" smtClean="0"/>
              <a:t>27-12-2025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935629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B33C4211-D1F4-4E81-BE9B-E82A226B561A}" type="datetimeFigureOut">
              <a:rPr lang="en-IN" smtClean="0"/>
              <a:t>27-12-2025</a:t>
            </a:fld>
            <a:endParaRPr lang="en-IN"/>
          </a:p>
        </p:txBody>
      </p:sp>
      <p:sp>
        <p:nvSpPr>
          <p:cNvPr id="5" name="Footer Placeholder 4"/>
          <p:cNvSpPr>
            <a:spLocks noGrp="1"/>
          </p:cNvSpPr>
          <p:nvPr>
            <p:ph type="ftr" sz="quarter" idx="11"/>
          </p:nvPr>
        </p:nvSpPr>
        <p:spPr>
          <a:xfrm>
            <a:off x="685800" y="381000"/>
            <a:ext cx="6991492" cy="36512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2207129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33C4211-D1F4-4E81-BE9B-E82A226B561A}" type="datetimeFigureOut">
              <a:rPr lang="en-IN" smtClean="0"/>
              <a:t>27-12-2025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1552782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B33C4211-D1F4-4E81-BE9B-E82A226B561A}" type="datetimeFigureOut">
              <a:rPr lang="en-IN" smtClean="0"/>
              <a:t>27-12-2025</a:t>
            </a:fld>
            <a:endParaRPr lang="en-IN"/>
          </a:p>
        </p:txBody>
      </p:sp>
      <p:sp>
        <p:nvSpPr>
          <p:cNvPr id="5" name="Footer Placeholder 4"/>
          <p:cNvSpPr>
            <a:spLocks noGrp="1"/>
          </p:cNvSpPr>
          <p:nvPr>
            <p:ph type="ftr" sz="quarter" idx="11"/>
          </p:nvPr>
        </p:nvSpPr>
        <p:spPr>
          <a:xfrm>
            <a:off x="685800" y="381001"/>
            <a:ext cx="6991492" cy="364065"/>
          </a:xfrm>
        </p:spPr>
        <p:txBody>
          <a:bodyPr/>
          <a:lstStyle/>
          <a:p>
            <a:endParaRPr lang="en-IN"/>
          </a:p>
        </p:txBody>
      </p:sp>
      <p:sp>
        <p:nvSpPr>
          <p:cNvPr id="6" name="Slide Number Placeholder 5"/>
          <p:cNvSpPr>
            <a:spLocks noGrp="1"/>
          </p:cNvSpPr>
          <p:nvPr>
            <p:ph type="sldNum" sz="quarter" idx="12"/>
          </p:nvPr>
        </p:nvSpPr>
        <p:spPr>
          <a:xfrm>
            <a:off x="10862452" y="381000"/>
            <a:ext cx="643748" cy="365125"/>
          </a:xfrm>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22672062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4206282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3C4211-D1F4-4E81-BE9B-E82A226B561A}" type="datetimeFigureOut">
              <a:rPr lang="en-IN" smtClean="0"/>
              <a:t>27-12-2025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761978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33C4211-D1F4-4E81-BE9B-E82A226B561A}" type="datetimeFigureOut">
              <a:rPr lang="en-IN" smtClean="0"/>
              <a:t>27-12-2025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4243017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3C4211-D1F4-4E81-BE9B-E82A226B561A}" type="datetimeFigureOut">
              <a:rPr lang="en-IN" smtClean="0"/>
              <a:t>27-12-2025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1658619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292744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33C4211-D1F4-4E81-BE9B-E82A226B561A}" type="datetimeFigureOut">
              <a:rPr lang="en-IN" smtClean="0"/>
              <a:t>27-12-2025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7D9D68F-74FF-4A52-899D-85245EC81F31}" type="slidenum">
              <a:rPr lang="en-IN" smtClean="0"/>
              <a:t>‹#›</a:t>
            </a:fld>
            <a:endParaRPr lang="en-IN"/>
          </a:p>
        </p:txBody>
      </p:sp>
    </p:spTree>
    <p:extLst>
      <p:ext uri="{BB962C8B-B14F-4D97-AF65-F5344CB8AC3E}">
        <p14:creationId xmlns:p14="http://schemas.microsoft.com/office/powerpoint/2010/main" val="2207007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B33C4211-D1F4-4E81-BE9B-E82A226B561A}" type="datetimeFigureOut">
              <a:rPr lang="en-IN" smtClean="0"/>
              <a:t>27-12-2025</a:t>
            </a:fld>
            <a:endParaRPr lang="en-IN"/>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C7D9D68F-74FF-4A52-899D-85245EC81F31}" type="slidenum">
              <a:rPr lang="en-IN" smtClean="0"/>
              <a:t>‹#›</a:t>
            </a:fld>
            <a:endParaRPr lang="en-IN"/>
          </a:p>
        </p:txBody>
      </p:sp>
    </p:spTree>
    <p:extLst>
      <p:ext uri="{BB962C8B-B14F-4D97-AF65-F5344CB8AC3E}">
        <p14:creationId xmlns:p14="http://schemas.microsoft.com/office/powerpoint/2010/main" val="4190990594"/>
      </p:ext>
    </p:extLst>
  </p:cSld>
  <p:clrMap bg1="dk1" tx1="lt1" bg2="dk2"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 id="2147483757" r:id="rId14"/>
    <p:sldLayoutId id="2147483758" r:id="rId15"/>
    <p:sldLayoutId id="2147483759" r:id="rId16"/>
    <p:sldLayoutId id="2147483760"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991CD-B86C-3CB3-C759-45F2651A754E}"/>
              </a:ext>
            </a:extLst>
          </p:cNvPr>
          <p:cNvSpPr>
            <a:spLocks noGrp="1"/>
          </p:cNvSpPr>
          <p:nvPr>
            <p:ph type="title"/>
          </p:nvPr>
        </p:nvSpPr>
        <p:spPr/>
        <p:txBody>
          <a:bodyPr>
            <a:normAutofit/>
          </a:bodyPr>
          <a:lstStyle/>
          <a:p>
            <a:pPr algn="ctr"/>
            <a:r>
              <a:rPr lang="en-IN" sz="3600" b="1" dirty="0">
                <a:solidFill>
                  <a:srgbClr val="7030A0"/>
                </a:solidFill>
                <a:latin typeface="+mn-lt"/>
              </a:rPr>
              <a:t>Time and Work</a:t>
            </a:r>
          </a:p>
        </p:txBody>
      </p:sp>
      <p:sp>
        <p:nvSpPr>
          <p:cNvPr id="4" name="Content Placeholder 3">
            <a:extLst>
              <a:ext uri="{FF2B5EF4-FFF2-40B4-BE49-F238E27FC236}">
                <a16:creationId xmlns:a16="http://schemas.microsoft.com/office/drawing/2014/main" id="{C5E5A3F9-EFE8-66CE-A17E-14C83A99DE84}"/>
              </a:ext>
            </a:extLst>
          </p:cNvPr>
          <p:cNvSpPr>
            <a:spLocks noGrp="1"/>
          </p:cNvSpPr>
          <p:nvPr>
            <p:ph idx="1"/>
          </p:nvPr>
        </p:nvSpPr>
        <p:spPr>
          <a:xfrm>
            <a:off x="838200" y="1415143"/>
            <a:ext cx="10515600" cy="4761820"/>
          </a:xfrm>
        </p:spPr>
        <p:txBody>
          <a:bodyPr/>
          <a:lstStyle/>
          <a:p>
            <a:endParaRPr lang="en-US" dirty="0"/>
          </a:p>
          <a:p>
            <a:endParaRPr lang="en-US" dirty="0"/>
          </a:p>
          <a:p>
            <a:pPr marL="0" indent="0" algn="r">
              <a:buNone/>
            </a:pPr>
            <a:r>
              <a:rPr lang="en-IN" dirty="0">
                <a:solidFill>
                  <a:srgbClr val="00B0F0"/>
                </a:solidFill>
              </a:rPr>
              <a:t>Ms. Nirmali Borah</a:t>
            </a:r>
          </a:p>
          <a:p>
            <a:pPr marL="0" indent="0" algn="r">
              <a:buNone/>
            </a:pPr>
            <a:r>
              <a:rPr lang="en-IN" dirty="0">
                <a:solidFill>
                  <a:srgbClr val="00B0F0"/>
                </a:solidFill>
              </a:rPr>
              <a:t>Assistant Professor, Dept. of Commerce(Statistics)</a:t>
            </a:r>
          </a:p>
          <a:p>
            <a:pPr marL="0" indent="0" algn="r">
              <a:buNone/>
            </a:pPr>
            <a:r>
              <a:rPr lang="en-IN" dirty="0">
                <a:solidFill>
                  <a:srgbClr val="00B0F0"/>
                </a:solidFill>
              </a:rPr>
              <a:t>Paschim Guwahati Mahavidyalaya</a:t>
            </a:r>
          </a:p>
          <a:p>
            <a:pPr marL="0" indent="0" algn="r">
              <a:buNone/>
            </a:pPr>
            <a:r>
              <a:rPr lang="en-IN" dirty="0" err="1">
                <a:solidFill>
                  <a:srgbClr val="00B0F0"/>
                </a:solidFill>
              </a:rPr>
              <a:t>Dharapur</a:t>
            </a:r>
            <a:r>
              <a:rPr lang="en-IN" dirty="0">
                <a:solidFill>
                  <a:srgbClr val="00B0F0"/>
                </a:solidFill>
              </a:rPr>
              <a:t>, Ghy-17</a:t>
            </a:r>
          </a:p>
        </p:txBody>
      </p:sp>
    </p:spTree>
    <p:extLst>
      <p:ext uri="{BB962C8B-B14F-4D97-AF65-F5344CB8AC3E}">
        <p14:creationId xmlns:p14="http://schemas.microsoft.com/office/powerpoint/2010/main" val="3844794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1088B-9666-6F74-F42F-44C88EE2B58D}"/>
              </a:ext>
            </a:extLst>
          </p:cNvPr>
          <p:cNvSpPr>
            <a:spLocks noGrp="1"/>
          </p:cNvSpPr>
          <p:nvPr>
            <p:ph type="title"/>
          </p:nvPr>
        </p:nvSpPr>
        <p:spPr>
          <a:xfrm>
            <a:off x="914400" y="764373"/>
            <a:ext cx="10591800" cy="1293028"/>
          </a:xfrm>
        </p:spPr>
        <p:txBody>
          <a:bodyPr>
            <a:normAutofit fontScale="90000"/>
          </a:bodyPr>
          <a:lstStyle/>
          <a:p>
            <a:br>
              <a:rPr lang="en-US" b="1" dirty="0"/>
            </a:br>
            <a:r>
              <a:rPr lang="en-US" sz="3600" b="1" dirty="0">
                <a:latin typeface="Arial" panose="020B0604020202020204" pitchFamily="34" charset="0"/>
                <a:cs typeface="Arial" panose="020B0604020202020204" pitchFamily="34" charset="0"/>
              </a:rPr>
              <a:t>Q7. A can complete a task in 9 days and B in 18 days. They work alternately starting with A. How many days to finish the work?</a:t>
            </a:r>
            <a:br>
              <a:rPr lang="en-US" sz="3600" b="1" dirty="0">
                <a:latin typeface="Arial" panose="020B0604020202020204" pitchFamily="34" charset="0"/>
                <a:cs typeface="Arial" panose="020B0604020202020204" pitchFamily="34" charset="0"/>
              </a:rPr>
            </a:br>
            <a:endParaRPr lang="en-IN"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36185E1-6AA6-4D09-2990-EF7622C7299B}"/>
              </a:ext>
            </a:extLst>
          </p:cNvPr>
          <p:cNvSpPr>
            <a:spLocks noGrp="1"/>
          </p:cNvSpPr>
          <p:nvPr>
            <p:ph idx="1"/>
          </p:nvPr>
        </p:nvSpPr>
        <p:spPr/>
        <p:txBody>
          <a:bodyPr>
            <a:normAutofit/>
          </a:bodyPr>
          <a:lstStyle/>
          <a:p>
            <a:endParaRPr lang="en-US" b="1" dirty="0"/>
          </a:p>
          <a:p>
            <a:endParaRPr lang="en-US" b="1" dirty="0"/>
          </a:p>
          <a:p>
            <a:r>
              <a:rPr lang="en-US" b="1" dirty="0"/>
              <a:t>Ans:</a:t>
            </a:r>
            <a:r>
              <a:rPr lang="en-US" dirty="0"/>
              <a:t> 12 days</a:t>
            </a:r>
            <a:br>
              <a:rPr lang="en-US" dirty="0"/>
            </a:br>
            <a:r>
              <a:rPr lang="en-US" b="1" dirty="0"/>
              <a:t>Explanation:</a:t>
            </a:r>
            <a:br>
              <a:rPr lang="en-US" dirty="0"/>
            </a:br>
            <a:r>
              <a:rPr lang="en-US" dirty="0"/>
              <a:t>A’s 1-day work = 1/9, B’s = 1/18</a:t>
            </a:r>
            <a:br>
              <a:rPr lang="en-US" dirty="0"/>
            </a:br>
            <a:r>
              <a:rPr lang="en-US" dirty="0"/>
              <a:t>In 2 days = 1/9 + 1/18 = 1/6</a:t>
            </a:r>
            <a:br>
              <a:rPr lang="en-US" dirty="0"/>
            </a:br>
            <a:r>
              <a:rPr lang="en-US" dirty="0"/>
              <a:t>After 10 days = 5 × 1/6 = 5/6</a:t>
            </a:r>
            <a:br>
              <a:rPr lang="en-US" dirty="0"/>
            </a:br>
            <a:r>
              <a:rPr lang="en-US" dirty="0"/>
              <a:t>Remaining = 1/6 (done by A on day 11)</a:t>
            </a:r>
            <a:br>
              <a:rPr lang="en-US" dirty="0"/>
            </a:br>
            <a:r>
              <a:rPr lang="en-US" dirty="0"/>
              <a:t>Total = </a:t>
            </a:r>
            <a:r>
              <a:rPr lang="en-US" b="1" dirty="0"/>
              <a:t>11 days</a:t>
            </a:r>
            <a:endParaRPr lang="en-IN" dirty="0"/>
          </a:p>
        </p:txBody>
      </p:sp>
    </p:spTree>
    <p:extLst>
      <p:ext uri="{BB962C8B-B14F-4D97-AF65-F5344CB8AC3E}">
        <p14:creationId xmlns:p14="http://schemas.microsoft.com/office/powerpoint/2010/main" val="3871928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EEE1E-9F7C-09F5-474D-2B66B7BBA303}"/>
              </a:ext>
            </a:extLst>
          </p:cNvPr>
          <p:cNvSpPr>
            <a:spLocks noGrp="1"/>
          </p:cNvSpPr>
          <p:nvPr>
            <p:ph type="title"/>
          </p:nvPr>
        </p:nvSpPr>
        <p:spPr>
          <a:xfrm>
            <a:off x="685800" y="764373"/>
            <a:ext cx="10820400" cy="1293028"/>
          </a:xfrm>
        </p:spPr>
        <p:txBody>
          <a:bodyPr>
            <a:normAutofit fontScale="90000"/>
          </a:bodyPr>
          <a:lstStyle/>
          <a:p>
            <a:pPr algn="l"/>
            <a:br>
              <a:rPr lang="en-US" b="1" dirty="0"/>
            </a:br>
            <a:r>
              <a:rPr lang="en-US" sz="3600" b="1" dirty="0">
                <a:latin typeface="Arial" panose="020B0604020202020204" pitchFamily="34" charset="0"/>
                <a:cs typeface="Arial" panose="020B0604020202020204" pitchFamily="34" charset="0"/>
              </a:rPr>
              <a:t>Q8.</a:t>
            </a:r>
            <a:r>
              <a:rPr lang="en-US" sz="3600" dirty="0">
                <a:latin typeface="Arial" panose="020B0604020202020204" pitchFamily="34" charset="0"/>
                <a:cs typeface="Arial" panose="020B0604020202020204" pitchFamily="34" charset="0"/>
              </a:rPr>
              <a:t> A can do a work in 10 days. He works alone for 4 days, then B joins and together they finish in 2 more days. How long would B alone take?</a:t>
            </a:r>
            <a:br>
              <a:rPr lang="en-US" sz="3600" dirty="0">
                <a:latin typeface="Arial" panose="020B0604020202020204" pitchFamily="34" charset="0"/>
                <a:cs typeface="Arial" panose="020B0604020202020204" pitchFamily="34" charset="0"/>
              </a:rPr>
            </a:br>
            <a:endParaRPr lang="en-IN"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D1D8D4B-AB1A-0FAD-FA48-EEDF89D03E7C}"/>
              </a:ext>
            </a:extLst>
          </p:cNvPr>
          <p:cNvSpPr>
            <a:spLocks noGrp="1"/>
          </p:cNvSpPr>
          <p:nvPr>
            <p:ph idx="1"/>
          </p:nvPr>
        </p:nvSpPr>
        <p:spPr/>
        <p:txBody>
          <a:bodyPr/>
          <a:lstStyle/>
          <a:p>
            <a:endParaRPr lang="en-US" b="1" dirty="0"/>
          </a:p>
          <a:p>
            <a:endParaRPr lang="en-US" b="1" dirty="0"/>
          </a:p>
          <a:p>
            <a:r>
              <a:rPr lang="en-US" b="1" dirty="0"/>
              <a:t>Ans:</a:t>
            </a:r>
            <a:r>
              <a:rPr lang="en-US" dirty="0"/>
              <a:t> 5 days</a:t>
            </a:r>
            <a:br>
              <a:rPr lang="en-US" dirty="0"/>
            </a:br>
            <a:r>
              <a:rPr lang="en-US" b="1" dirty="0"/>
              <a:t>Explanation:</a:t>
            </a:r>
            <a:br>
              <a:rPr lang="en-US" dirty="0"/>
            </a:br>
            <a:r>
              <a:rPr lang="en-US" dirty="0"/>
              <a:t>A’s 1-day = 1/10</a:t>
            </a:r>
            <a:br>
              <a:rPr lang="en-US" dirty="0"/>
            </a:br>
            <a:r>
              <a:rPr lang="en-US" dirty="0"/>
              <a:t>A’s 4-day work = 4/10 = 2/5</a:t>
            </a:r>
            <a:br>
              <a:rPr lang="en-US" dirty="0"/>
            </a:br>
            <a:r>
              <a:rPr lang="en-US" dirty="0"/>
              <a:t>Remaining = 3/5 done by (A + B) in 2 days</a:t>
            </a:r>
            <a:br>
              <a:rPr lang="en-US" dirty="0"/>
            </a:br>
            <a:r>
              <a:rPr lang="en-US" dirty="0"/>
              <a:t>A + B = (3/5)/2 = 3/10 ⇒ B = 3/10 – 1/10 = 1/5 ⇒ </a:t>
            </a:r>
            <a:r>
              <a:rPr lang="en-US" b="1" dirty="0"/>
              <a:t>5 days</a:t>
            </a:r>
            <a:endParaRPr lang="en-IN" dirty="0"/>
          </a:p>
        </p:txBody>
      </p:sp>
    </p:spTree>
    <p:extLst>
      <p:ext uri="{BB962C8B-B14F-4D97-AF65-F5344CB8AC3E}">
        <p14:creationId xmlns:p14="http://schemas.microsoft.com/office/powerpoint/2010/main" val="1490835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22F47A-4E5D-F5E4-B268-9B0888C1EBE0}"/>
              </a:ext>
            </a:extLst>
          </p:cNvPr>
          <p:cNvSpPr>
            <a:spLocks noGrp="1"/>
          </p:cNvSpPr>
          <p:nvPr>
            <p:ph type="title"/>
          </p:nvPr>
        </p:nvSpPr>
        <p:spPr>
          <a:xfrm>
            <a:off x="555172" y="310696"/>
            <a:ext cx="10515600" cy="1325563"/>
          </a:xfrm>
        </p:spPr>
        <p:txBody>
          <a:bodyPr>
            <a:normAutofit fontScale="90000"/>
          </a:bodyPr>
          <a:lstStyle/>
          <a:p>
            <a:pPr algn="l"/>
            <a:br>
              <a:rPr lang="en-US" b="1" dirty="0"/>
            </a:br>
            <a:r>
              <a:rPr lang="en-US" sz="3600" b="1" dirty="0">
                <a:latin typeface="Arial" panose="020B0604020202020204" pitchFamily="34" charset="0"/>
                <a:cs typeface="Arial" panose="020B0604020202020204" pitchFamily="34" charset="0"/>
              </a:rPr>
              <a:t>Q9.</a:t>
            </a:r>
            <a:r>
              <a:rPr lang="en-US" sz="3600" dirty="0">
                <a:latin typeface="Arial" panose="020B0604020202020204" pitchFamily="34" charset="0"/>
                <a:cs typeface="Arial" panose="020B0604020202020204" pitchFamily="34" charset="0"/>
              </a:rPr>
              <a:t> 8 men can finish a job in 12 days. After working 6 days, 4 men leave. How many more days will the remaining men take?</a:t>
            </a:r>
            <a:br>
              <a:rPr lang="en-US" sz="3600" dirty="0">
                <a:latin typeface="Arial" panose="020B0604020202020204" pitchFamily="34" charset="0"/>
                <a:cs typeface="Arial" panose="020B0604020202020204" pitchFamily="34" charset="0"/>
              </a:rPr>
            </a:br>
            <a:endParaRPr lang="en-IN"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FEDE68B9-166A-D8C2-57D3-BDE104E5D47C}"/>
              </a:ext>
            </a:extLst>
          </p:cNvPr>
          <p:cNvSpPr>
            <a:spLocks noGrp="1"/>
          </p:cNvSpPr>
          <p:nvPr>
            <p:ph idx="1"/>
          </p:nvPr>
        </p:nvSpPr>
        <p:spPr/>
        <p:txBody>
          <a:bodyPr/>
          <a:lstStyle/>
          <a:p>
            <a:endParaRPr lang="en-US" b="1" dirty="0"/>
          </a:p>
          <a:p>
            <a:r>
              <a:rPr lang="en-US" b="1" dirty="0"/>
              <a:t>Ans:</a:t>
            </a:r>
            <a:r>
              <a:rPr lang="en-US" dirty="0"/>
              <a:t> 12 days</a:t>
            </a:r>
            <a:br>
              <a:rPr lang="en-US" dirty="0"/>
            </a:br>
            <a:r>
              <a:rPr lang="en-US" b="1" dirty="0"/>
              <a:t>Explanation:</a:t>
            </a:r>
            <a:br>
              <a:rPr lang="en-US" dirty="0"/>
            </a:br>
            <a:r>
              <a:rPr lang="en-US" dirty="0"/>
              <a:t>8 × 12 = 96 man-days</a:t>
            </a:r>
            <a:br>
              <a:rPr lang="en-US" dirty="0"/>
            </a:br>
            <a:r>
              <a:rPr lang="en-US" dirty="0"/>
              <a:t>Work done in 6 days = 8 × 6 = 48</a:t>
            </a:r>
            <a:br>
              <a:rPr lang="en-US" dirty="0"/>
            </a:br>
            <a:r>
              <a:rPr lang="en-US" dirty="0"/>
              <a:t>Remaining = 48 man-days</a:t>
            </a:r>
            <a:br>
              <a:rPr lang="en-US" dirty="0"/>
            </a:br>
            <a:r>
              <a:rPr lang="en-US" dirty="0"/>
              <a:t>Now 4 men left ⇒ 4 men remain</a:t>
            </a:r>
            <a:br>
              <a:rPr lang="en-US" dirty="0"/>
            </a:br>
            <a:r>
              <a:rPr lang="en-US" dirty="0"/>
              <a:t>Days = 48/4 = </a:t>
            </a:r>
            <a:r>
              <a:rPr lang="en-US" b="1" dirty="0"/>
              <a:t>12 days</a:t>
            </a:r>
            <a:endParaRPr lang="en-IN" dirty="0"/>
          </a:p>
        </p:txBody>
      </p:sp>
    </p:spTree>
    <p:extLst>
      <p:ext uri="{BB962C8B-B14F-4D97-AF65-F5344CB8AC3E}">
        <p14:creationId xmlns:p14="http://schemas.microsoft.com/office/powerpoint/2010/main" val="321173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327F0-B918-90AF-6CE1-7522C00AE5A6}"/>
              </a:ext>
            </a:extLst>
          </p:cNvPr>
          <p:cNvSpPr>
            <a:spLocks noGrp="1"/>
          </p:cNvSpPr>
          <p:nvPr>
            <p:ph type="title"/>
          </p:nvPr>
        </p:nvSpPr>
        <p:spPr>
          <a:xfrm>
            <a:off x="838200" y="365125"/>
            <a:ext cx="10515600" cy="2410732"/>
          </a:xfrm>
        </p:spPr>
        <p:txBody>
          <a:bodyPr>
            <a:normAutofit fontScale="90000"/>
          </a:bodyPr>
          <a:lstStyle/>
          <a:p>
            <a:pPr algn="l"/>
            <a:br>
              <a:rPr lang="en-US" b="1" dirty="0"/>
            </a:br>
            <a:r>
              <a:rPr lang="en-US" sz="3600" b="1" dirty="0">
                <a:latin typeface="Arial" panose="020B0604020202020204" pitchFamily="34" charset="0"/>
                <a:cs typeface="Arial" panose="020B0604020202020204" pitchFamily="34" charset="0"/>
              </a:rPr>
              <a:t>Q10.</a:t>
            </a:r>
            <a:r>
              <a:rPr lang="en-US" sz="3600" dirty="0">
                <a:latin typeface="Arial" panose="020B0604020202020204" pitchFamily="34" charset="0"/>
                <a:cs typeface="Arial" panose="020B0604020202020204" pitchFamily="34" charset="0"/>
              </a:rPr>
              <a:t> A can do a job in 15 days, B in 20 days, and C in 30 days. They work together for 2 days, then A leaves. In how many more days will B and C finish the rest?</a:t>
            </a:r>
            <a:br>
              <a:rPr lang="en-US" sz="3600" dirty="0">
                <a:latin typeface="Arial" panose="020B0604020202020204" pitchFamily="34" charset="0"/>
                <a:cs typeface="Arial" panose="020B0604020202020204" pitchFamily="34" charset="0"/>
              </a:rPr>
            </a:br>
            <a:endParaRPr lang="en-IN"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F8A34A1-867E-18DE-A5FB-EAA5A2831D4C}"/>
              </a:ext>
            </a:extLst>
          </p:cNvPr>
          <p:cNvSpPr>
            <a:spLocks noGrp="1"/>
          </p:cNvSpPr>
          <p:nvPr>
            <p:ph idx="1"/>
          </p:nvPr>
        </p:nvSpPr>
        <p:spPr>
          <a:xfrm>
            <a:off x="838200" y="3211285"/>
            <a:ext cx="10515600" cy="2965677"/>
          </a:xfrm>
        </p:spPr>
        <p:txBody>
          <a:bodyPr/>
          <a:lstStyle/>
          <a:p>
            <a:r>
              <a:rPr lang="en-US" b="1" dirty="0"/>
              <a:t>Ans:</a:t>
            </a:r>
            <a:r>
              <a:rPr lang="en-US" dirty="0"/>
              <a:t> 8 days</a:t>
            </a:r>
            <a:br>
              <a:rPr lang="en-US" dirty="0"/>
            </a:br>
            <a:r>
              <a:rPr lang="en-US" b="1" dirty="0"/>
              <a:t>Explanation:</a:t>
            </a:r>
            <a:br>
              <a:rPr lang="en-US" dirty="0"/>
            </a:br>
            <a:r>
              <a:rPr lang="en-US" dirty="0"/>
              <a:t>A + B + C = (1/15 + 1/20 + 1/30) = 1/6</a:t>
            </a:r>
            <a:br>
              <a:rPr lang="en-US" dirty="0"/>
            </a:br>
            <a:r>
              <a:rPr lang="en-US" dirty="0"/>
              <a:t>Work in 2 days = 1/3</a:t>
            </a:r>
            <a:br>
              <a:rPr lang="en-US" dirty="0"/>
            </a:br>
            <a:r>
              <a:rPr lang="en-US" dirty="0"/>
              <a:t>Remaining = 2/3</a:t>
            </a:r>
            <a:br>
              <a:rPr lang="en-US" dirty="0"/>
            </a:br>
            <a:r>
              <a:rPr lang="en-US" dirty="0"/>
              <a:t>B + C = 1/20 + 1/30 = 1/12</a:t>
            </a:r>
            <a:br>
              <a:rPr lang="en-US" dirty="0"/>
            </a:br>
            <a:r>
              <a:rPr lang="en-US" dirty="0"/>
              <a:t>Required = (2/3) ÷ (1/12) = </a:t>
            </a:r>
            <a:r>
              <a:rPr lang="en-US" b="1" dirty="0"/>
              <a:t>8 days</a:t>
            </a:r>
            <a:endParaRPr lang="en-IN" dirty="0"/>
          </a:p>
        </p:txBody>
      </p:sp>
    </p:spTree>
    <p:extLst>
      <p:ext uri="{BB962C8B-B14F-4D97-AF65-F5344CB8AC3E}">
        <p14:creationId xmlns:p14="http://schemas.microsoft.com/office/powerpoint/2010/main" val="673638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86145F-A985-05B7-4C83-8F96A8B2F389}"/>
              </a:ext>
            </a:extLst>
          </p:cNvPr>
          <p:cNvSpPr>
            <a:spLocks noGrp="1"/>
          </p:cNvSpPr>
          <p:nvPr>
            <p:ph type="title"/>
          </p:nvPr>
        </p:nvSpPr>
        <p:spPr>
          <a:xfrm>
            <a:off x="1306287" y="653142"/>
            <a:ext cx="10199914" cy="4441371"/>
          </a:xfrm>
        </p:spPr>
        <p:txBody>
          <a:bodyPr>
            <a:normAutofit/>
          </a:bodyPr>
          <a:lstStyle/>
          <a:p>
            <a:pPr algn="ctr"/>
            <a:r>
              <a:rPr lang="en-IN" sz="4800" b="1" dirty="0">
                <a:solidFill>
                  <a:srgbClr val="0070C0"/>
                </a:solidFill>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130275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F60E5-41A4-8F67-9DF0-C30625D86237}"/>
              </a:ext>
            </a:extLst>
          </p:cNvPr>
          <p:cNvSpPr>
            <a:spLocks noGrp="1"/>
          </p:cNvSpPr>
          <p:nvPr>
            <p:ph type="title"/>
          </p:nvPr>
        </p:nvSpPr>
        <p:spPr/>
        <p:txBody>
          <a:bodyPr/>
          <a:lstStyle/>
          <a:p>
            <a:r>
              <a:rPr lang="en-IN" b="1" dirty="0"/>
              <a:t>Key Concept</a:t>
            </a:r>
          </a:p>
        </p:txBody>
      </p:sp>
      <p:sp>
        <p:nvSpPr>
          <p:cNvPr id="3" name="Content Placeholder 2">
            <a:extLst>
              <a:ext uri="{FF2B5EF4-FFF2-40B4-BE49-F238E27FC236}">
                <a16:creationId xmlns:a16="http://schemas.microsoft.com/office/drawing/2014/main" id="{D97E6D2F-79FC-524E-ED97-CD5BA43616F9}"/>
              </a:ext>
            </a:extLst>
          </p:cNvPr>
          <p:cNvSpPr>
            <a:spLocks noGrp="1"/>
          </p:cNvSpPr>
          <p:nvPr>
            <p:ph idx="1"/>
          </p:nvPr>
        </p:nvSpPr>
        <p:spPr/>
        <p:txBody>
          <a:bodyPr/>
          <a:lstStyle/>
          <a:p>
            <a:r>
              <a:rPr lang="en-US" dirty="0"/>
              <a:t>“Time and Work" is a concept often used in mathematical problems and practical scenarios to understand the relationship between the amount of work done, the time taken to do it, and the number of people involved.</a:t>
            </a:r>
          </a:p>
          <a:p>
            <a:endParaRPr lang="en-IN" dirty="0"/>
          </a:p>
        </p:txBody>
      </p:sp>
    </p:spTree>
    <p:extLst>
      <p:ext uri="{BB962C8B-B14F-4D97-AF65-F5344CB8AC3E}">
        <p14:creationId xmlns:p14="http://schemas.microsoft.com/office/powerpoint/2010/main" val="2657832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0ADFB-1082-780F-B8DE-9E55AC1457DF}"/>
              </a:ext>
            </a:extLst>
          </p:cNvPr>
          <p:cNvSpPr>
            <a:spLocks noGrp="1"/>
          </p:cNvSpPr>
          <p:nvPr>
            <p:ph type="title"/>
          </p:nvPr>
        </p:nvSpPr>
        <p:spPr/>
        <p:txBody>
          <a:bodyPr/>
          <a:lstStyle/>
          <a:p>
            <a:pPr algn="ctr"/>
            <a:r>
              <a:rPr lang="en-IN" b="1" dirty="0">
                <a:solidFill>
                  <a:srgbClr val="002060"/>
                </a:solidFill>
              </a:rPr>
              <a:t>Important Points to be Noted</a:t>
            </a:r>
          </a:p>
        </p:txBody>
      </p:sp>
      <p:sp>
        <p:nvSpPr>
          <p:cNvPr id="6" name="Content Placeholder 5">
            <a:extLst>
              <a:ext uri="{FF2B5EF4-FFF2-40B4-BE49-F238E27FC236}">
                <a16:creationId xmlns:a16="http://schemas.microsoft.com/office/drawing/2014/main" id="{3198959B-0078-F11B-C693-562263A8035F}"/>
              </a:ext>
            </a:extLst>
          </p:cNvPr>
          <p:cNvSpPr>
            <a:spLocks noGrp="1"/>
          </p:cNvSpPr>
          <p:nvPr>
            <p:ph idx="1"/>
          </p:nvPr>
        </p:nvSpPr>
        <p:spPr/>
        <p:txBody>
          <a:bodyPr/>
          <a:lstStyle/>
          <a:p>
            <a:r>
              <a:rPr lang="en-IN" dirty="0">
                <a:solidFill>
                  <a:srgbClr val="FFC000"/>
                </a:solidFill>
              </a:rPr>
              <a:t>If A can do a piece of work in n days then in one day A does 1/n part of the work.</a:t>
            </a:r>
          </a:p>
          <a:p>
            <a:r>
              <a:rPr lang="en-IN" dirty="0">
                <a:solidFill>
                  <a:srgbClr val="FFC000"/>
                </a:solidFill>
              </a:rPr>
              <a:t>If A can do 1/n part of a work in a one day then A will need n days to finish the work. </a:t>
            </a:r>
          </a:p>
          <a:p>
            <a:r>
              <a:rPr lang="en-IN" dirty="0">
                <a:solidFill>
                  <a:srgbClr val="FFC000"/>
                </a:solidFill>
              </a:rPr>
              <a:t>If A is trice as good a Workman as B, then:</a:t>
            </a:r>
          </a:p>
          <a:p>
            <a:pPr marL="0" indent="0">
              <a:buNone/>
            </a:pPr>
            <a:r>
              <a:rPr lang="en-IN" dirty="0">
                <a:solidFill>
                  <a:srgbClr val="FFC000"/>
                </a:solidFill>
              </a:rPr>
              <a:t>	Ratio of work done by A and B =3:1</a:t>
            </a:r>
          </a:p>
          <a:p>
            <a:pPr marL="0" indent="0">
              <a:buNone/>
            </a:pPr>
            <a:r>
              <a:rPr lang="en-IN" dirty="0">
                <a:solidFill>
                  <a:srgbClr val="FFC000"/>
                </a:solidFill>
              </a:rPr>
              <a:t>	Ratio of times taken by A and B to finish the work=1:3</a:t>
            </a:r>
          </a:p>
        </p:txBody>
      </p:sp>
    </p:spTree>
    <p:extLst>
      <p:ext uri="{BB962C8B-B14F-4D97-AF65-F5344CB8AC3E}">
        <p14:creationId xmlns:p14="http://schemas.microsoft.com/office/powerpoint/2010/main" val="41897863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292C9-CCB0-B0D0-2809-496B8AD58A69}"/>
              </a:ext>
            </a:extLst>
          </p:cNvPr>
          <p:cNvSpPr>
            <a:spLocks noGrp="1"/>
          </p:cNvSpPr>
          <p:nvPr>
            <p:ph type="title"/>
          </p:nvPr>
        </p:nvSpPr>
        <p:spPr/>
        <p:txBody>
          <a:bodyPr>
            <a:noAutofit/>
          </a:bodyPr>
          <a:lstStyle/>
          <a:p>
            <a:r>
              <a:rPr lang="en-US" sz="3600" b="1" dirty="0">
                <a:solidFill>
                  <a:srgbClr val="7030A0"/>
                </a:solidFill>
                <a:latin typeface="Arial Narrow" panose="020B0606020202030204" pitchFamily="34" charset="0"/>
              </a:rPr>
              <a:t>Q1. A can do a piece of work in 10 days, B in 15 days. They work together for 3 days. How much work is left?</a:t>
            </a:r>
            <a:br>
              <a:rPr lang="en-US" sz="3600" b="1" dirty="0">
                <a:solidFill>
                  <a:srgbClr val="7030A0"/>
                </a:solidFill>
                <a:latin typeface="Arial Narrow" panose="020B0606020202030204" pitchFamily="34" charset="0"/>
              </a:rPr>
            </a:br>
            <a:endParaRPr lang="en-IN" sz="3600" b="1" dirty="0">
              <a:solidFill>
                <a:srgbClr val="7030A0"/>
              </a:solidFill>
              <a:latin typeface="Arial Narrow" panose="020B0606020202030204" pitchFamily="34" charset="0"/>
            </a:endParaRPr>
          </a:p>
        </p:txBody>
      </p:sp>
      <p:sp>
        <p:nvSpPr>
          <p:cNvPr id="3" name="Content Placeholder 2">
            <a:extLst>
              <a:ext uri="{FF2B5EF4-FFF2-40B4-BE49-F238E27FC236}">
                <a16:creationId xmlns:a16="http://schemas.microsoft.com/office/drawing/2014/main" id="{94B4639B-2D63-CDDE-BCC0-F537AC479CD7}"/>
              </a:ext>
            </a:extLst>
          </p:cNvPr>
          <p:cNvSpPr>
            <a:spLocks noGrp="1"/>
          </p:cNvSpPr>
          <p:nvPr>
            <p:ph idx="1"/>
          </p:nvPr>
        </p:nvSpPr>
        <p:spPr/>
        <p:txBody>
          <a:bodyPr/>
          <a:lstStyle/>
          <a:p>
            <a:pPr marL="0" indent="0">
              <a:buNone/>
            </a:pPr>
            <a:br>
              <a:rPr lang="en-US" dirty="0"/>
            </a:br>
            <a:r>
              <a:rPr lang="en-US" b="1" dirty="0"/>
              <a:t>Explanation:</a:t>
            </a:r>
            <a:br>
              <a:rPr lang="en-US" dirty="0"/>
            </a:br>
            <a:r>
              <a:rPr lang="en-US" dirty="0"/>
              <a:t>A’s 1-day work = 1/10, B’s = 1/15</a:t>
            </a:r>
            <a:br>
              <a:rPr lang="en-US" dirty="0"/>
            </a:br>
            <a:r>
              <a:rPr lang="en-US" dirty="0"/>
              <a:t>Together = 1/6</a:t>
            </a:r>
            <a:br>
              <a:rPr lang="en-US" dirty="0"/>
            </a:br>
            <a:r>
              <a:rPr lang="en-US" dirty="0"/>
              <a:t>Work done in 3 days = 3 × 1/6 = 1/2</a:t>
            </a:r>
            <a:br>
              <a:rPr lang="en-US" dirty="0"/>
            </a:br>
            <a:r>
              <a:rPr lang="en-US" dirty="0"/>
              <a:t>Remaining = 1 – 1/2 = </a:t>
            </a:r>
            <a:r>
              <a:rPr lang="en-US" b="1" dirty="0"/>
              <a:t>1/2</a:t>
            </a:r>
            <a:endParaRPr lang="en-IN" dirty="0"/>
          </a:p>
        </p:txBody>
      </p:sp>
    </p:spTree>
    <p:extLst>
      <p:ext uri="{BB962C8B-B14F-4D97-AF65-F5344CB8AC3E}">
        <p14:creationId xmlns:p14="http://schemas.microsoft.com/office/powerpoint/2010/main" val="3935574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BBF59-82D2-5636-D5E1-1BBFAC0CF85C}"/>
              </a:ext>
            </a:extLst>
          </p:cNvPr>
          <p:cNvSpPr>
            <a:spLocks noGrp="1"/>
          </p:cNvSpPr>
          <p:nvPr>
            <p:ph type="title"/>
          </p:nvPr>
        </p:nvSpPr>
        <p:spPr>
          <a:xfrm>
            <a:off x="1273629" y="764373"/>
            <a:ext cx="10232571" cy="1293028"/>
          </a:xfrm>
        </p:spPr>
        <p:txBody>
          <a:bodyPr>
            <a:noAutofit/>
          </a:bodyPr>
          <a:lstStyle/>
          <a:p>
            <a:pPr algn="ctr"/>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Q2.</a:t>
            </a:r>
            <a:r>
              <a:rPr lang="en-US" sz="3200" dirty="0">
                <a:latin typeface="Arial" panose="020B0604020202020204" pitchFamily="34" charset="0"/>
                <a:cs typeface="Arial" panose="020B0604020202020204" pitchFamily="34" charset="0"/>
              </a:rPr>
              <a:t> A and B together can do a work in 12 days. A alone can do it in 20 days. In how many days can B alone do it?</a:t>
            </a:r>
            <a:br>
              <a:rPr lang="en-US" sz="3200" dirty="0">
                <a:latin typeface="Arial" panose="020B0604020202020204" pitchFamily="34" charset="0"/>
                <a:cs typeface="Arial" panose="020B0604020202020204" pitchFamily="34" charset="0"/>
              </a:rPr>
            </a:b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E55A62B-2BE3-069E-D1B4-324D56BF17A8}"/>
              </a:ext>
            </a:extLst>
          </p:cNvPr>
          <p:cNvSpPr>
            <a:spLocks noGrp="1"/>
          </p:cNvSpPr>
          <p:nvPr>
            <p:ph idx="1"/>
          </p:nvPr>
        </p:nvSpPr>
        <p:spPr/>
        <p:txBody>
          <a:bodyPr/>
          <a:lstStyle/>
          <a:p>
            <a:endParaRPr lang="en-US" b="1" dirty="0"/>
          </a:p>
          <a:p>
            <a:r>
              <a:rPr lang="en-US" b="1" dirty="0"/>
              <a:t>Ans:</a:t>
            </a:r>
            <a:r>
              <a:rPr lang="en-US" dirty="0"/>
              <a:t> 30 days</a:t>
            </a:r>
            <a:br>
              <a:rPr lang="en-US" dirty="0"/>
            </a:br>
            <a:r>
              <a:rPr lang="en-US" b="1" dirty="0"/>
              <a:t>Explanation:</a:t>
            </a:r>
            <a:br>
              <a:rPr lang="en-US" dirty="0"/>
            </a:br>
            <a:r>
              <a:rPr lang="en-US" dirty="0"/>
              <a:t>A + B = 1/12</a:t>
            </a:r>
            <a:br>
              <a:rPr lang="en-US" dirty="0"/>
            </a:br>
            <a:r>
              <a:rPr lang="en-US" dirty="0"/>
              <a:t>A = 1/20</a:t>
            </a:r>
            <a:br>
              <a:rPr lang="en-US" dirty="0"/>
            </a:br>
            <a:r>
              <a:rPr lang="en-US" dirty="0"/>
              <a:t>B = 1/12 – 1/20 = 1/30</a:t>
            </a:r>
            <a:endParaRPr lang="en-IN" dirty="0"/>
          </a:p>
        </p:txBody>
      </p:sp>
    </p:spTree>
    <p:extLst>
      <p:ext uri="{BB962C8B-B14F-4D97-AF65-F5344CB8AC3E}">
        <p14:creationId xmlns:p14="http://schemas.microsoft.com/office/powerpoint/2010/main" val="4269968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E0CDD-52E4-6DC7-3AAE-8D0AE2C938DE}"/>
              </a:ext>
            </a:extLst>
          </p:cNvPr>
          <p:cNvSpPr>
            <a:spLocks noGrp="1"/>
          </p:cNvSpPr>
          <p:nvPr>
            <p:ph type="title"/>
          </p:nvPr>
        </p:nvSpPr>
        <p:spPr>
          <a:xfrm>
            <a:off x="947057" y="764373"/>
            <a:ext cx="10559143" cy="1293028"/>
          </a:xfrm>
        </p:spPr>
        <p:txBody>
          <a:bodyPr>
            <a:normAutofit fontScale="90000"/>
          </a:bodyPr>
          <a:lstStyle/>
          <a:p>
            <a:pPr algn="l"/>
            <a:br>
              <a:rPr lang="en-US" sz="3600" b="1" dirty="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Q3. </a:t>
            </a:r>
            <a:r>
              <a:rPr lang="en-US" sz="3600" dirty="0">
                <a:latin typeface="Arial" panose="020B0604020202020204" pitchFamily="34" charset="0"/>
                <a:cs typeface="Arial" panose="020B0604020202020204" pitchFamily="34" charset="0"/>
              </a:rPr>
              <a:t>A can do a work in 15 days and B can do it in 20 days. With help of C, they finish it in 5 days. How long will C alone take?</a:t>
            </a:r>
            <a:br>
              <a:rPr lang="en-US" sz="3600" dirty="0">
                <a:latin typeface="Arial" panose="020B0604020202020204" pitchFamily="34" charset="0"/>
                <a:cs typeface="Arial" panose="020B0604020202020204" pitchFamily="34" charset="0"/>
              </a:rPr>
            </a:br>
            <a:endParaRPr lang="en-IN"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998FF14-9697-A24E-9A76-1941AE46D1D4}"/>
              </a:ext>
            </a:extLst>
          </p:cNvPr>
          <p:cNvSpPr>
            <a:spLocks noGrp="1"/>
          </p:cNvSpPr>
          <p:nvPr>
            <p:ph idx="1"/>
          </p:nvPr>
        </p:nvSpPr>
        <p:spPr/>
        <p:txBody>
          <a:bodyPr/>
          <a:lstStyle/>
          <a:p>
            <a:pPr marL="0" indent="0">
              <a:buNone/>
            </a:pPr>
            <a:endParaRPr lang="en-US" b="1" dirty="0"/>
          </a:p>
          <a:p>
            <a:pPr marL="0" indent="0">
              <a:buNone/>
            </a:pPr>
            <a:r>
              <a:rPr lang="en-US" b="1" dirty="0"/>
              <a:t>Ans:</a:t>
            </a:r>
            <a:r>
              <a:rPr lang="en-US" dirty="0"/>
              <a:t> 60 days</a:t>
            </a:r>
            <a:br>
              <a:rPr lang="en-US" dirty="0"/>
            </a:br>
            <a:r>
              <a:rPr lang="en-US" b="1" dirty="0"/>
              <a:t>Explanation:</a:t>
            </a:r>
            <a:br>
              <a:rPr lang="en-US" dirty="0"/>
            </a:br>
            <a:r>
              <a:rPr lang="en-US" dirty="0"/>
              <a:t>A + B + C = 1/5</a:t>
            </a:r>
            <a:br>
              <a:rPr lang="en-US" dirty="0"/>
            </a:br>
            <a:r>
              <a:rPr lang="en-US" dirty="0"/>
              <a:t>A = 1/15, B = 1/20</a:t>
            </a:r>
            <a:br>
              <a:rPr lang="en-US" dirty="0"/>
            </a:br>
            <a:r>
              <a:rPr lang="en-US" dirty="0"/>
              <a:t>C = 1/5 – (1/15 + 1/20) = 1/60</a:t>
            </a:r>
            <a:endParaRPr lang="en-IN" dirty="0"/>
          </a:p>
        </p:txBody>
      </p:sp>
    </p:spTree>
    <p:extLst>
      <p:ext uri="{BB962C8B-B14F-4D97-AF65-F5344CB8AC3E}">
        <p14:creationId xmlns:p14="http://schemas.microsoft.com/office/powerpoint/2010/main" val="1070383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4F3D3-B3D5-E540-593E-E8E960F9EC3A}"/>
              </a:ext>
            </a:extLst>
          </p:cNvPr>
          <p:cNvSpPr>
            <a:spLocks noGrp="1"/>
          </p:cNvSpPr>
          <p:nvPr>
            <p:ph type="title"/>
          </p:nvPr>
        </p:nvSpPr>
        <p:spPr>
          <a:xfrm>
            <a:off x="1219200" y="764373"/>
            <a:ext cx="10287000" cy="1293028"/>
          </a:xfrm>
        </p:spPr>
        <p:txBody>
          <a:bodyPr>
            <a:noAutofit/>
          </a:bodyPr>
          <a:lstStyle/>
          <a:p>
            <a:pPr algn="l"/>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Q4.</a:t>
            </a:r>
            <a:r>
              <a:rPr lang="en-US" sz="3200" dirty="0">
                <a:latin typeface="Arial" panose="020B0604020202020204" pitchFamily="34" charset="0"/>
                <a:cs typeface="Arial" panose="020B0604020202020204" pitchFamily="34" charset="0"/>
              </a:rPr>
              <a:t> A and B can do a piece of work in 10 days, B and C in 12 days, and A and C in 15 days. How long will A, B, and C together take?</a:t>
            </a:r>
            <a:br>
              <a:rPr lang="en-US" sz="3200" dirty="0">
                <a:latin typeface="Arial" panose="020B0604020202020204" pitchFamily="34" charset="0"/>
                <a:cs typeface="Arial" panose="020B0604020202020204" pitchFamily="34" charset="0"/>
              </a:rPr>
            </a:b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7F9B4CB0-103B-2835-22DB-1282ED883597}"/>
              </a:ext>
            </a:extLst>
          </p:cNvPr>
          <p:cNvSpPr>
            <a:spLocks noGrp="1"/>
          </p:cNvSpPr>
          <p:nvPr>
            <p:ph idx="1"/>
          </p:nvPr>
        </p:nvSpPr>
        <p:spPr/>
        <p:txBody>
          <a:bodyPr/>
          <a:lstStyle/>
          <a:p>
            <a:endParaRPr lang="en-US" b="1" dirty="0"/>
          </a:p>
          <a:p>
            <a:pPr marL="0" indent="0">
              <a:buNone/>
            </a:pPr>
            <a:r>
              <a:rPr lang="en-US" b="1" dirty="0"/>
              <a:t>Ans:</a:t>
            </a:r>
            <a:r>
              <a:rPr lang="en-US" dirty="0"/>
              <a:t> 8 days</a:t>
            </a:r>
            <a:br>
              <a:rPr lang="en-US" dirty="0"/>
            </a:br>
            <a:r>
              <a:rPr lang="en-US" b="1" dirty="0"/>
              <a:t>Explanation:</a:t>
            </a:r>
            <a:br>
              <a:rPr lang="en-US" dirty="0"/>
            </a:br>
            <a:r>
              <a:rPr lang="en-US" dirty="0"/>
              <a:t>(A + B) = 1/10, (B + C) = 1/12, (A + C) = 1/15</a:t>
            </a:r>
            <a:br>
              <a:rPr lang="en-US" dirty="0"/>
            </a:br>
            <a:r>
              <a:rPr lang="en-US" dirty="0"/>
              <a:t>Adding all: 2(A + B + C) = 1/10 + 1/12 + 1/15 = (6 + 5 + 4)/60 = 15/60</a:t>
            </a:r>
            <a:br>
              <a:rPr lang="en-US" dirty="0"/>
            </a:br>
            <a:r>
              <a:rPr lang="en-US" dirty="0"/>
              <a:t>A + B + C = 15/120 = </a:t>
            </a:r>
            <a:r>
              <a:rPr lang="en-US" b="1" dirty="0"/>
              <a:t>1/8</a:t>
            </a:r>
            <a:endParaRPr lang="en-IN" dirty="0"/>
          </a:p>
        </p:txBody>
      </p:sp>
    </p:spTree>
    <p:extLst>
      <p:ext uri="{BB962C8B-B14F-4D97-AF65-F5344CB8AC3E}">
        <p14:creationId xmlns:p14="http://schemas.microsoft.com/office/powerpoint/2010/main" val="3836485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4B989-BAF2-C94D-F44E-8CD114CFE139}"/>
              </a:ext>
            </a:extLst>
          </p:cNvPr>
          <p:cNvSpPr>
            <a:spLocks noGrp="1"/>
          </p:cNvSpPr>
          <p:nvPr>
            <p:ph type="title"/>
          </p:nvPr>
        </p:nvSpPr>
        <p:spPr>
          <a:xfrm>
            <a:off x="1001486" y="764373"/>
            <a:ext cx="10504714" cy="1293028"/>
          </a:xfrm>
        </p:spPr>
        <p:txBody>
          <a:bodyPr>
            <a:normAutofit fontScale="90000"/>
          </a:bodyPr>
          <a:lstStyle/>
          <a:p>
            <a:pPr algn="l"/>
            <a:br>
              <a:rPr lang="en-US" b="1" dirty="0"/>
            </a:br>
            <a:r>
              <a:rPr lang="en-US" sz="3600" b="1" dirty="0">
                <a:latin typeface="Arial" panose="020B0604020202020204" pitchFamily="34" charset="0"/>
                <a:cs typeface="Arial" panose="020B0604020202020204" pitchFamily="34" charset="0"/>
              </a:rPr>
              <a:t>Q5.</a:t>
            </a:r>
            <a:r>
              <a:rPr lang="en-US" sz="3600" dirty="0">
                <a:latin typeface="Arial" panose="020B0604020202020204" pitchFamily="34" charset="0"/>
                <a:cs typeface="Arial" panose="020B0604020202020204" pitchFamily="34" charset="0"/>
              </a:rPr>
              <a:t> A can do a piece of work in 5 days, B in 10 days. They start together, but B leaves after 2 days. How long will A take to finish the remaining work?</a:t>
            </a:r>
            <a:br>
              <a:rPr lang="en-US" sz="3600" dirty="0">
                <a:latin typeface="Arial" panose="020B0604020202020204" pitchFamily="34" charset="0"/>
                <a:cs typeface="Arial" panose="020B0604020202020204" pitchFamily="34" charset="0"/>
              </a:rPr>
            </a:br>
            <a:endParaRPr lang="en-IN" sz="36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4BD59F1-6FE1-6BFB-2E82-202CB684DB8B}"/>
              </a:ext>
            </a:extLst>
          </p:cNvPr>
          <p:cNvSpPr>
            <a:spLocks noGrp="1"/>
          </p:cNvSpPr>
          <p:nvPr>
            <p:ph idx="1"/>
          </p:nvPr>
        </p:nvSpPr>
        <p:spPr/>
        <p:txBody>
          <a:bodyPr/>
          <a:lstStyle/>
          <a:p>
            <a:endParaRPr lang="en-US" b="1" dirty="0"/>
          </a:p>
          <a:p>
            <a:r>
              <a:rPr lang="en-US" b="1" dirty="0"/>
              <a:t>Ans:</a:t>
            </a:r>
            <a:r>
              <a:rPr lang="en-US" dirty="0"/>
              <a:t> 2 more days</a:t>
            </a:r>
            <a:br>
              <a:rPr lang="en-US" dirty="0"/>
            </a:br>
            <a:r>
              <a:rPr lang="en-US" b="1" dirty="0"/>
              <a:t>Explanation:</a:t>
            </a:r>
            <a:br>
              <a:rPr lang="en-US" dirty="0"/>
            </a:br>
            <a:r>
              <a:rPr lang="en-US" dirty="0"/>
              <a:t>A + B in 1 day = 1/5 + 1/10 = 3/10</a:t>
            </a:r>
            <a:br>
              <a:rPr lang="en-US" dirty="0"/>
            </a:br>
            <a:r>
              <a:rPr lang="en-US" dirty="0"/>
              <a:t>Work in 2 days = 6/10 = 3/5</a:t>
            </a:r>
            <a:br>
              <a:rPr lang="en-US" dirty="0"/>
            </a:br>
            <a:r>
              <a:rPr lang="en-US" dirty="0"/>
              <a:t>Remaining = 2/5</a:t>
            </a:r>
            <a:br>
              <a:rPr lang="en-US" dirty="0"/>
            </a:br>
            <a:r>
              <a:rPr lang="en-US" dirty="0"/>
              <a:t>A alone = (2/5) ÷ (1/5) = </a:t>
            </a:r>
            <a:r>
              <a:rPr lang="en-US" b="1" dirty="0"/>
              <a:t>2 days</a:t>
            </a:r>
            <a:endParaRPr lang="en-IN" dirty="0"/>
          </a:p>
        </p:txBody>
      </p:sp>
    </p:spTree>
    <p:extLst>
      <p:ext uri="{BB962C8B-B14F-4D97-AF65-F5344CB8AC3E}">
        <p14:creationId xmlns:p14="http://schemas.microsoft.com/office/powerpoint/2010/main" val="33823059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61C7E-E5DF-BBDE-A042-230301E82D6D}"/>
              </a:ext>
            </a:extLst>
          </p:cNvPr>
          <p:cNvSpPr>
            <a:spLocks noGrp="1"/>
          </p:cNvSpPr>
          <p:nvPr>
            <p:ph type="title"/>
          </p:nvPr>
        </p:nvSpPr>
        <p:spPr>
          <a:xfrm>
            <a:off x="1143000" y="764373"/>
            <a:ext cx="10363200" cy="1293028"/>
          </a:xfrm>
        </p:spPr>
        <p:txBody>
          <a:bodyPr>
            <a:noAutofit/>
          </a:bodyPr>
          <a:lstStyle/>
          <a:p>
            <a:pPr algn="l"/>
            <a:br>
              <a:rPr lang="en-US" sz="3200" b="1" dirty="0">
                <a:latin typeface="Arial" panose="020B0604020202020204" pitchFamily="34" charset="0"/>
                <a:cs typeface="Arial" panose="020B0604020202020204" pitchFamily="34" charset="0"/>
              </a:rPr>
            </a:br>
            <a:r>
              <a:rPr lang="en-US" sz="3200" b="1" dirty="0">
                <a:latin typeface="Arial" panose="020B0604020202020204" pitchFamily="34" charset="0"/>
                <a:cs typeface="Arial" panose="020B0604020202020204" pitchFamily="34" charset="0"/>
              </a:rPr>
              <a:t>Q6.</a:t>
            </a:r>
            <a:r>
              <a:rPr lang="en-US" sz="3200" dirty="0">
                <a:latin typeface="Arial" panose="020B0604020202020204" pitchFamily="34" charset="0"/>
                <a:cs typeface="Arial" panose="020B0604020202020204" pitchFamily="34" charset="0"/>
              </a:rPr>
              <a:t> A is twice as efficient as B. Together they finish a task in 12 days. How long will B take alone?</a:t>
            </a:r>
            <a:br>
              <a:rPr lang="en-US" sz="3200" dirty="0">
                <a:latin typeface="Arial" panose="020B0604020202020204" pitchFamily="34" charset="0"/>
                <a:cs typeface="Arial" panose="020B0604020202020204" pitchFamily="34" charset="0"/>
              </a:rPr>
            </a:br>
            <a:endParaRPr lang="en-IN" sz="3200"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2A4499F-F85E-2764-4C20-88674BA9AF33}"/>
              </a:ext>
            </a:extLst>
          </p:cNvPr>
          <p:cNvSpPr>
            <a:spLocks noGrp="1"/>
          </p:cNvSpPr>
          <p:nvPr>
            <p:ph idx="1"/>
          </p:nvPr>
        </p:nvSpPr>
        <p:spPr/>
        <p:txBody>
          <a:bodyPr/>
          <a:lstStyle/>
          <a:p>
            <a:endParaRPr lang="en-US" b="1" dirty="0"/>
          </a:p>
          <a:p>
            <a:r>
              <a:rPr lang="en-US" b="1" dirty="0"/>
              <a:t>Ans:</a:t>
            </a:r>
            <a:r>
              <a:rPr lang="en-US" dirty="0"/>
              <a:t> 36 days</a:t>
            </a:r>
            <a:br>
              <a:rPr lang="en-US" dirty="0"/>
            </a:br>
            <a:r>
              <a:rPr lang="en-US" b="1" dirty="0"/>
              <a:t>Explanation:</a:t>
            </a:r>
            <a:br>
              <a:rPr lang="en-US" dirty="0"/>
            </a:br>
            <a:r>
              <a:rPr lang="en-US" dirty="0"/>
              <a:t>Let B = 1x, A = 2x ⇒ total = 3x</a:t>
            </a:r>
            <a:br>
              <a:rPr lang="en-US" dirty="0"/>
            </a:br>
            <a:r>
              <a:rPr lang="en-US" dirty="0" err="1"/>
              <a:t>3x</a:t>
            </a:r>
            <a:r>
              <a:rPr lang="en-US" dirty="0"/>
              <a:t> × 12 = 1 ⇒ x = 1/36</a:t>
            </a:r>
            <a:br>
              <a:rPr lang="en-US" dirty="0"/>
            </a:br>
            <a:r>
              <a:rPr lang="en-US" dirty="0"/>
              <a:t>So, B alone = </a:t>
            </a:r>
            <a:r>
              <a:rPr lang="en-US" b="1" dirty="0"/>
              <a:t>36 days</a:t>
            </a:r>
            <a:endParaRPr lang="en-US" dirty="0"/>
          </a:p>
          <a:p>
            <a:pPr marL="0" indent="0">
              <a:buNone/>
            </a:pPr>
            <a:br>
              <a:rPr lang="en-US" dirty="0"/>
            </a:br>
            <a:endParaRPr lang="en-IN" dirty="0"/>
          </a:p>
        </p:txBody>
      </p:sp>
    </p:spTree>
    <p:extLst>
      <p:ext uri="{BB962C8B-B14F-4D97-AF65-F5344CB8AC3E}">
        <p14:creationId xmlns:p14="http://schemas.microsoft.com/office/powerpoint/2010/main" val="122381762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6</TotalTime>
  <Words>1005</Words>
  <Application>Microsoft Office PowerPoint</Application>
  <PresentationFormat>Widescreen</PresentationFormat>
  <Paragraphs>47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Arial Narrow</vt:lpstr>
      <vt:lpstr>Century Gothic</vt:lpstr>
      <vt:lpstr>Vapor Trail</vt:lpstr>
      <vt:lpstr>Time and Work</vt:lpstr>
      <vt:lpstr>Key Concept</vt:lpstr>
      <vt:lpstr>Important Points to be Noted</vt:lpstr>
      <vt:lpstr>Q1. A can do a piece of work in 10 days, B in 15 days. They work together for 3 days. How much work is left? </vt:lpstr>
      <vt:lpstr> Q2. A and B together can do a work in 12 days. A alone can do it in 20 days. In how many days can B alone do it? </vt:lpstr>
      <vt:lpstr> Q3. A can do a work in 15 days and B can do it in 20 days. With help of C, they finish it in 5 days. How long will C alone take? </vt:lpstr>
      <vt:lpstr> Q4. A and B can do a piece of work in 10 days, B and C in 12 days, and A and C in 15 days. How long will A, B, and C together take? </vt:lpstr>
      <vt:lpstr> Q5. A can do a piece of work in 5 days, B in 10 days. They start together, but B leaves after 2 days. How long will A take to finish the remaining work? </vt:lpstr>
      <vt:lpstr> Q6. A is twice as efficient as B. Together they finish a task in 12 days. How long will B take alone? </vt:lpstr>
      <vt:lpstr> Q7. A can complete a task in 9 days and B in 18 days. They work alternately starting with A. How many days to finish the work? </vt:lpstr>
      <vt:lpstr> Q8. A can do a work in 10 days. He works alone for 4 days, then B joins and together they finish in 2 more days. How long would B alone take? </vt:lpstr>
      <vt:lpstr> Q9. 8 men can finish a job in 12 days. After working 6 days, 4 men leave. How many more days will the remaining men take? </vt:lpstr>
      <vt:lpstr> Q10. A can do a job in 15 days, B in 20 days, and C in 30 days. They work together for 2 days, then A leaves. In how many more days will B and C finish the rest?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Nirmali Borah</dc:creator>
  <cp:lastModifiedBy>Nirmali Borah</cp:lastModifiedBy>
  <cp:revision>1</cp:revision>
  <dcterms:created xsi:type="dcterms:W3CDTF">2025-12-27T08:51:20Z</dcterms:created>
  <dcterms:modified xsi:type="dcterms:W3CDTF">2025-12-27T08:57:43Z</dcterms:modified>
</cp:coreProperties>
</file>