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631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766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8478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2767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1976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5985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7515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888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3784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293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050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448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843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302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076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961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A48AB-5E01-4A87-BCD5-1AF71D914803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A9974C3-92E9-499A-8A53-2A718F1849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510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B510A1-D279-B381-D59D-ED44B2A40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Share, face value market value equity share dividend bonus share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350BEF-0A9B-F65F-AF43-AD3017759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52918"/>
            <a:ext cx="12104914" cy="4728882"/>
          </a:xfr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864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4D18D-FFE2-0ABD-07DB-64288C5B6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Share?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EE2FA-5EE0-61E3-634C-BAF467BC6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881809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Definition:  A unit of ownership interest in a corporation.</a:t>
            </a:r>
          </a:p>
          <a:p>
            <a:pPr marL="0" indent="0">
              <a:buNone/>
            </a:pPr>
            <a:r>
              <a:rPr lang="en-US" sz="3200" dirty="0"/>
              <a:t>Capital Structure: Total Capital is divided into "shares" to make it tradable.</a:t>
            </a:r>
          </a:p>
          <a:p>
            <a:pPr marL="0" indent="0">
              <a:buNone/>
            </a:pPr>
            <a:r>
              <a:rPr lang="en-US" sz="3200" dirty="0"/>
              <a:t>Formula for Total Share Capital: </a:t>
            </a:r>
          </a:p>
          <a:p>
            <a:pPr marL="0" indent="0">
              <a:buNone/>
            </a:pPr>
            <a:r>
              <a:rPr lang="en-US" sz="3200" dirty="0"/>
              <a:t>Total Share Capital = Total Number of Shares x Face Value per Share</a:t>
            </a:r>
            <a:endParaRPr lang="en-IN" sz="32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8960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3510D-73F5-68A3-92F4-FBB8B65A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C00000"/>
                </a:solidFill>
              </a:rPr>
              <a:t>Face Value (FV)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0EFE144-D120-3536-B000-B27DB5249D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0629" y="2947289"/>
            <a:ext cx="12061372" cy="281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Definition: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The nominal value of a security stated by the issuer.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Usage: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Basis for calculating dividends and legal capital.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Formula to find Face Value from Capital: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Face Value = Equity Share Capital/Total Number of Shares Issued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989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08C8-6440-8C90-8133-B406D357B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Market Value (MV)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45B5B18-D140-32B7-9B29-3813DCC166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354343"/>
            <a:ext cx="9413723" cy="349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Definition: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The current price at which the share is trading on the stock exchange.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Market Capitalization: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The total "market worth" of the company.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Formula for Market Cap: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Market Capitalization = Current Market Price (CMP) x Total Outstanding Shares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06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8260-7CF5-F79A-CF64-1A97F6282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Equity Shares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5AA43-D053-CD71-B6C7-F8E0C0BA5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4257"/>
            <a:ext cx="10970380" cy="4637105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Definition: The "ordinary"</a:t>
            </a:r>
            <a:r>
              <a:rPr lang="en-US" sz="2400" dirty="0"/>
              <a:t> or common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shares of a company </a:t>
            </a:r>
            <a:r>
              <a:rPr lang="en-US" sz="2400" dirty="0"/>
              <a:t>that carry voting rights and represent "ownership capital."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Features: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Voting Rights: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Shareholders participate in corporate decision-making.</a:t>
            </a:r>
          </a:p>
          <a:p>
            <a:pPr marL="0" indent="0">
              <a:buNone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Residual Claim: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Equity holders are paid last after creditors and preference shareholders.</a:t>
            </a:r>
          </a:p>
          <a:p>
            <a:pPr marL="0" indent="0">
              <a:buNone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Fixed Income: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Returns depend on the company’s profit.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859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C82C0-EC46-90E4-DB6A-1CCE5055B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7971"/>
            <a:ext cx="8596668" cy="1832429"/>
          </a:xfrm>
        </p:spPr>
        <p:txBody>
          <a:bodyPr/>
          <a:lstStyle/>
          <a:p>
            <a:r>
              <a:rPr lang="en-IN" dirty="0"/>
              <a:t>Dividend?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74F403F-5B95-E859-92EB-845101E0A2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866757"/>
            <a:ext cx="9783837" cy="646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portion of the company’s profit distributed to its shareholders.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Mechanism: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Proposed by the Board of Directors.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Usually expressed as a percentage of the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Face Value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50% dividend on a share with ₹10 Face Value equals ₹5 per share.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Types of Dividends</a:t>
            </a:r>
          </a:p>
          <a:p>
            <a:pPr marL="0" indent="0">
              <a:buNone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Interim Dividend: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Declared and paid during the financial year before the final accounts are ready.</a:t>
            </a:r>
          </a:p>
          <a:p>
            <a:pPr marL="0" indent="0">
              <a:buNone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 Dividend: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Declared at the Annual General Meeting (AGM) after the close of the financial year.</a:t>
            </a:r>
          </a:p>
          <a:p>
            <a:pPr marL="0" indent="0">
              <a:buNone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Dividend Yield: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ratio that shows how much a company pays out in dividends relative to its stock price.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624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30783-67EF-F5F5-4859-6EDCB32F5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/>
          <a:lstStyle/>
          <a:p>
            <a:r>
              <a:rPr lang="en-IN" dirty="0"/>
              <a:t>Bonus Shares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E6D86-3A0F-CAAD-E9A5-301C9C195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12371"/>
            <a:ext cx="8596668" cy="5028991"/>
          </a:xfrm>
        </p:spPr>
        <p:txBody>
          <a:bodyPr/>
          <a:lstStyle/>
          <a:p>
            <a:r>
              <a:rPr lang="en-US" b="1" dirty="0"/>
              <a:t>Definition:</a:t>
            </a:r>
            <a:r>
              <a:rPr lang="en-US" dirty="0"/>
              <a:t> Additional shares given to existing shareholders for free, based on their current holdings.</a:t>
            </a:r>
          </a:p>
          <a:p>
            <a:r>
              <a:rPr lang="en-US" b="1" dirty="0"/>
              <a:t>Purpose:</a:t>
            </a:r>
            <a:r>
              <a:rPr lang="en-US" dirty="0"/>
              <a:t> To capitalize the company’s reserves and make the stock more affordable/liquid.</a:t>
            </a:r>
          </a:p>
          <a:p>
            <a:r>
              <a:rPr lang="en-US" b="1" dirty="0"/>
              <a:t>Ratio Example:</a:t>
            </a:r>
            <a:r>
              <a:rPr lang="en-US" dirty="0"/>
              <a:t> A </a:t>
            </a:r>
            <a:r>
              <a:rPr lang="en-US" b="1" dirty="0"/>
              <a:t>1:1 Bonus</a:t>
            </a:r>
            <a:r>
              <a:rPr lang="en-US" dirty="0"/>
              <a:t> means you get 1 free share for every 1 share you already own.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86609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64FAF-BA9F-7010-5B2B-59AE28167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Impact of Bonus Shares</a:t>
            </a:r>
            <a:br>
              <a:rPr lang="en-US" b="1" dirty="0"/>
            </a:b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6E87055-220E-1FAB-48E3-27932C8C7A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863" y="2331592"/>
            <a:ext cx="958736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Investment Quantity: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Increases (your total number of shares goes up).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Share Price: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Decreases proportionally (the market value adjusts so the total investment value stays the same initially).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Psychological Effect: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Investors view it as a sign of company health and future growth.</a:t>
            </a:r>
          </a:p>
        </p:txBody>
      </p:sp>
    </p:spTree>
    <p:extLst>
      <p:ext uri="{BB962C8B-B14F-4D97-AF65-F5344CB8AC3E}">
        <p14:creationId xmlns:p14="http://schemas.microsoft.com/office/powerpoint/2010/main" val="3255532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7D16-E51E-F381-5DCC-DC861203D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42456"/>
            <a:ext cx="8596668" cy="2873829"/>
          </a:xfrm>
        </p:spPr>
        <p:txBody>
          <a:bodyPr>
            <a:normAutofit/>
          </a:bodyPr>
          <a:lstStyle/>
          <a:p>
            <a:pPr algn="ctr"/>
            <a:r>
              <a:rPr lang="en-IN" sz="7200" dirty="0">
                <a:solidFill>
                  <a:srgbClr val="00B05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0176433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450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Google Sans</vt:lpstr>
      <vt:lpstr>Google Sans Text</vt:lpstr>
      <vt:lpstr>Trebuchet MS</vt:lpstr>
      <vt:lpstr>Wingdings</vt:lpstr>
      <vt:lpstr>Wingdings 3</vt:lpstr>
      <vt:lpstr>Facet</vt:lpstr>
      <vt:lpstr>Share, face value market value equity share dividend bonus share</vt:lpstr>
      <vt:lpstr>What is a Share? </vt:lpstr>
      <vt:lpstr>Face Value (FV)</vt:lpstr>
      <vt:lpstr>Market Value (MV)</vt:lpstr>
      <vt:lpstr>Equity Shares</vt:lpstr>
      <vt:lpstr>Dividend?</vt:lpstr>
      <vt:lpstr>Bonus Shares</vt:lpstr>
      <vt:lpstr>Impact of Bonus Shares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Nirmali Borah</dc:creator>
  <cp:lastModifiedBy>Nirmali Borah</cp:lastModifiedBy>
  <cp:revision>1</cp:revision>
  <dcterms:created xsi:type="dcterms:W3CDTF">2025-12-28T10:10:59Z</dcterms:created>
  <dcterms:modified xsi:type="dcterms:W3CDTF">2025-12-28T10:49:36Z</dcterms:modified>
</cp:coreProperties>
</file>