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39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99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72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38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577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5632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1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91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8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335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5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77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4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78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78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84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9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11A8-1121-4E01-A3D8-1284CDB56BCA}" type="datetimeFigureOut">
              <a:rPr lang="en-IN" smtClean="0"/>
              <a:t>28-12-2025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487A-3FE6-44F4-88E0-C3464FB860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012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66D4-95A0-8861-C952-63FE238A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631371"/>
            <a:ext cx="9001462" cy="2878592"/>
          </a:xfrm>
        </p:spPr>
        <p:txBody>
          <a:bodyPr>
            <a:normAutofit/>
          </a:bodyPr>
          <a:lstStyle/>
          <a:p>
            <a:r>
              <a:rPr lang="en-IN" b="1"/>
              <a:t>Correlation </a:t>
            </a:r>
            <a:r>
              <a:rPr lang="en-IN" b="1" dirty="0"/>
              <a:t>Analysis</a:t>
            </a:r>
            <a:br>
              <a:rPr lang="en-IN" b="1"/>
            </a:br>
            <a:br>
              <a:rPr lang="en-IN" b="1" dirty="0"/>
            </a:br>
            <a:endParaRPr lang="en-IN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1A442-5087-216A-FEAA-AF0429661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Nirmali Borah</a:t>
            </a:r>
          </a:p>
          <a:p>
            <a:r>
              <a:rPr lang="en-IN" dirty="0"/>
              <a:t>Assistant Professor</a:t>
            </a:r>
          </a:p>
          <a:p>
            <a:r>
              <a:rPr lang="en-IN" dirty="0"/>
              <a:t>Dept. of Commerce(Statistics)</a:t>
            </a:r>
          </a:p>
        </p:txBody>
      </p:sp>
    </p:spTree>
    <p:extLst>
      <p:ext uri="{BB962C8B-B14F-4D97-AF65-F5344CB8AC3E}">
        <p14:creationId xmlns:p14="http://schemas.microsoft.com/office/powerpoint/2010/main" val="34597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D423-9B07-4950-5E30-8B3DA031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0F251-E5B2-B4A0-699A-1EC06383E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89" y="1611087"/>
            <a:ext cx="9318171" cy="4855028"/>
          </a:xfrm>
        </p:spPr>
      </p:pic>
    </p:spTree>
    <p:extLst>
      <p:ext uri="{BB962C8B-B14F-4D97-AF65-F5344CB8AC3E}">
        <p14:creationId xmlns:p14="http://schemas.microsoft.com/office/powerpoint/2010/main" val="195244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A1340F-3AB3-B078-CD85-C7F0C43F2BB1}"/>
              </a:ext>
            </a:extLst>
          </p:cNvPr>
          <p:cNvSpPr txBox="1"/>
          <p:nvPr/>
        </p:nvSpPr>
        <p:spPr>
          <a:xfrm>
            <a:off x="3004457" y="2644170"/>
            <a:ext cx="7663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>
                <a:solidFill>
                  <a:srgbClr val="FFC000"/>
                </a:solidFill>
                <a:latin typeface="Bradley Hand ITC" panose="03070402050302030203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636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80E7-84A0-26E1-C473-67FC530C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correlation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3A9D994-19CB-F1FB-5885-65F74153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Real-life examples (e.g., height and weight, study hours and exam scores)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F97997-DC75-8DAF-FCBB-0673BC3D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27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C1CB1D-22D9-3526-2E7F-19D296A4B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term correlation means relationship between two variables.</a:t>
            </a:r>
          </a:p>
          <a:p>
            <a:r>
              <a:rPr lang="en-IN" dirty="0"/>
              <a:t>The variables are said to be correlated when the value of one variable changes in the value of the other variable.</a:t>
            </a:r>
          </a:p>
          <a:p>
            <a:r>
              <a:rPr lang="en-IN" dirty="0"/>
              <a:t>For example: </a:t>
            </a:r>
          </a:p>
          <a:p>
            <a:pPr lvl="1"/>
            <a:r>
              <a:rPr lang="en-IN" dirty="0"/>
              <a:t>Temperature and sale of ice-creams on different days of a month in summer.</a:t>
            </a:r>
          </a:p>
          <a:p>
            <a:pPr lvl="1"/>
            <a:r>
              <a:rPr lang="en-IN" dirty="0"/>
              <a:t>Number of workers and time required to complete the work. </a:t>
            </a:r>
          </a:p>
        </p:txBody>
      </p:sp>
    </p:spTree>
    <p:extLst>
      <p:ext uri="{BB962C8B-B14F-4D97-AF65-F5344CB8AC3E}">
        <p14:creationId xmlns:p14="http://schemas.microsoft.com/office/powerpoint/2010/main" val="140318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FB79-2811-E13A-CFA5-3F311E3B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30403-26EE-F54C-7407-AF5B37F1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Correlation: Both variables increase or decrease together</a:t>
            </a:r>
          </a:p>
          <a:p>
            <a:r>
              <a:rPr lang="en-US" dirty="0"/>
              <a:t>Negative Correlation: One variable increases while the other decreases</a:t>
            </a:r>
          </a:p>
          <a:p>
            <a:r>
              <a:rPr lang="en-US" dirty="0"/>
              <a:t>No Correlation: No predictable pattern between variables</a:t>
            </a:r>
          </a:p>
          <a:p>
            <a:r>
              <a:rPr lang="en-US" dirty="0"/>
              <a:t>________________________________________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978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9803-2CA1-287A-68C2-0F5239C4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Visual Examples: Simple scatter plots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4B06AD-59FF-7DBE-812A-50272F077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305050"/>
            <a:ext cx="9753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3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0924-B843-6625-6A81-1CD3EEBE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Correlation Coefficient </a:t>
            </a:r>
            <a:b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Karl Pearson’s correlation coefficient method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7E9DB-2FE1-1514-58A2-451183CB9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743" y="1698172"/>
            <a:ext cx="9580526" cy="4713514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4" name="Picture 2" descr="Correlation formula ">
            <a:extLst>
              <a:ext uri="{FF2B5EF4-FFF2-40B4-BE49-F238E27FC236}">
                <a16:creationId xmlns:a16="http://schemas.microsoft.com/office/drawing/2014/main" id="{204D1385-5203-878E-0B73-307155AB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7" y="1785676"/>
            <a:ext cx="4659086" cy="42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5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44F7-5410-3B3C-1296-DC547B03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spearman’s rank 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2B420-7BA6-4421-7AF0-530E8A57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33" y="1832126"/>
            <a:ext cx="10161423" cy="3959074"/>
          </a:xfrm>
        </p:spPr>
        <p:txBody>
          <a:bodyPr/>
          <a:lstStyle/>
          <a:p>
            <a:r>
              <a:rPr lang="en-IN" dirty="0"/>
              <a:t>In case of unified ranks: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2F6A6A-A026-549F-9F67-0C2E9AB8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188029"/>
            <a:ext cx="8915400" cy="36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7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39D3-E46D-03FC-77E6-C34925B4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N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spearman’s rank correlation coefficient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C1FE3-B7F3-AB3E-1977-B85EBE4C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188030"/>
            <a:ext cx="9688286" cy="3853542"/>
          </a:xfrm>
        </p:spPr>
        <p:txBody>
          <a:bodyPr/>
          <a:lstStyle/>
          <a:p>
            <a:r>
              <a:rPr lang="en-IN" dirty="0"/>
              <a:t>In case of tied ranks: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9FEB61-C616-CA40-ADA0-91C107910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6" y="2698531"/>
            <a:ext cx="6052457" cy="27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2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317E-96CE-0AC0-02B1-1879CD88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correlation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0C1A6-D967-2141-C224-D62B010C0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IN" dirty="0"/>
                  <a:t>The correlation coefficient lies in between -1 and +1.</a:t>
                </a:r>
              </a:p>
              <a:p>
                <a:pPr marL="457200" indent="-457200">
                  <a:buAutoNum type="arabicPeriod"/>
                </a:pPr>
                <a:r>
                  <a:rPr lang="en-IN" dirty="0"/>
                  <a:t>The correlation coefficients are independent of change of origin.</a:t>
                </a:r>
              </a:p>
              <a:p>
                <a:pPr marL="457200" indent="-457200">
                  <a:buAutoNum type="arabicPeriod"/>
                </a:pPr>
                <a:r>
                  <a:rPr lang="en-IN" dirty="0"/>
                  <a:t>The correlation coefficient is a unitless number whatever may be the units of the two variables.</a:t>
                </a:r>
              </a:p>
              <a:p>
                <a:pPr marL="457200" indent="-457200">
                  <a:buAutoNum type="arabicPeriod"/>
                </a:pPr>
                <a:r>
                  <a:rPr lang="en-IN" dirty="0"/>
                  <a:t>The correlation coefficient is symmetric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I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endParaRPr lang="en-IN" dirty="0"/>
              </a:p>
              <a:p>
                <a:pPr marL="457200" indent="-457200">
                  <a:buAutoNum type="arabicPeriod"/>
                </a:pPr>
                <a:r>
                  <a:rPr lang="en-IN" dirty="0"/>
                  <a:t>When x and y are independent 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IN" dirty="0"/>
                  <a:t>=0, but not conversely.</a:t>
                </a:r>
              </a:p>
              <a:p>
                <a:pPr marL="457200" indent="-457200">
                  <a:buAutoNum type="arabicPeriod"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50C1A6-D967-2141-C224-D62B010C0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7" t="-3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15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F0DB-0128-4FD7-1067-CE9C7240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interpretations of various values of correlation coefficient:</a:t>
            </a: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093C2B-68A9-F751-CF7D-EF266D91F8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371" y="1523999"/>
                <a:ext cx="11070772" cy="50509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1. 0&lt;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&lt; 1 implies that there is positive correlation between X and Y.  The nearer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to one, the stronger is the positive correlation and nearer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to zero (the value being positive), the weaker is the positive correlation. </a:t>
                </a: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1 implies that there is a perfect positive correlation between X and Y.</a:t>
                </a:r>
              </a:p>
              <a:p>
                <a:pPr marL="457200" indent="-457200">
                  <a:buAutoNum type="arabicPeriod" startAt="2"/>
                </a:pPr>
                <a:r>
                  <a:rPr lang="en-US" dirty="0"/>
                  <a:t> -1&lt;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&lt; 0 implies that there is a negative correlation between X and Y.  The nearer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to -1, the stronger the negative correlation, and the nearer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to zero (the value being negative), the weaker the negative correlation.</a:t>
                </a: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- 1 implies that there is a perfect negative correlation between X and Y. </a:t>
                </a:r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= 0 means that there is zero correlation or no correlation between X and Y. In this case X and Y are said to be uncorrelated.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093C2B-68A9-F751-CF7D-EF266D91F8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371" y="1523999"/>
                <a:ext cx="11070772" cy="5050971"/>
              </a:xfrm>
              <a:blipFill>
                <a:blip r:embed="rId2"/>
                <a:stretch>
                  <a:fillRect l="-716" r="-4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91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256</TotalTime>
  <Words>423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Bradley Hand ITC</vt:lpstr>
      <vt:lpstr>Calibri</vt:lpstr>
      <vt:lpstr>Cambria Math</vt:lpstr>
      <vt:lpstr>Rockwell</vt:lpstr>
      <vt:lpstr>Times New Roman</vt:lpstr>
      <vt:lpstr>Damask</vt:lpstr>
      <vt:lpstr>Correlation Analysis  </vt:lpstr>
      <vt:lpstr>correlation</vt:lpstr>
      <vt:lpstr>Types of Correlation</vt:lpstr>
      <vt:lpstr>Visual Examples: Simple scatter plots </vt:lpstr>
      <vt:lpstr>Correlation Coefficient  1. Karl Pearson’s correlation coefficient method</vt:lpstr>
      <vt:lpstr>2. spearman’s rank correlation coefficient</vt:lpstr>
      <vt:lpstr>2. spearman’s rank correlation coefficient</vt:lpstr>
      <vt:lpstr>Properties of correlation coefficient</vt:lpstr>
      <vt:lpstr>The interpretations of various values of correlation coefficient:  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Nirmali Borah</dc:creator>
  <cp:lastModifiedBy>Nirmali Borah</cp:lastModifiedBy>
  <cp:revision>3</cp:revision>
  <dcterms:created xsi:type="dcterms:W3CDTF">2025-04-02T05:19:33Z</dcterms:created>
  <dcterms:modified xsi:type="dcterms:W3CDTF">2025-12-28T17:55:15Z</dcterms:modified>
</cp:coreProperties>
</file>