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4193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274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6594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9096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5221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03108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01271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86882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209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1892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4556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6125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439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0339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8706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518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2159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7C112-56AE-4921-9A68-1496125301DD}" type="datetimeFigureOut">
              <a:rPr lang="en-IN" smtClean="0"/>
              <a:t>28-12-2025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4E010-6E5F-4F31-9926-4766C79BCD4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51668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45897E-95C5-3DCA-166F-8E112072B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Measures of Central Tendency</a:t>
            </a:r>
            <a:endParaRPr lang="en-IN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656738F-2DCA-682D-CB56-755A7D1AD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en-IN" dirty="0">
                <a:solidFill>
                  <a:srgbClr val="00B050"/>
                </a:solidFill>
              </a:rPr>
              <a:t>Ms. Nirmali Borah</a:t>
            </a:r>
          </a:p>
          <a:p>
            <a:pPr marL="0" indent="0" algn="r">
              <a:buNone/>
            </a:pPr>
            <a:r>
              <a:rPr lang="en-IN" dirty="0">
                <a:solidFill>
                  <a:srgbClr val="00B050"/>
                </a:solidFill>
              </a:rPr>
              <a:t>Assistant Professor</a:t>
            </a:r>
          </a:p>
          <a:p>
            <a:pPr marL="0" indent="0" algn="r">
              <a:buNone/>
            </a:pPr>
            <a:r>
              <a:rPr lang="en-IN" dirty="0">
                <a:solidFill>
                  <a:srgbClr val="00B050"/>
                </a:solidFill>
              </a:rPr>
              <a:t>Paschim Guwahati Mahavidyalaya</a:t>
            </a:r>
          </a:p>
          <a:p>
            <a:pPr marL="0" indent="0" algn="r">
              <a:buNone/>
            </a:pPr>
            <a:r>
              <a:rPr lang="en-IN" dirty="0" err="1">
                <a:solidFill>
                  <a:srgbClr val="00B050"/>
                </a:solidFill>
              </a:rPr>
              <a:t>Dharapur</a:t>
            </a:r>
            <a:r>
              <a:rPr lang="en-IN" dirty="0">
                <a:solidFill>
                  <a:srgbClr val="00B050"/>
                </a:solidFill>
              </a:rPr>
              <a:t>, Ghy-17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01033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AB6D5-CCE9-035F-2A6A-B05705462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effectLst/>
              </a:rPr>
              <a:t>Simple Examples (Ungrouped Data)</a:t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ED8E3-C973-F98F-8100-D2B78439F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b="1" dirty="0">
                <a:effectLst/>
              </a:rPr>
              <a:t>Single Mode (Unimodal):</a:t>
            </a:r>
            <a:endParaRPr lang="en-IN" dirty="0">
              <a:effectLst/>
            </a:endParaRPr>
          </a:p>
          <a:p>
            <a:pPr marL="457200" lvl="1" indent="0">
              <a:buNone/>
            </a:pPr>
            <a:r>
              <a:rPr lang="en-IN" dirty="0">
                <a:effectLst/>
              </a:rPr>
              <a:t>Data: 2, 4, 5, 5, 6, 7, 8</a:t>
            </a:r>
          </a:p>
          <a:p>
            <a:pPr marL="457200" lvl="1" indent="0">
              <a:buNone/>
            </a:pPr>
            <a:r>
              <a:rPr lang="en-IN" b="1" dirty="0">
                <a:effectLst/>
              </a:rPr>
              <a:t>Mode: 5</a:t>
            </a:r>
            <a:r>
              <a:rPr lang="en-IN" dirty="0">
                <a:effectLst/>
              </a:rPr>
              <a:t>: (appears twice) </a:t>
            </a:r>
          </a:p>
          <a:p>
            <a:r>
              <a:rPr lang="en-IN" b="1" dirty="0">
                <a:effectLst/>
              </a:rPr>
              <a:t>Multiple Modes (Bimodal/Multimodal):</a:t>
            </a:r>
            <a:endParaRPr lang="en-IN" dirty="0">
              <a:effectLst/>
            </a:endParaRPr>
          </a:p>
          <a:p>
            <a:pPr marL="457200" lvl="1" indent="0">
              <a:buNone/>
            </a:pPr>
            <a:r>
              <a:rPr lang="en-IN" dirty="0">
                <a:effectLst/>
              </a:rPr>
              <a:t>Data: 10, 12, 12, 15, 15, 18</a:t>
            </a:r>
          </a:p>
          <a:p>
            <a:pPr marL="457200" lvl="1" indent="0">
              <a:buNone/>
            </a:pPr>
            <a:r>
              <a:rPr lang="en-IN" b="1" dirty="0">
                <a:effectLst/>
              </a:rPr>
              <a:t>Modes: 12 and 15</a:t>
            </a:r>
            <a:r>
              <a:rPr lang="en-IN" dirty="0">
                <a:effectLst/>
              </a:rPr>
              <a:t>: (both appear twice) </a:t>
            </a:r>
          </a:p>
          <a:p>
            <a:r>
              <a:rPr lang="en-IN" b="1" dirty="0">
                <a:effectLst/>
              </a:rPr>
              <a:t>No Mode:</a:t>
            </a:r>
            <a:endParaRPr lang="en-IN" dirty="0">
              <a:effectLst/>
            </a:endParaRPr>
          </a:p>
          <a:p>
            <a:pPr marL="457200" lvl="1" indent="0">
              <a:buNone/>
            </a:pPr>
            <a:r>
              <a:rPr lang="en-IN" dirty="0">
                <a:effectLst/>
              </a:rPr>
              <a:t>Data: 1, 2, 3, 4, 5.2.5.3.1.4</a:t>
            </a:r>
          </a:p>
          <a:p>
            <a:pPr marL="457200" lvl="1" indent="0">
              <a:buNone/>
            </a:pPr>
            <a:r>
              <a:rPr lang="en-IN" b="1" dirty="0">
                <a:effectLst/>
              </a:rPr>
              <a:t>No Mode</a:t>
            </a:r>
            <a:r>
              <a:rPr lang="en-IN" dirty="0">
                <a:effectLst/>
              </a:rPr>
              <a:t>: (each number appears twice) 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47906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55919C-DB23-0BC1-C949-A2EB5D53A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119" y="2188028"/>
            <a:ext cx="10353761" cy="1326321"/>
          </a:xfrm>
        </p:spPr>
        <p:txBody>
          <a:bodyPr>
            <a:normAutofit/>
          </a:bodyPr>
          <a:lstStyle/>
          <a:p>
            <a:r>
              <a:rPr lang="en-IN" sz="80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218224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6C4E5-6708-FBEF-D528-F5D595110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 dirty="0"/>
              <a:t>Measure of Central Tendency or Average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4D262-4D16-3C9C-3944-022250F7EF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 </a:t>
            </a:r>
            <a:r>
              <a:rPr lang="en-US" altLang="en-US" i="1" dirty="0"/>
              <a:t>measure of central tendency</a:t>
            </a:r>
            <a:r>
              <a:rPr lang="en-US" altLang="en-US" dirty="0"/>
              <a:t> is a descriptive statistic that describes the average, or typical or representative value, of a set of observations</a:t>
            </a:r>
          </a:p>
          <a:p>
            <a:r>
              <a:rPr lang="en-US" altLang="en-US" dirty="0"/>
              <a:t>There are three common measures of central tendency:</a:t>
            </a:r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Mean</a:t>
            </a:r>
          </a:p>
          <a:p>
            <a:pPr lvl="1"/>
            <a:r>
              <a:rPr lang="en-US" altLang="en-US" dirty="0"/>
              <a:t>Median</a:t>
            </a:r>
          </a:p>
          <a:p>
            <a:pPr lvl="1"/>
            <a:r>
              <a:rPr lang="en-US" altLang="en-US" dirty="0"/>
              <a:t>Mode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75164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830C9-2F9A-9524-7B96-F4A6D6893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Arithmetic Mean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EB515-4F46-E614-3610-782523590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The Arithmetic </a:t>
            </a:r>
            <a:r>
              <a:rPr lang="en-US" altLang="en-US" i="1" dirty="0"/>
              <a:t>mean</a:t>
            </a:r>
            <a:r>
              <a:rPr lang="en-US" altLang="en-US" dirty="0"/>
              <a:t> or simply mean is:</a:t>
            </a:r>
          </a:p>
          <a:p>
            <a:pPr lvl="1"/>
            <a:r>
              <a:rPr lang="en-US" altLang="en-US" dirty="0"/>
              <a:t>The arithmetic average of all the observations</a:t>
            </a:r>
            <a:br>
              <a:rPr lang="en-US" altLang="en-US" dirty="0"/>
            </a:br>
            <a:r>
              <a:rPr lang="en-US" altLang="en-US" dirty="0"/>
              <a:t>(</a:t>
            </a:r>
            <a:r>
              <a:rPr lang="en-US" altLang="en-US" dirty="0">
                <a:sym typeface="Symbol" panose="05050102010706020507" pitchFamily="18" charset="2"/>
              </a:rPr>
              <a:t></a:t>
            </a:r>
            <a:r>
              <a:rPr lang="en-US" altLang="en-US" dirty="0"/>
              <a:t>X)/n</a:t>
            </a:r>
          </a:p>
          <a:p>
            <a:r>
              <a:rPr lang="en-US" altLang="en-US" dirty="0"/>
              <a:t>The mean of a population is represented by the Greek letter </a:t>
            </a:r>
            <a:r>
              <a:rPr lang="en-US" altLang="en-US" dirty="0">
                <a:sym typeface="Symbol" panose="05050102010706020507" pitchFamily="18" charset="2"/>
              </a:rPr>
              <a:t></a:t>
            </a:r>
            <a:r>
              <a:rPr lang="en-US" altLang="en-US" dirty="0"/>
              <a:t>; x̅ represents the mean of a sample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4582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D9890-776C-6BC1-9D1D-172DD0406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Calculating the Mean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8C76C-0062-2771-34DE-9AD9310AC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Calculate the mean of the following data:</a:t>
            </a:r>
            <a:br>
              <a:rPr lang="en-US" altLang="en-US" dirty="0"/>
            </a:br>
            <a:r>
              <a:rPr lang="en-US" altLang="en-US" dirty="0"/>
              <a:t>1   5   4   3   2</a:t>
            </a:r>
          </a:p>
          <a:p>
            <a:r>
              <a:rPr lang="en-US" altLang="en-US" dirty="0"/>
              <a:t>Sum the observations</a:t>
            </a:r>
          </a:p>
          <a:p>
            <a:pPr marL="0" indent="0">
              <a:buNone/>
            </a:pPr>
            <a:r>
              <a:rPr lang="en-US" altLang="en-US" dirty="0"/>
              <a:t>	(</a:t>
            </a:r>
            <a:r>
              <a:rPr lang="en-US" altLang="en-US" dirty="0">
                <a:sym typeface="Symbol" panose="05050102010706020507" pitchFamily="18" charset="2"/>
              </a:rPr>
              <a:t>X) = </a:t>
            </a:r>
            <a:r>
              <a:rPr lang="en-US" altLang="en-US" dirty="0"/>
              <a:t>1 + 5 + 4 + 3 + 2 = 15</a:t>
            </a:r>
          </a:p>
          <a:p>
            <a:r>
              <a:rPr lang="en-US" altLang="en-US" dirty="0"/>
              <a:t>Divide the sum (</a:t>
            </a:r>
            <a:r>
              <a:rPr lang="en-US" altLang="en-US" dirty="0">
                <a:sym typeface="Symbol" panose="05050102010706020507" pitchFamily="18" charset="2"/>
              </a:rPr>
              <a:t>X</a:t>
            </a:r>
            <a:r>
              <a:rPr lang="en-US" altLang="en-US" dirty="0"/>
              <a:t> = 15) by the number of scores (n= 5):</a:t>
            </a:r>
            <a:br>
              <a:rPr lang="en-US" altLang="en-US" dirty="0"/>
            </a:br>
            <a:r>
              <a:rPr lang="en-US" altLang="en-US" dirty="0"/>
              <a:t>15 / 5 = 3</a:t>
            </a:r>
          </a:p>
          <a:p>
            <a:r>
              <a:rPr lang="en-US" altLang="en-US" dirty="0"/>
              <a:t>Mean = </a:t>
            </a:r>
            <a:r>
              <a:rPr lang="en-IN" altLang="en-US" dirty="0"/>
              <a:t>x̅</a:t>
            </a:r>
            <a:r>
              <a:rPr lang="en-US" altLang="en-US" dirty="0"/>
              <a:t> = 3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4224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66AC5-35A2-AEB3-DCAB-3DD063816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The Median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99D57-CA6C-BFCD-6D04-4A9BC3A4CA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altLang="en-US" sz="2800" dirty="0"/>
              <a:t>The </a:t>
            </a:r>
            <a:r>
              <a:rPr lang="en-US" altLang="en-US" sz="2800" i="1" dirty="0"/>
              <a:t>median</a:t>
            </a:r>
            <a:r>
              <a:rPr lang="en-US" altLang="en-US" sz="2800" dirty="0"/>
              <a:t> is another name of  the 2</a:t>
            </a:r>
            <a:r>
              <a:rPr lang="en-US" altLang="en-US" sz="2800" baseline="30000" dirty="0"/>
              <a:t>nd</a:t>
            </a:r>
            <a:r>
              <a:rPr lang="en-US" altLang="en-US" sz="2800" dirty="0"/>
              <a:t> Quartile, 5</a:t>
            </a:r>
            <a:r>
              <a:rPr lang="en-US" altLang="en-US" sz="2800" baseline="30000" dirty="0"/>
              <a:t>th</a:t>
            </a:r>
            <a:r>
              <a:rPr lang="en-US" altLang="en-US" sz="2800" dirty="0"/>
              <a:t> Decile and 50</a:t>
            </a:r>
            <a:r>
              <a:rPr lang="en-US" altLang="en-US" sz="2800" baseline="30000" dirty="0"/>
              <a:t>th</a:t>
            </a:r>
            <a:r>
              <a:rPr lang="en-US" altLang="en-US" sz="2800" dirty="0"/>
              <a:t> percentile</a:t>
            </a:r>
          </a:p>
          <a:p>
            <a:pPr lvl="1"/>
            <a:r>
              <a:rPr lang="en-US" altLang="en-US" sz="2800" dirty="0"/>
              <a:t>It is the observation in the middle.</a:t>
            </a:r>
          </a:p>
          <a:p>
            <a:pPr lvl="1"/>
            <a:r>
              <a:rPr lang="en-US" altLang="en-US" sz="2800" dirty="0"/>
              <a:t> Half of the observations are below the median, and half of the observations are above the median i.e. it divides the observations into two equal halves.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27433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07650-43BC-890E-E394-95A8CD220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How To Calculate the Median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8A3C-26F1-3E41-0618-E29165887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Arrange the data from highest to lowest</a:t>
            </a:r>
          </a:p>
          <a:p>
            <a:r>
              <a:rPr lang="en-US" altLang="en-US" dirty="0"/>
              <a:t>If n=odd</a:t>
            </a:r>
          </a:p>
          <a:p>
            <a:r>
              <a:rPr lang="en-US" altLang="en-US" dirty="0"/>
              <a:t>Median = (n + 1)/2th observation</a:t>
            </a:r>
          </a:p>
          <a:p>
            <a:r>
              <a:rPr lang="en-US" altLang="en-US" dirty="0"/>
              <a:t>If n, the number of observations, is even, the median is the average of the middle two scores i.e.</a:t>
            </a:r>
          </a:p>
          <a:p>
            <a:r>
              <a:rPr lang="en-US" altLang="en-US" dirty="0"/>
              <a:t>Median = Average of n/2 and (n/2 +1)</a:t>
            </a:r>
            <a:r>
              <a:rPr lang="en-US" altLang="en-US" dirty="0" err="1"/>
              <a:t>th</a:t>
            </a:r>
            <a:r>
              <a:rPr lang="en-US" altLang="en-US" dirty="0"/>
              <a:t> observations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14737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21FCD-A8D0-200B-D2A6-053F89BBD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Calculation of Median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00F25-116E-4E5E-FF41-AAF317A66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What is the median of the following scores:</a:t>
            </a:r>
            <a:br>
              <a:rPr lang="en-US" altLang="en-US" dirty="0"/>
            </a:br>
            <a:r>
              <a:rPr lang="en-US" altLang="en-US" dirty="0"/>
              <a:t>11   6   14   15   7   2   3   8   12   10   9</a:t>
            </a:r>
          </a:p>
          <a:p>
            <a:r>
              <a:rPr lang="en-US" altLang="en-US" dirty="0"/>
              <a:t>Arrange the scores in decreasing order</a:t>
            </a:r>
            <a:br>
              <a:rPr lang="en-US" altLang="en-US" dirty="0"/>
            </a:br>
            <a:r>
              <a:rPr lang="en-US" altLang="en-US" dirty="0"/>
              <a:t>15   14   12   11   10   9   8   7   6   3   2</a:t>
            </a:r>
          </a:p>
          <a:p>
            <a:r>
              <a:rPr lang="en-US" altLang="en-US" dirty="0"/>
              <a:t>Here n=11=odd</a:t>
            </a:r>
          </a:p>
          <a:p>
            <a:r>
              <a:rPr lang="en-US" altLang="en-US" dirty="0"/>
              <a:t>Median = (n + 1)/2th  score  = (11 + 1) / 2 = 6</a:t>
            </a:r>
            <a:r>
              <a:rPr lang="en-US" altLang="en-US" baseline="30000" dirty="0"/>
              <a:t>th</a:t>
            </a:r>
            <a:r>
              <a:rPr lang="en-US" altLang="en-US" dirty="0"/>
              <a:t>  score</a:t>
            </a:r>
          </a:p>
          <a:p>
            <a:r>
              <a:rPr lang="en-US" altLang="en-US" dirty="0"/>
              <a:t>Therefore median = 9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07458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3F608-6DDB-7841-E3AE-37C46C7B7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Simple Example to find Median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FAA1D-74CB-3016-4D98-FF1C2BAB1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What is the median of the following scores:</a:t>
            </a:r>
            <a:br>
              <a:rPr lang="en-US" altLang="en-US" dirty="0"/>
            </a:br>
            <a:r>
              <a:rPr lang="en-US" altLang="en-US" dirty="0"/>
              <a:t>24  18  19  42  16  12</a:t>
            </a:r>
          </a:p>
          <a:p>
            <a:r>
              <a:rPr lang="en-US" altLang="en-US" dirty="0"/>
              <a:t>Sort the scores:</a:t>
            </a:r>
            <a:br>
              <a:rPr lang="en-US" altLang="en-US" dirty="0"/>
            </a:br>
            <a:r>
              <a:rPr lang="en-US" altLang="en-US" dirty="0"/>
              <a:t>42  24  19  18  16  12</a:t>
            </a:r>
          </a:p>
          <a:p>
            <a:r>
              <a:rPr lang="en-US" altLang="en-US" dirty="0"/>
              <a:t>Here n= 6 = even</a:t>
            </a:r>
          </a:p>
          <a:p>
            <a:r>
              <a:rPr lang="en-US" altLang="en-US" dirty="0"/>
              <a:t>Median = Average of n/2 and (n/2 +1)</a:t>
            </a:r>
            <a:r>
              <a:rPr lang="en-US" altLang="en-US" dirty="0" err="1"/>
              <a:t>th</a:t>
            </a:r>
            <a:r>
              <a:rPr lang="en-US" altLang="en-US" dirty="0"/>
              <a:t> scores</a:t>
            </a:r>
          </a:p>
          <a:p>
            <a:pPr marL="0" indent="0">
              <a:buNone/>
            </a:pPr>
            <a:r>
              <a:rPr lang="en-US" altLang="en-US" dirty="0"/>
              <a:t>	       = average of 3</a:t>
            </a:r>
            <a:r>
              <a:rPr lang="en-US" altLang="en-US" baseline="30000" dirty="0"/>
              <a:t>rd</a:t>
            </a:r>
            <a:r>
              <a:rPr lang="en-US" altLang="en-US" dirty="0"/>
              <a:t> and 4</a:t>
            </a:r>
            <a:r>
              <a:rPr lang="en-US" altLang="en-US" baseline="30000" dirty="0"/>
              <a:t>th</a:t>
            </a:r>
            <a:r>
              <a:rPr lang="en-US" altLang="en-US" dirty="0"/>
              <a:t> scores</a:t>
            </a:r>
            <a:br>
              <a:rPr lang="en-US" altLang="en-US" dirty="0"/>
            </a:br>
            <a:r>
              <a:rPr lang="en-US" altLang="en-US" dirty="0"/>
              <a:t>	       =(19 + 18) / 2 = 18.5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475149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91CC-AA2A-F437-AA61-1E728DE6F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The Mode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5AB44-7261-EB22-69CB-1221EE19C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The </a:t>
            </a:r>
            <a:r>
              <a:rPr lang="en-US" altLang="en-US" sz="2800" i="1" dirty="0"/>
              <a:t>mode</a:t>
            </a:r>
            <a:r>
              <a:rPr lang="en-US" altLang="en-US" sz="2800" dirty="0"/>
              <a:t> is the score that occurs most frequently in a set of data</a:t>
            </a:r>
          </a:p>
          <a:p>
            <a:r>
              <a:rPr lang="en-US" altLang="en-US" sz="2800" dirty="0"/>
              <a:t>When a distribution has two “modes,” it is called </a:t>
            </a:r>
            <a:r>
              <a:rPr lang="en-US" altLang="en-US" sz="2800" i="1" dirty="0"/>
              <a:t>bimodal</a:t>
            </a:r>
            <a:endParaRPr lang="en-US" altLang="en-US" sz="2800" dirty="0"/>
          </a:p>
          <a:p>
            <a:r>
              <a:rPr lang="en-US" altLang="en-US" sz="2800" dirty="0"/>
              <a:t>If a distribution has more than 2 “modes,” it is called </a:t>
            </a:r>
            <a:r>
              <a:rPr lang="en-US" altLang="en-US" sz="2800" i="1" dirty="0"/>
              <a:t>multimodal</a:t>
            </a:r>
            <a:endParaRPr lang="en-US" altLang="en-US" sz="28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411676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9</TotalTime>
  <Words>576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Bookman Old Style</vt:lpstr>
      <vt:lpstr>Rockwell</vt:lpstr>
      <vt:lpstr>Symbol</vt:lpstr>
      <vt:lpstr>Damask</vt:lpstr>
      <vt:lpstr>Measures of Central Tendency</vt:lpstr>
      <vt:lpstr>Measure of Central Tendency or Average</vt:lpstr>
      <vt:lpstr>Arithmetic Mean</vt:lpstr>
      <vt:lpstr>Calculating the Mean</vt:lpstr>
      <vt:lpstr>The Median</vt:lpstr>
      <vt:lpstr>How To Calculate the Median</vt:lpstr>
      <vt:lpstr>Calculation of Median</vt:lpstr>
      <vt:lpstr>Simple Example to find Median</vt:lpstr>
      <vt:lpstr>The Mode</vt:lpstr>
      <vt:lpstr>Simple Examples (Ungrouped Data) 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Nirmali Borah</dc:creator>
  <cp:lastModifiedBy>Nirmali Borah</cp:lastModifiedBy>
  <cp:revision>1</cp:revision>
  <dcterms:created xsi:type="dcterms:W3CDTF">2025-12-28T17:36:59Z</dcterms:created>
  <dcterms:modified xsi:type="dcterms:W3CDTF">2025-12-28T17:46:44Z</dcterms:modified>
</cp:coreProperties>
</file>