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5"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18152-814D-8451-77B8-794C3BA7C0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ACA9C4E2-F0EC-F304-849D-79C0F77139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A02ECEB-C86C-2EEB-A35E-89689CC3FB08}"/>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5" name="Footer Placeholder 4">
            <a:extLst>
              <a:ext uri="{FF2B5EF4-FFF2-40B4-BE49-F238E27FC236}">
                <a16:creationId xmlns:a16="http://schemas.microsoft.com/office/drawing/2014/main" id="{C04CB9EA-3C6B-FD36-58BB-3CC94A4714D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B6E3B4F-2603-F210-1247-143D649AE4CC}"/>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1431717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604C1-9A18-8F11-07A0-64F3E5F2A1C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C0C4A01-1213-9A14-F8C6-9825769757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D0BAE71-51B0-4139-6C44-9194F49B1BA0}"/>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5" name="Footer Placeholder 4">
            <a:extLst>
              <a:ext uri="{FF2B5EF4-FFF2-40B4-BE49-F238E27FC236}">
                <a16:creationId xmlns:a16="http://schemas.microsoft.com/office/drawing/2014/main" id="{1BF4C0C5-B2CD-20AB-0ABD-68688DCD8F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B391F8E-5B7C-7766-63EC-D7494CF87BD5}"/>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1176535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592179-8C3D-C4F1-1FA0-7D747C8F9C1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EDAB77B-002F-85E3-BE47-079AD136B5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EF0E040-AC2A-F918-F1BE-D9A9B52771AF}"/>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5" name="Footer Placeholder 4">
            <a:extLst>
              <a:ext uri="{FF2B5EF4-FFF2-40B4-BE49-F238E27FC236}">
                <a16:creationId xmlns:a16="http://schemas.microsoft.com/office/drawing/2014/main" id="{91744B5B-EB4C-FF8A-CB9E-3EB40C57BF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27C2A8A-7958-34D6-6E2D-76882CB39154}"/>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2112667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D1553-D0D3-FDA1-5DF4-E887C409BCB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DF5E6E0-6126-32BF-1944-E9FA382A1E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728916B-DA2A-7B68-974E-52FF57A88AB7}"/>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5" name="Footer Placeholder 4">
            <a:extLst>
              <a:ext uri="{FF2B5EF4-FFF2-40B4-BE49-F238E27FC236}">
                <a16:creationId xmlns:a16="http://schemas.microsoft.com/office/drawing/2014/main" id="{648C5F47-DF4C-95E0-CC2F-411E4D4FC8C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D478ECC-5E26-C98D-6091-9B1CDBB44259}"/>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3796959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8A870-D360-8726-D024-2A0CBA0904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32B9B38-508F-39A4-84B9-C73622F8DC8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596AF6-AF03-E3CF-D17B-FE27F537AD19}"/>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5" name="Footer Placeholder 4">
            <a:extLst>
              <a:ext uri="{FF2B5EF4-FFF2-40B4-BE49-F238E27FC236}">
                <a16:creationId xmlns:a16="http://schemas.microsoft.com/office/drawing/2014/main" id="{49FBC28A-866A-A94D-CB86-81E57362D99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879C11C-7A1E-DAF5-44B3-E7A20128B33C}"/>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4174487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9052-D67F-53A9-F305-14AA7DC6FD4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2B56A21-C1CB-26AC-64F5-C314DDB99F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133E6FDC-F286-A372-2CCE-93DB63F994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1D94CE8-517D-5869-5A1D-84875FA4F742}"/>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6" name="Footer Placeholder 5">
            <a:extLst>
              <a:ext uri="{FF2B5EF4-FFF2-40B4-BE49-F238E27FC236}">
                <a16:creationId xmlns:a16="http://schemas.microsoft.com/office/drawing/2014/main" id="{9AF71BDA-7BE9-3992-42DD-0DFD9CA51E2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388EBBF-D437-8B64-61F8-7A9D03F05B6D}"/>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3916454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224794-9E27-2177-B4F9-70476A289FD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F16C885-224B-F4A5-B5D2-9C4B34601D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359CB25-6BCE-D380-7E84-703CAC906B5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5D5D6E7-6F1A-EA46-3A9F-4F4BE8BD80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51804B-3118-413B-2F24-09F0BF0CF6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00E7168-2B38-835E-0DC8-140F807AD534}"/>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8" name="Footer Placeholder 7">
            <a:extLst>
              <a:ext uri="{FF2B5EF4-FFF2-40B4-BE49-F238E27FC236}">
                <a16:creationId xmlns:a16="http://schemas.microsoft.com/office/drawing/2014/main" id="{35DE3471-FA3E-769E-1FF4-DABBF4283A14}"/>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874DC3F6-7CEA-9DB7-2006-0533F759BFC5}"/>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299468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C88C1-188E-D1FF-4EAF-FC84C65E9E3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0FDBBBA3-10BB-AC9E-4B79-A857DB10D493}"/>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4" name="Footer Placeholder 3">
            <a:extLst>
              <a:ext uri="{FF2B5EF4-FFF2-40B4-BE49-F238E27FC236}">
                <a16:creationId xmlns:a16="http://schemas.microsoft.com/office/drawing/2014/main" id="{01FBFE52-5C04-D6B1-12CC-6D386635147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F90A674-AA57-6D6E-C117-9BA1B494AECC}"/>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1988242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924AC6-C00A-90F9-AC08-F40BBA746EFA}"/>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3" name="Footer Placeholder 2">
            <a:extLst>
              <a:ext uri="{FF2B5EF4-FFF2-40B4-BE49-F238E27FC236}">
                <a16:creationId xmlns:a16="http://schemas.microsoft.com/office/drawing/2014/main" id="{E46D65A2-074B-A528-1ECC-36B900C0B2B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EB19A11F-D837-D6AD-1FDC-509B30215DBD}"/>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3439508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4870B-5847-7378-C9F0-260871D8B4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166A53A-00C3-A277-0E72-AC3E42D452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3BF2F704-33C7-D14A-76EA-7592B85D4A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5E2250-AC61-FBBD-550B-9A2B926F7D68}"/>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6" name="Footer Placeholder 5">
            <a:extLst>
              <a:ext uri="{FF2B5EF4-FFF2-40B4-BE49-F238E27FC236}">
                <a16:creationId xmlns:a16="http://schemas.microsoft.com/office/drawing/2014/main" id="{8051D1D9-42B0-5AAE-3157-827F49E2367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0DE4590-8106-F161-D6D6-072698D7C567}"/>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66881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8F917-0DA8-99E1-E08F-C8C2242B27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35E6D5B-426D-F6D0-6375-E4027AC72B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77826B1-2010-A07B-6D45-8E5044B6CA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3E2D3B-4A8C-1651-FC37-AF84E83E6AD0}"/>
              </a:ext>
            </a:extLst>
          </p:cNvPr>
          <p:cNvSpPr>
            <a:spLocks noGrp="1"/>
          </p:cNvSpPr>
          <p:nvPr>
            <p:ph type="dt" sz="half" idx="10"/>
          </p:nvPr>
        </p:nvSpPr>
        <p:spPr/>
        <p:txBody>
          <a:bodyPr/>
          <a:lstStyle/>
          <a:p>
            <a:fld id="{498A310D-BC41-4038-ACF3-19DDDB602D34}" type="datetimeFigureOut">
              <a:rPr lang="en-IN" smtClean="0"/>
              <a:t>27-12-2025</a:t>
            </a:fld>
            <a:endParaRPr lang="en-IN"/>
          </a:p>
        </p:txBody>
      </p:sp>
      <p:sp>
        <p:nvSpPr>
          <p:cNvPr id="6" name="Footer Placeholder 5">
            <a:extLst>
              <a:ext uri="{FF2B5EF4-FFF2-40B4-BE49-F238E27FC236}">
                <a16:creationId xmlns:a16="http://schemas.microsoft.com/office/drawing/2014/main" id="{53A58396-3B19-2572-1066-C0DC9D59017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9DE080A-99C0-C753-44FF-0764D465B501}"/>
              </a:ext>
            </a:extLst>
          </p:cNvPr>
          <p:cNvSpPr>
            <a:spLocks noGrp="1"/>
          </p:cNvSpPr>
          <p:nvPr>
            <p:ph type="sldNum" sz="quarter" idx="12"/>
          </p:nvPr>
        </p:nvSpPr>
        <p:spPr/>
        <p:txBody>
          <a:bodyPr/>
          <a:lstStyle/>
          <a:p>
            <a:fld id="{379808EC-7E01-4BA4-B94E-1A6CC18C8FCE}" type="slidenum">
              <a:rPr lang="en-IN" smtClean="0"/>
              <a:t>‹#›</a:t>
            </a:fld>
            <a:endParaRPr lang="en-IN"/>
          </a:p>
        </p:txBody>
      </p:sp>
    </p:spTree>
    <p:extLst>
      <p:ext uri="{BB962C8B-B14F-4D97-AF65-F5344CB8AC3E}">
        <p14:creationId xmlns:p14="http://schemas.microsoft.com/office/powerpoint/2010/main" val="3870912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48333F-ECA7-B4B6-516F-3EFEE7DD01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6971E59-A06B-5BC9-1F69-6A981D6389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DE831BD-C334-C16E-DCB9-6FC852814C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8A310D-BC41-4038-ACF3-19DDDB602D34}" type="datetimeFigureOut">
              <a:rPr lang="en-IN" smtClean="0"/>
              <a:t>27-12-2025</a:t>
            </a:fld>
            <a:endParaRPr lang="en-IN"/>
          </a:p>
        </p:txBody>
      </p:sp>
      <p:sp>
        <p:nvSpPr>
          <p:cNvPr id="5" name="Footer Placeholder 4">
            <a:extLst>
              <a:ext uri="{FF2B5EF4-FFF2-40B4-BE49-F238E27FC236}">
                <a16:creationId xmlns:a16="http://schemas.microsoft.com/office/drawing/2014/main" id="{6E36DFC1-782B-1BE5-2BF7-77B3A08FFF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5C5E729-BD31-FB67-BF5B-600A23CC47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9808EC-7E01-4BA4-B94E-1A6CC18C8FCE}" type="slidenum">
              <a:rPr lang="en-IN" smtClean="0"/>
              <a:t>‹#›</a:t>
            </a:fld>
            <a:endParaRPr lang="en-IN"/>
          </a:p>
        </p:txBody>
      </p:sp>
    </p:spTree>
    <p:extLst>
      <p:ext uri="{BB962C8B-B14F-4D97-AF65-F5344CB8AC3E}">
        <p14:creationId xmlns:p14="http://schemas.microsoft.com/office/powerpoint/2010/main" val="3710351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B90B0-4BDC-72E0-96B2-A46BAC9B2890}"/>
              </a:ext>
            </a:extLst>
          </p:cNvPr>
          <p:cNvSpPr>
            <a:spLocks noGrp="1"/>
          </p:cNvSpPr>
          <p:nvPr>
            <p:ph type="ctrTitle"/>
          </p:nvPr>
        </p:nvSpPr>
        <p:spPr>
          <a:xfrm>
            <a:off x="1524000" y="1122363"/>
            <a:ext cx="9144000" cy="1033008"/>
          </a:xfrm>
        </p:spPr>
        <p:txBody>
          <a:bodyPr/>
          <a:lstStyle/>
          <a:p>
            <a:r>
              <a:rPr lang="en-IN" b="1" dirty="0">
                <a:solidFill>
                  <a:srgbClr val="FF0000"/>
                </a:solidFill>
              </a:rPr>
              <a:t>Diagrams and Graphs</a:t>
            </a:r>
          </a:p>
        </p:txBody>
      </p:sp>
      <p:sp>
        <p:nvSpPr>
          <p:cNvPr id="3" name="Subtitle 2">
            <a:extLst>
              <a:ext uri="{FF2B5EF4-FFF2-40B4-BE49-F238E27FC236}">
                <a16:creationId xmlns:a16="http://schemas.microsoft.com/office/drawing/2014/main" id="{B4961E30-639D-6BEF-D98A-F660BF9A6BA7}"/>
              </a:ext>
            </a:extLst>
          </p:cNvPr>
          <p:cNvSpPr>
            <a:spLocks noGrp="1"/>
          </p:cNvSpPr>
          <p:nvPr>
            <p:ph type="subTitle" idx="1"/>
          </p:nvPr>
        </p:nvSpPr>
        <p:spPr>
          <a:xfrm>
            <a:off x="1524000" y="2307771"/>
            <a:ext cx="9144000" cy="2950029"/>
          </a:xfrm>
        </p:spPr>
        <p:txBody>
          <a:bodyPr>
            <a:normAutofit/>
          </a:bodyPr>
          <a:lstStyle/>
          <a:p>
            <a:r>
              <a:rPr lang="en-IN" sz="3200" dirty="0">
                <a:solidFill>
                  <a:srgbClr val="002060"/>
                </a:solidFill>
              </a:rPr>
              <a:t>Ms. Nirmali Borah</a:t>
            </a:r>
          </a:p>
          <a:p>
            <a:r>
              <a:rPr lang="en-IN" sz="3200" dirty="0">
                <a:solidFill>
                  <a:srgbClr val="002060"/>
                </a:solidFill>
              </a:rPr>
              <a:t>Paschim Guwahati Mahavidyalaya</a:t>
            </a:r>
          </a:p>
          <a:p>
            <a:r>
              <a:rPr lang="en-IN" sz="3200" dirty="0" err="1">
                <a:solidFill>
                  <a:srgbClr val="002060"/>
                </a:solidFill>
              </a:rPr>
              <a:t>Dharapur</a:t>
            </a:r>
            <a:r>
              <a:rPr lang="en-IN" sz="3200" dirty="0">
                <a:solidFill>
                  <a:srgbClr val="002060"/>
                </a:solidFill>
              </a:rPr>
              <a:t>, Guwahati-17 </a:t>
            </a:r>
          </a:p>
        </p:txBody>
      </p:sp>
    </p:spTree>
    <p:extLst>
      <p:ext uri="{BB962C8B-B14F-4D97-AF65-F5344CB8AC3E}">
        <p14:creationId xmlns:p14="http://schemas.microsoft.com/office/powerpoint/2010/main" val="3156453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AFF44-846B-087E-8614-01AABC795CAB}"/>
              </a:ext>
            </a:extLst>
          </p:cNvPr>
          <p:cNvSpPr>
            <a:spLocks noGrp="1"/>
          </p:cNvSpPr>
          <p:nvPr>
            <p:ph type="title"/>
          </p:nvPr>
        </p:nvSpPr>
        <p:spPr/>
        <p:txBody>
          <a:bodyPr/>
          <a:lstStyle/>
          <a:p>
            <a:pPr algn="ctr"/>
            <a:r>
              <a:rPr lang="en-IN" b="1" dirty="0">
                <a:solidFill>
                  <a:srgbClr val="C00000"/>
                </a:solidFill>
              </a:rPr>
              <a:t>Ogive or Cumulative Frequency curve</a:t>
            </a:r>
          </a:p>
        </p:txBody>
      </p:sp>
      <p:sp>
        <p:nvSpPr>
          <p:cNvPr id="3" name="Content Placeholder 2">
            <a:extLst>
              <a:ext uri="{FF2B5EF4-FFF2-40B4-BE49-F238E27FC236}">
                <a16:creationId xmlns:a16="http://schemas.microsoft.com/office/drawing/2014/main" id="{8F2D43C9-AF9E-E357-E8C8-9D0FEBFBBC94}"/>
              </a:ext>
            </a:extLst>
          </p:cNvPr>
          <p:cNvSpPr>
            <a:spLocks noGrp="1"/>
          </p:cNvSpPr>
          <p:nvPr>
            <p:ph idx="1"/>
          </p:nvPr>
        </p:nvSpPr>
        <p:spPr>
          <a:xfrm>
            <a:off x="838200" y="1404257"/>
            <a:ext cx="10515600" cy="4772706"/>
          </a:xfrm>
        </p:spPr>
        <p:txBody>
          <a:bodyPr/>
          <a:lstStyle/>
          <a:p>
            <a:endParaRPr lang="en-US" dirty="0"/>
          </a:p>
          <a:p>
            <a:r>
              <a:rPr lang="en-US" dirty="0"/>
              <a:t>This is cumulative frequency curve. </a:t>
            </a:r>
          </a:p>
          <a:p>
            <a:pPr marL="0" indent="0">
              <a:buNone/>
            </a:pPr>
            <a:r>
              <a:rPr lang="en-US" dirty="0"/>
              <a:t>• This curve is obtained by making use of cumulative frequency instead of the simple frequency.</a:t>
            </a:r>
            <a:endParaRPr lang="en-IN" dirty="0"/>
          </a:p>
        </p:txBody>
      </p:sp>
      <p:pic>
        <p:nvPicPr>
          <p:cNvPr id="4" name="Picture 3">
            <a:extLst>
              <a:ext uri="{FF2B5EF4-FFF2-40B4-BE49-F238E27FC236}">
                <a16:creationId xmlns:a16="http://schemas.microsoft.com/office/drawing/2014/main" id="{DA77970E-B4F0-C633-A1E3-1003E74D8CDC}"/>
              </a:ext>
            </a:extLst>
          </p:cNvPr>
          <p:cNvPicPr>
            <a:picLocks noChangeAspect="1"/>
          </p:cNvPicPr>
          <p:nvPr/>
        </p:nvPicPr>
        <p:blipFill>
          <a:blip r:embed="rId2"/>
          <a:stretch>
            <a:fillRect/>
          </a:stretch>
        </p:blipFill>
        <p:spPr>
          <a:xfrm>
            <a:off x="1212396" y="3523797"/>
            <a:ext cx="3562350" cy="2809875"/>
          </a:xfrm>
          <a:prstGeom prst="rect">
            <a:avLst/>
          </a:prstGeom>
        </p:spPr>
      </p:pic>
      <p:pic>
        <p:nvPicPr>
          <p:cNvPr id="5" name="Picture 4">
            <a:extLst>
              <a:ext uri="{FF2B5EF4-FFF2-40B4-BE49-F238E27FC236}">
                <a16:creationId xmlns:a16="http://schemas.microsoft.com/office/drawing/2014/main" id="{01CFC1F9-7375-C469-CAA9-DD411623B20E}"/>
              </a:ext>
            </a:extLst>
          </p:cNvPr>
          <p:cNvPicPr>
            <a:picLocks noChangeAspect="1"/>
          </p:cNvPicPr>
          <p:nvPr/>
        </p:nvPicPr>
        <p:blipFill>
          <a:blip r:embed="rId3"/>
          <a:stretch>
            <a:fillRect/>
          </a:stretch>
        </p:blipFill>
        <p:spPr>
          <a:xfrm>
            <a:off x="6226629" y="2882900"/>
            <a:ext cx="4752975" cy="3609975"/>
          </a:xfrm>
          <a:prstGeom prst="rect">
            <a:avLst/>
          </a:prstGeom>
        </p:spPr>
      </p:pic>
    </p:spTree>
    <p:extLst>
      <p:ext uri="{BB962C8B-B14F-4D97-AF65-F5344CB8AC3E}">
        <p14:creationId xmlns:p14="http://schemas.microsoft.com/office/powerpoint/2010/main" val="3656568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84126-A986-32D2-EA44-9CC9155085B2}"/>
              </a:ext>
            </a:extLst>
          </p:cNvPr>
          <p:cNvSpPr>
            <a:spLocks noGrp="1"/>
          </p:cNvSpPr>
          <p:nvPr>
            <p:ph type="title"/>
          </p:nvPr>
        </p:nvSpPr>
        <p:spPr/>
        <p:txBody>
          <a:bodyPr/>
          <a:lstStyle/>
          <a:p>
            <a:pPr algn="ctr"/>
            <a:r>
              <a:rPr lang="en-IN" b="1" dirty="0">
                <a:solidFill>
                  <a:srgbClr val="C00000"/>
                </a:solidFill>
              </a:rPr>
              <a:t>Types of a diagram</a:t>
            </a:r>
          </a:p>
        </p:txBody>
      </p:sp>
      <p:sp>
        <p:nvSpPr>
          <p:cNvPr id="3" name="Content Placeholder 2">
            <a:extLst>
              <a:ext uri="{FF2B5EF4-FFF2-40B4-BE49-F238E27FC236}">
                <a16:creationId xmlns:a16="http://schemas.microsoft.com/office/drawing/2014/main" id="{1EC42D22-5E5A-302F-A536-823F5EA03B5A}"/>
              </a:ext>
            </a:extLst>
          </p:cNvPr>
          <p:cNvSpPr>
            <a:spLocks noGrp="1"/>
          </p:cNvSpPr>
          <p:nvPr>
            <p:ph idx="1"/>
          </p:nvPr>
        </p:nvSpPr>
        <p:spPr/>
        <p:txBody>
          <a:bodyPr/>
          <a:lstStyle/>
          <a:p>
            <a:pPr marL="0" indent="0">
              <a:buNone/>
            </a:pPr>
            <a:endParaRPr lang="en-IN" dirty="0"/>
          </a:p>
          <a:p>
            <a:pPr marL="0" indent="0">
              <a:buNone/>
            </a:pPr>
            <a:r>
              <a:rPr lang="en-IN" dirty="0">
                <a:solidFill>
                  <a:srgbClr val="0070C0"/>
                </a:solidFill>
              </a:rPr>
              <a:t>• Bar Diagram</a:t>
            </a:r>
          </a:p>
          <a:p>
            <a:pPr marL="514350" indent="-514350">
              <a:buAutoNum type="arabicPeriod"/>
            </a:pPr>
            <a:r>
              <a:rPr lang="en-IN" dirty="0">
                <a:solidFill>
                  <a:srgbClr val="0070C0"/>
                </a:solidFill>
              </a:rPr>
              <a:t>Simple Bar Diagram</a:t>
            </a:r>
          </a:p>
          <a:p>
            <a:pPr marL="514350" indent="-514350">
              <a:buAutoNum type="arabicPeriod"/>
            </a:pPr>
            <a:r>
              <a:rPr lang="en-IN" dirty="0">
                <a:solidFill>
                  <a:srgbClr val="0070C0"/>
                </a:solidFill>
              </a:rPr>
              <a:t>Multiple Bar Diagram</a:t>
            </a:r>
          </a:p>
          <a:p>
            <a:pPr marL="514350" indent="-514350">
              <a:buAutoNum type="arabicPeriod"/>
            </a:pPr>
            <a:r>
              <a:rPr lang="en-IN" dirty="0">
                <a:solidFill>
                  <a:srgbClr val="0070C0"/>
                </a:solidFill>
              </a:rPr>
              <a:t>Sub-divided Bar Diagram</a:t>
            </a:r>
          </a:p>
          <a:p>
            <a:r>
              <a:rPr lang="en-IN" dirty="0">
                <a:solidFill>
                  <a:srgbClr val="0070C0"/>
                </a:solidFill>
              </a:rPr>
              <a:t>Pie diagram</a:t>
            </a:r>
          </a:p>
        </p:txBody>
      </p:sp>
    </p:spTree>
    <p:extLst>
      <p:ext uri="{BB962C8B-B14F-4D97-AF65-F5344CB8AC3E}">
        <p14:creationId xmlns:p14="http://schemas.microsoft.com/office/powerpoint/2010/main" val="2047664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4CE9D-303D-10F5-DF43-F633BB1A3E30}"/>
              </a:ext>
            </a:extLst>
          </p:cNvPr>
          <p:cNvSpPr>
            <a:spLocks noGrp="1"/>
          </p:cNvSpPr>
          <p:nvPr>
            <p:ph type="title"/>
          </p:nvPr>
        </p:nvSpPr>
        <p:spPr>
          <a:xfrm>
            <a:off x="838200" y="365126"/>
            <a:ext cx="10515600" cy="701674"/>
          </a:xfrm>
        </p:spPr>
        <p:txBody>
          <a:bodyPr/>
          <a:lstStyle/>
          <a:p>
            <a:pPr algn="ctr"/>
            <a:r>
              <a:rPr lang="en-IN" b="1" dirty="0"/>
              <a:t>Simple Bar Diagram</a:t>
            </a:r>
          </a:p>
        </p:txBody>
      </p:sp>
      <p:pic>
        <p:nvPicPr>
          <p:cNvPr id="6" name="Content Placeholder 5">
            <a:extLst>
              <a:ext uri="{FF2B5EF4-FFF2-40B4-BE49-F238E27FC236}">
                <a16:creationId xmlns:a16="http://schemas.microsoft.com/office/drawing/2014/main" id="{6B381EB4-3A5E-20B5-895E-F9F15BFADA86}"/>
              </a:ext>
            </a:extLst>
          </p:cNvPr>
          <p:cNvPicPr>
            <a:picLocks noGrp="1" noChangeAspect="1"/>
          </p:cNvPicPr>
          <p:nvPr>
            <p:ph idx="1"/>
          </p:nvPr>
        </p:nvPicPr>
        <p:blipFill>
          <a:blip r:embed="rId2"/>
          <a:stretch>
            <a:fillRect/>
          </a:stretch>
        </p:blipFill>
        <p:spPr>
          <a:xfrm>
            <a:off x="2658835" y="2990283"/>
            <a:ext cx="6286500" cy="4286250"/>
          </a:xfrm>
          <a:prstGeom prst="rect">
            <a:avLst/>
          </a:prstGeom>
        </p:spPr>
      </p:pic>
      <p:sp>
        <p:nvSpPr>
          <p:cNvPr id="8" name="TextBox 7">
            <a:extLst>
              <a:ext uri="{FF2B5EF4-FFF2-40B4-BE49-F238E27FC236}">
                <a16:creationId xmlns:a16="http://schemas.microsoft.com/office/drawing/2014/main" id="{CFAA3A3F-886E-4E01-2957-6E7462D168CE}"/>
              </a:ext>
            </a:extLst>
          </p:cNvPr>
          <p:cNvSpPr txBox="1"/>
          <p:nvPr/>
        </p:nvSpPr>
        <p:spPr>
          <a:xfrm>
            <a:off x="1556656" y="1676400"/>
            <a:ext cx="9720943" cy="1015663"/>
          </a:xfrm>
          <a:prstGeom prst="rect">
            <a:avLst/>
          </a:prstGeom>
          <a:noFill/>
        </p:spPr>
        <p:txBody>
          <a:bodyPr wrap="square">
            <a:spAutoFit/>
          </a:bodyPr>
          <a:lstStyle/>
          <a:p>
            <a:r>
              <a:rPr lang="en-US" sz="2000" dirty="0"/>
              <a:t>	A simple bar diagram is constructed for an immediate comparison. It is advisable to arrange the given data set in an ascending or descending order and plot the data variables accordingly.</a:t>
            </a:r>
            <a:endParaRPr lang="en-IN" sz="2000" dirty="0"/>
          </a:p>
        </p:txBody>
      </p:sp>
    </p:spTree>
    <p:extLst>
      <p:ext uri="{BB962C8B-B14F-4D97-AF65-F5344CB8AC3E}">
        <p14:creationId xmlns:p14="http://schemas.microsoft.com/office/powerpoint/2010/main" val="102325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F73A1-2600-CBB3-F91C-67624140AD0C}"/>
              </a:ext>
            </a:extLst>
          </p:cNvPr>
          <p:cNvSpPr>
            <a:spLocks noGrp="1"/>
          </p:cNvSpPr>
          <p:nvPr>
            <p:ph type="title"/>
          </p:nvPr>
        </p:nvSpPr>
        <p:spPr>
          <a:xfrm>
            <a:off x="838200" y="365126"/>
            <a:ext cx="10515600" cy="810532"/>
          </a:xfrm>
        </p:spPr>
        <p:txBody>
          <a:bodyPr/>
          <a:lstStyle/>
          <a:p>
            <a:pPr algn="ctr"/>
            <a:r>
              <a:rPr lang="en-IN" b="1" dirty="0">
                <a:solidFill>
                  <a:srgbClr val="C00000"/>
                </a:solidFill>
              </a:rPr>
              <a:t>Multiple Bar Diagram</a:t>
            </a:r>
          </a:p>
        </p:txBody>
      </p:sp>
      <p:pic>
        <p:nvPicPr>
          <p:cNvPr id="4" name="Content Placeholder 3">
            <a:extLst>
              <a:ext uri="{FF2B5EF4-FFF2-40B4-BE49-F238E27FC236}">
                <a16:creationId xmlns:a16="http://schemas.microsoft.com/office/drawing/2014/main" id="{678FC00F-06BA-1F85-17CD-BB94F38ED89A}"/>
              </a:ext>
            </a:extLst>
          </p:cNvPr>
          <p:cNvPicPr>
            <a:picLocks noGrp="1" noChangeAspect="1"/>
          </p:cNvPicPr>
          <p:nvPr>
            <p:ph idx="1"/>
          </p:nvPr>
        </p:nvPicPr>
        <p:blipFill>
          <a:blip r:embed="rId2"/>
          <a:stretch>
            <a:fillRect/>
          </a:stretch>
        </p:blipFill>
        <p:spPr>
          <a:xfrm>
            <a:off x="5148943" y="3308925"/>
            <a:ext cx="5559879" cy="3636161"/>
          </a:xfrm>
          <a:prstGeom prst="rect">
            <a:avLst/>
          </a:prstGeom>
        </p:spPr>
      </p:pic>
      <p:sp>
        <p:nvSpPr>
          <p:cNvPr id="6" name="TextBox 5">
            <a:extLst>
              <a:ext uri="{FF2B5EF4-FFF2-40B4-BE49-F238E27FC236}">
                <a16:creationId xmlns:a16="http://schemas.microsoft.com/office/drawing/2014/main" id="{7538143D-8B15-D467-451D-3ED34BA95B8D}"/>
              </a:ext>
            </a:extLst>
          </p:cNvPr>
          <p:cNvSpPr txBox="1"/>
          <p:nvPr/>
        </p:nvSpPr>
        <p:spPr>
          <a:xfrm>
            <a:off x="838200" y="1752600"/>
            <a:ext cx="10374086" cy="1938992"/>
          </a:xfrm>
          <a:prstGeom prst="rect">
            <a:avLst/>
          </a:prstGeom>
          <a:noFill/>
        </p:spPr>
        <p:txBody>
          <a:bodyPr wrap="square">
            <a:spAutoFit/>
          </a:bodyPr>
          <a:lstStyle/>
          <a:p>
            <a:r>
              <a:rPr lang="en-US" dirty="0"/>
              <a:t>	</a:t>
            </a:r>
            <a:r>
              <a:rPr lang="en-US" sz="2400" dirty="0">
                <a:solidFill>
                  <a:schemeClr val="accent6">
                    <a:lumMod val="50000"/>
                  </a:schemeClr>
                </a:solidFill>
              </a:rPr>
              <a:t>Multiple bar diagrams are constructed to represent two or more variables for comparison. For example, a multiple bar diagram may be constructed to show the proportion of males and females in the total, rural, and urban population or the share of canal, tube well, and well irrigation in the total irrigated area in different states</a:t>
            </a:r>
            <a:r>
              <a:rPr lang="en-US" dirty="0">
                <a:solidFill>
                  <a:schemeClr val="accent6">
                    <a:lumMod val="50000"/>
                  </a:schemeClr>
                </a:solidFill>
              </a:rPr>
              <a:t>.</a:t>
            </a:r>
            <a:endParaRPr lang="en-IN" dirty="0">
              <a:solidFill>
                <a:schemeClr val="accent6">
                  <a:lumMod val="50000"/>
                </a:schemeClr>
              </a:solidFill>
            </a:endParaRPr>
          </a:p>
        </p:txBody>
      </p:sp>
    </p:spTree>
    <p:extLst>
      <p:ext uri="{BB962C8B-B14F-4D97-AF65-F5344CB8AC3E}">
        <p14:creationId xmlns:p14="http://schemas.microsoft.com/office/powerpoint/2010/main" val="2790939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AB682-869E-FDDE-5320-EEBDFF7D84DF}"/>
              </a:ext>
            </a:extLst>
          </p:cNvPr>
          <p:cNvSpPr>
            <a:spLocks noGrp="1"/>
          </p:cNvSpPr>
          <p:nvPr>
            <p:ph type="title"/>
          </p:nvPr>
        </p:nvSpPr>
        <p:spPr>
          <a:xfrm>
            <a:off x="838200" y="365125"/>
            <a:ext cx="10515600" cy="636361"/>
          </a:xfrm>
        </p:spPr>
        <p:txBody>
          <a:bodyPr>
            <a:normAutofit fontScale="90000"/>
          </a:bodyPr>
          <a:lstStyle/>
          <a:p>
            <a:pPr algn="ctr"/>
            <a:r>
              <a:rPr lang="en-IN" b="1" dirty="0">
                <a:solidFill>
                  <a:srgbClr val="C00000"/>
                </a:solidFill>
              </a:rPr>
              <a:t>Sub-divided Bar Diagram</a:t>
            </a:r>
            <a:br>
              <a:rPr lang="en-IN" dirty="0"/>
            </a:br>
            <a:endParaRPr lang="en-IN" dirty="0"/>
          </a:p>
        </p:txBody>
      </p:sp>
      <p:pic>
        <p:nvPicPr>
          <p:cNvPr id="4" name="Content Placeholder 3">
            <a:extLst>
              <a:ext uri="{FF2B5EF4-FFF2-40B4-BE49-F238E27FC236}">
                <a16:creationId xmlns:a16="http://schemas.microsoft.com/office/drawing/2014/main" id="{13EB658C-787D-1E62-1DDD-6A13A44FDFEB}"/>
              </a:ext>
            </a:extLst>
          </p:cNvPr>
          <p:cNvPicPr>
            <a:picLocks noGrp="1" noChangeAspect="1"/>
          </p:cNvPicPr>
          <p:nvPr>
            <p:ph idx="1"/>
          </p:nvPr>
        </p:nvPicPr>
        <p:blipFill>
          <a:blip r:embed="rId2"/>
          <a:stretch>
            <a:fillRect/>
          </a:stretch>
        </p:blipFill>
        <p:spPr>
          <a:xfrm>
            <a:off x="4596493" y="2857613"/>
            <a:ext cx="7353300" cy="4333875"/>
          </a:xfrm>
          <a:prstGeom prst="rect">
            <a:avLst/>
          </a:prstGeom>
        </p:spPr>
      </p:pic>
      <p:sp>
        <p:nvSpPr>
          <p:cNvPr id="6" name="TextBox 5">
            <a:extLst>
              <a:ext uri="{FF2B5EF4-FFF2-40B4-BE49-F238E27FC236}">
                <a16:creationId xmlns:a16="http://schemas.microsoft.com/office/drawing/2014/main" id="{6EC9AB93-10E2-C951-4EF0-0C53373615AE}"/>
              </a:ext>
            </a:extLst>
          </p:cNvPr>
          <p:cNvSpPr txBox="1"/>
          <p:nvPr/>
        </p:nvSpPr>
        <p:spPr>
          <a:xfrm>
            <a:off x="1317171" y="1393371"/>
            <a:ext cx="8871858" cy="1384995"/>
          </a:xfrm>
          <a:prstGeom prst="rect">
            <a:avLst/>
          </a:prstGeom>
          <a:noFill/>
        </p:spPr>
        <p:txBody>
          <a:bodyPr wrap="square">
            <a:spAutoFit/>
          </a:bodyPr>
          <a:lstStyle/>
          <a:p>
            <a:r>
              <a:rPr lang="en-US" sz="2800" b="0" i="0" dirty="0">
                <a:solidFill>
                  <a:srgbClr val="C00000"/>
                </a:solidFill>
                <a:effectLst/>
                <a:latin typeface="Arial" panose="020B0604020202020204" pitchFamily="34" charset="0"/>
              </a:rPr>
              <a:t>	</a:t>
            </a:r>
            <a:r>
              <a:rPr lang="en-US" sz="2800" b="0" i="0" dirty="0">
                <a:solidFill>
                  <a:schemeClr val="accent6">
                    <a:lumMod val="50000"/>
                  </a:schemeClr>
                </a:solidFill>
                <a:effectLst/>
                <a:latin typeface="Arial" panose="020B0604020202020204" pitchFamily="34" charset="0"/>
              </a:rPr>
              <a:t>A </a:t>
            </a:r>
            <a:r>
              <a:rPr lang="en-US" sz="2800" b="1" i="0" dirty="0">
                <a:solidFill>
                  <a:schemeClr val="accent6">
                    <a:lumMod val="50000"/>
                  </a:schemeClr>
                </a:solidFill>
                <a:effectLst/>
                <a:latin typeface="Arial" panose="020B0604020202020204" pitchFamily="34" charset="0"/>
              </a:rPr>
              <a:t>subdivided bar diagram</a:t>
            </a:r>
            <a:r>
              <a:rPr lang="en-US" sz="2800" b="0" i="0" dirty="0">
                <a:solidFill>
                  <a:schemeClr val="accent6">
                    <a:lumMod val="50000"/>
                  </a:schemeClr>
                </a:solidFill>
                <a:effectLst/>
                <a:latin typeface="Arial" panose="020B0604020202020204" pitchFamily="34" charset="0"/>
              </a:rPr>
              <a:t> is a way of representing data in which the total magnitude is divided into different segments.</a:t>
            </a:r>
            <a:endParaRPr lang="en-IN" sz="2800" dirty="0">
              <a:solidFill>
                <a:schemeClr val="accent6">
                  <a:lumMod val="50000"/>
                </a:schemeClr>
              </a:solidFill>
            </a:endParaRPr>
          </a:p>
        </p:txBody>
      </p:sp>
    </p:spTree>
    <p:extLst>
      <p:ext uri="{BB962C8B-B14F-4D97-AF65-F5344CB8AC3E}">
        <p14:creationId xmlns:p14="http://schemas.microsoft.com/office/powerpoint/2010/main" val="1314085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B815A-57F3-8402-778D-B7C44DBD787C}"/>
              </a:ext>
            </a:extLst>
          </p:cNvPr>
          <p:cNvSpPr>
            <a:spLocks noGrp="1"/>
          </p:cNvSpPr>
          <p:nvPr>
            <p:ph type="title"/>
          </p:nvPr>
        </p:nvSpPr>
        <p:spPr/>
        <p:txBody>
          <a:bodyPr/>
          <a:lstStyle/>
          <a:p>
            <a:pPr algn="ctr"/>
            <a:r>
              <a:rPr lang="en-IN" b="1" dirty="0">
                <a:solidFill>
                  <a:srgbClr val="C00000"/>
                </a:solidFill>
              </a:rPr>
              <a:t>Pie diagram</a:t>
            </a:r>
            <a:br>
              <a:rPr lang="en-IN" dirty="0"/>
            </a:br>
            <a:endParaRPr lang="en-IN" dirty="0"/>
          </a:p>
        </p:txBody>
      </p:sp>
      <p:pic>
        <p:nvPicPr>
          <p:cNvPr id="4" name="Content Placeholder 3">
            <a:extLst>
              <a:ext uri="{FF2B5EF4-FFF2-40B4-BE49-F238E27FC236}">
                <a16:creationId xmlns:a16="http://schemas.microsoft.com/office/drawing/2014/main" id="{8A7C0DBA-531B-FA2B-E7B1-FA6B68602C28}"/>
              </a:ext>
            </a:extLst>
          </p:cNvPr>
          <p:cNvPicPr>
            <a:picLocks noGrp="1" noChangeAspect="1"/>
          </p:cNvPicPr>
          <p:nvPr>
            <p:ph idx="1"/>
          </p:nvPr>
        </p:nvPicPr>
        <p:blipFill>
          <a:blip r:embed="rId2"/>
          <a:stretch>
            <a:fillRect/>
          </a:stretch>
        </p:blipFill>
        <p:spPr>
          <a:xfrm>
            <a:off x="6389916" y="2784287"/>
            <a:ext cx="5040084" cy="3485884"/>
          </a:xfrm>
          <a:prstGeom prst="rect">
            <a:avLst/>
          </a:prstGeom>
        </p:spPr>
      </p:pic>
      <p:sp>
        <p:nvSpPr>
          <p:cNvPr id="6" name="TextBox 5">
            <a:extLst>
              <a:ext uri="{FF2B5EF4-FFF2-40B4-BE49-F238E27FC236}">
                <a16:creationId xmlns:a16="http://schemas.microsoft.com/office/drawing/2014/main" id="{04544E0D-FC59-D529-BF8B-D949C458258C}"/>
              </a:ext>
            </a:extLst>
          </p:cNvPr>
          <p:cNvSpPr txBox="1"/>
          <p:nvPr/>
        </p:nvSpPr>
        <p:spPr>
          <a:xfrm>
            <a:off x="838200" y="1511665"/>
            <a:ext cx="10286999" cy="1815882"/>
          </a:xfrm>
          <a:prstGeom prst="rect">
            <a:avLst/>
          </a:prstGeom>
          <a:noFill/>
        </p:spPr>
        <p:txBody>
          <a:bodyPr wrap="square">
            <a:spAutoFit/>
          </a:bodyPr>
          <a:lstStyle/>
          <a:p>
            <a:r>
              <a:rPr lang="en-US" sz="2800" dirty="0"/>
              <a:t>	A pie diagram is another graphical method of representing data. It is drawn to depict the total value of the given attribute using a circle. Dividing the circle into corresponding degrees of angle, then representing the subsets of the data.</a:t>
            </a:r>
            <a:endParaRPr lang="en-IN" sz="2800" dirty="0"/>
          </a:p>
        </p:txBody>
      </p:sp>
    </p:spTree>
    <p:extLst>
      <p:ext uri="{BB962C8B-B14F-4D97-AF65-F5344CB8AC3E}">
        <p14:creationId xmlns:p14="http://schemas.microsoft.com/office/powerpoint/2010/main" val="2182038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9F8F1-9680-3654-B188-276500A2579E}"/>
              </a:ext>
            </a:extLst>
          </p:cNvPr>
          <p:cNvSpPr>
            <a:spLocks noGrp="1"/>
          </p:cNvSpPr>
          <p:nvPr>
            <p:ph type="title"/>
          </p:nvPr>
        </p:nvSpPr>
        <p:spPr/>
        <p:txBody>
          <a:bodyPr/>
          <a:lstStyle/>
          <a:p>
            <a:pPr algn="ctr"/>
            <a:r>
              <a:rPr lang="en-IN" b="1" dirty="0">
                <a:solidFill>
                  <a:srgbClr val="FF0000"/>
                </a:solidFill>
              </a:rPr>
              <a:t>Presentation of data</a:t>
            </a:r>
          </a:p>
        </p:txBody>
      </p:sp>
      <p:sp>
        <p:nvSpPr>
          <p:cNvPr id="3" name="Content Placeholder 2">
            <a:extLst>
              <a:ext uri="{FF2B5EF4-FFF2-40B4-BE49-F238E27FC236}">
                <a16:creationId xmlns:a16="http://schemas.microsoft.com/office/drawing/2014/main" id="{3F000558-6C0E-A4BA-4386-402D9CAEA909}"/>
              </a:ext>
            </a:extLst>
          </p:cNvPr>
          <p:cNvSpPr>
            <a:spLocks noGrp="1"/>
          </p:cNvSpPr>
          <p:nvPr>
            <p:ph idx="1"/>
          </p:nvPr>
        </p:nvSpPr>
        <p:spPr/>
        <p:txBody>
          <a:bodyPr/>
          <a:lstStyle/>
          <a:p>
            <a:pPr marL="0" indent="0">
              <a:buNone/>
            </a:pPr>
            <a:r>
              <a:rPr lang="en-US" dirty="0"/>
              <a:t>• </a:t>
            </a:r>
            <a:r>
              <a:rPr lang="en-US" sz="3200" dirty="0">
                <a:solidFill>
                  <a:schemeClr val="accent6">
                    <a:lumMod val="50000"/>
                  </a:schemeClr>
                </a:solidFill>
              </a:rPr>
              <a:t>Diagrams and graphs will catch the eye more easily than tables, which provide an array of figures. </a:t>
            </a:r>
          </a:p>
          <a:p>
            <a:pPr marL="0" indent="0">
              <a:buNone/>
            </a:pPr>
            <a:r>
              <a:rPr lang="en-US" sz="3200" dirty="0">
                <a:solidFill>
                  <a:schemeClr val="accent6">
                    <a:lumMod val="50000"/>
                  </a:schemeClr>
                </a:solidFill>
              </a:rPr>
              <a:t>• A glance over a graph or diagram will enable any layman (without statistical knowledge) to get an idea about the essential characteristics of the tabulated data without much strain or effort.</a:t>
            </a:r>
            <a:endParaRPr lang="en-IN" sz="3200" dirty="0">
              <a:solidFill>
                <a:schemeClr val="accent6">
                  <a:lumMod val="50000"/>
                </a:schemeClr>
              </a:solidFill>
            </a:endParaRPr>
          </a:p>
          <a:p>
            <a:endParaRPr lang="en-IN" dirty="0"/>
          </a:p>
        </p:txBody>
      </p:sp>
    </p:spTree>
    <p:extLst>
      <p:ext uri="{BB962C8B-B14F-4D97-AF65-F5344CB8AC3E}">
        <p14:creationId xmlns:p14="http://schemas.microsoft.com/office/powerpoint/2010/main" val="2939492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BA191F-DC26-0E9A-FDA1-7A4765AE152D}"/>
              </a:ext>
            </a:extLst>
          </p:cNvPr>
          <p:cNvSpPr>
            <a:spLocks noGrp="1"/>
          </p:cNvSpPr>
          <p:nvPr>
            <p:ph type="title"/>
          </p:nvPr>
        </p:nvSpPr>
        <p:spPr/>
        <p:txBody>
          <a:bodyPr/>
          <a:lstStyle/>
          <a:p>
            <a:pPr algn="ctr"/>
            <a:r>
              <a:rPr lang="en-US" dirty="0">
                <a:solidFill>
                  <a:srgbClr val="FF0000"/>
                </a:solidFill>
              </a:rPr>
              <a:t>Functions of diagrams and graphs</a:t>
            </a:r>
            <a:endParaRPr lang="en-IN" dirty="0">
              <a:solidFill>
                <a:srgbClr val="FF0000"/>
              </a:solidFill>
            </a:endParaRPr>
          </a:p>
        </p:txBody>
      </p:sp>
      <p:sp>
        <p:nvSpPr>
          <p:cNvPr id="3" name="Content Placeholder 2">
            <a:extLst>
              <a:ext uri="{FF2B5EF4-FFF2-40B4-BE49-F238E27FC236}">
                <a16:creationId xmlns:a16="http://schemas.microsoft.com/office/drawing/2014/main" id="{8437C0E1-59BE-9FD3-769E-60747535A03E}"/>
              </a:ext>
            </a:extLst>
          </p:cNvPr>
          <p:cNvSpPr>
            <a:spLocks noGrp="1"/>
          </p:cNvSpPr>
          <p:nvPr>
            <p:ph idx="1"/>
          </p:nvPr>
        </p:nvSpPr>
        <p:spPr/>
        <p:txBody>
          <a:bodyPr/>
          <a:lstStyle/>
          <a:p>
            <a:endParaRPr lang="en-US" dirty="0"/>
          </a:p>
          <a:p>
            <a:r>
              <a:rPr lang="en-US" dirty="0">
                <a:solidFill>
                  <a:srgbClr val="002060"/>
                </a:solidFill>
              </a:rPr>
              <a:t>It will attract the attention of a large number of people.</a:t>
            </a:r>
          </a:p>
          <a:p>
            <a:pPr marL="0" indent="0">
              <a:buNone/>
            </a:pPr>
            <a:r>
              <a:rPr lang="en-US" dirty="0">
                <a:solidFill>
                  <a:srgbClr val="002060"/>
                </a:solidFill>
              </a:rPr>
              <a:t>• They carry a “birds–eye view” impression in the human mind. </a:t>
            </a:r>
          </a:p>
          <a:p>
            <a:pPr marL="0" indent="0">
              <a:buNone/>
            </a:pPr>
            <a:r>
              <a:rPr lang="en-US" dirty="0">
                <a:solidFill>
                  <a:srgbClr val="002060"/>
                </a:solidFill>
              </a:rPr>
              <a:t>• It saves a lot of valuable time if presented in the form of suitable charts &amp; graphs instead of pages of numerical figures. </a:t>
            </a:r>
          </a:p>
          <a:p>
            <a:pPr marL="0" indent="0">
              <a:buNone/>
            </a:pPr>
            <a:r>
              <a:rPr lang="en-US" dirty="0">
                <a:solidFill>
                  <a:srgbClr val="002060"/>
                </a:solidFill>
              </a:rPr>
              <a:t>• To facilitate comparison between two or more sets of data. </a:t>
            </a:r>
          </a:p>
          <a:p>
            <a:pPr marL="0" indent="0">
              <a:buNone/>
            </a:pPr>
            <a:r>
              <a:rPr lang="en-US" dirty="0">
                <a:solidFill>
                  <a:srgbClr val="002060"/>
                </a:solidFill>
              </a:rPr>
              <a:t>• Prediction equations can be represented by graphs and these will be very helpful in forecasting.</a:t>
            </a:r>
            <a:endParaRPr lang="en-IN" dirty="0">
              <a:solidFill>
                <a:srgbClr val="002060"/>
              </a:solidFill>
            </a:endParaRPr>
          </a:p>
        </p:txBody>
      </p:sp>
    </p:spTree>
    <p:extLst>
      <p:ext uri="{BB962C8B-B14F-4D97-AF65-F5344CB8AC3E}">
        <p14:creationId xmlns:p14="http://schemas.microsoft.com/office/powerpoint/2010/main" val="1344301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81619-2E5D-AE18-E140-E934ECF65FFC}"/>
              </a:ext>
            </a:extLst>
          </p:cNvPr>
          <p:cNvSpPr>
            <a:spLocks noGrp="1"/>
          </p:cNvSpPr>
          <p:nvPr>
            <p:ph type="title"/>
          </p:nvPr>
        </p:nvSpPr>
        <p:spPr/>
        <p:txBody>
          <a:bodyPr/>
          <a:lstStyle/>
          <a:p>
            <a:pPr algn="ctr"/>
            <a:r>
              <a:rPr lang="en-US" dirty="0">
                <a:solidFill>
                  <a:srgbClr val="0070C0"/>
                </a:solidFill>
              </a:rPr>
              <a:t>Limitations of diagrams and graphs</a:t>
            </a:r>
            <a:endParaRPr lang="en-IN" dirty="0">
              <a:solidFill>
                <a:srgbClr val="0070C0"/>
              </a:solidFill>
            </a:endParaRPr>
          </a:p>
        </p:txBody>
      </p:sp>
      <p:sp>
        <p:nvSpPr>
          <p:cNvPr id="3" name="Content Placeholder 2">
            <a:extLst>
              <a:ext uri="{FF2B5EF4-FFF2-40B4-BE49-F238E27FC236}">
                <a16:creationId xmlns:a16="http://schemas.microsoft.com/office/drawing/2014/main" id="{EDAEFB05-0AD6-EFD9-C81C-244737610BDD}"/>
              </a:ext>
            </a:extLst>
          </p:cNvPr>
          <p:cNvSpPr>
            <a:spLocks noGrp="1"/>
          </p:cNvSpPr>
          <p:nvPr>
            <p:ph idx="1"/>
          </p:nvPr>
        </p:nvSpPr>
        <p:spPr/>
        <p:txBody>
          <a:bodyPr>
            <a:normAutofit/>
          </a:bodyPr>
          <a:lstStyle/>
          <a:p>
            <a:pPr lvl="1"/>
            <a:endParaRPr lang="en-US" sz="2800" dirty="0">
              <a:solidFill>
                <a:srgbClr val="7030A0"/>
              </a:solidFill>
            </a:endParaRPr>
          </a:p>
          <a:p>
            <a:pPr lvl="1"/>
            <a:r>
              <a:rPr lang="en-US" sz="2800" dirty="0">
                <a:solidFill>
                  <a:srgbClr val="7030A0"/>
                </a:solidFill>
              </a:rPr>
              <a:t>They are approximate indicators. </a:t>
            </a:r>
          </a:p>
          <a:p>
            <a:pPr lvl="1"/>
            <a:r>
              <a:rPr lang="en-US" sz="2800" dirty="0">
                <a:solidFill>
                  <a:srgbClr val="7030A0"/>
                </a:solidFill>
              </a:rPr>
              <a:t>Exact and accurate information can be obtained from the original tabular information. </a:t>
            </a:r>
          </a:p>
          <a:p>
            <a:pPr lvl="1"/>
            <a:r>
              <a:rPr lang="en-US" sz="2800" dirty="0">
                <a:solidFill>
                  <a:srgbClr val="7030A0"/>
                </a:solidFill>
              </a:rPr>
              <a:t>They cannot substitute the tabular information. </a:t>
            </a:r>
          </a:p>
          <a:p>
            <a:pPr lvl="1"/>
            <a:r>
              <a:rPr lang="en-US" sz="2800" dirty="0">
                <a:solidFill>
                  <a:srgbClr val="7030A0"/>
                </a:solidFill>
              </a:rPr>
              <a:t>They fail to disclose small differences when large figures are involved.</a:t>
            </a:r>
            <a:endParaRPr lang="en-IN" sz="2800" dirty="0">
              <a:solidFill>
                <a:srgbClr val="7030A0"/>
              </a:solidFill>
            </a:endParaRPr>
          </a:p>
        </p:txBody>
      </p:sp>
    </p:spTree>
    <p:extLst>
      <p:ext uri="{BB962C8B-B14F-4D97-AF65-F5344CB8AC3E}">
        <p14:creationId xmlns:p14="http://schemas.microsoft.com/office/powerpoint/2010/main" val="3386220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C8980-CBFA-94F2-74E3-59880C6C17C3}"/>
              </a:ext>
            </a:extLst>
          </p:cNvPr>
          <p:cNvSpPr>
            <a:spLocks noGrp="1"/>
          </p:cNvSpPr>
          <p:nvPr>
            <p:ph type="title"/>
          </p:nvPr>
        </p:nvSpPr>
        <p:spPr/>
        <p:txBody>
          <a:bodyPr/>
          <a:lstStyle/>
          <a:p>
            <a:pPr algn="ctr"/>
            <a:r>
              <a:rPr lang="en-IN" dirty="0">
                <a:solidFill>
                  <a:srgbClr val="C00000"/>
                </a:solidFill>
              </a:rPr>
              <a:t>Graphical representation of data</a:t>
            </a:r>
          </a:p>
        </p:txBody>
      </p:sp>
      <p:sp>
        <p:nvSpPr>
          <p:cNvPr id="3" name="Content Placeholder 2">
            <a:extLst>
              <a:ext uri="{FF2B5EF4-FFF2-40B4-BE49-F238E27FC236}">
                <a16:creationId xmlns:a16="http://schemas.microsoft.com/office/drawing/2014/main" id="{A2C5C3A1-A480-9700-177C-8DBC1483068D}"/>
              </a:ext>
            </a:extLst>
          </p:cNvPr>
          <p:cNvSpPr>
            <a:spLocks noGrp="1"/>
          </p:cNvSpPr>
          <p:nvPr>
            <p:ph idx="1"/>
          </p:nvPr>
        </p:nvSpPr>
        <p:spPr/>
        <p:txBody>
          <a:bodyPr/>
          <a:lstStyle/>
          <a:p>
            <a:r>
              <a:rPr lang="en-US" dirty="0">
                <a:solidFill>
                  <a:srgbClr val="0070C0"/>
                </a:solidFill>
              </a:rPr>
              <a:t>Graphical representation is done when the data are classified in the form of a frequency distribution. </a:t>
            </a:r>
          </a:p>
          <a:p>
            <a:r>
              <a:rPr lang="en-US" dirty="0">
                <a:solidFill>
                  <a:srgbClr val="0070C0"/>
                </a:solidFill>
              </a:rPr>
              <a:t>The different graphs are </a:t>
            </a:r>
          </a:p>
          <a:p>
            <a:pPr marL="0" indent="0">
              <a:buNone/>
            </a:pPr>
            <a:r>
              <a:rPr lang="en-US" dirty="0">
                <a:solidFill>
                  <a:srgbClr val="0070C0"/>
                </a:solidFill>
              </a:rPr>
              <a:t>• Histogram </a:t>
            </a:r>
          </a:p>
          <a:p>
            <a:pPr marL="0" indent="0">
              <a:buNone/>
            </a:pPr>
            <a:r>
              <a:rPr lang="en-US" dirty="0">
                <a:solidFill>
                  <a:srgbClr val="0070C0"/>
                </a:solidFill>
              </a:rPr>
              <a:t>• Frequency Polygon </a:t>
            </a:r>
          </a:p>
          <a:p>
            <a:pPr marL="0" indent="0">
              <a:buNone/>
            </a:pPr>
            <a:r>
              <a:rPr lang="en-US" dirty="0">
                <a:solidFill>
                  <a:srgbClr val="0070C0"/>
                </a:solidFill>
              </a:rPr>
              <a:t>• Frequency Curve </a:t>
            </a:r>
          </a:p>
          <a:p>
            <a:pPr marL="0" indent="0">
              <a:buNone/>
            </a:pPr>
            <a:r>
              <a:rPr lang="en-US" dirty="0">
                <a:solidFill>
                  <a:srgbClr val="0070C0"/>
                </a:solidFill>
              </a:rPr>
              <a:t>• Ogive </a:t>
            </a:r>
            <a:endParaRPr lang="en-IN" dirty="0">
              <a:solidFill>
                <a:srgbClr val="0070C0"/>
              </a:solidFill>
            </a:endParaRPr>
          </a:p>
        </p:txBody>
      </p:sp>
    </p:spTree>
    <p:extLst>
      <p:ext uri="{BB962C8B-B14F-4D97-AF65-F5344CB8AC3E}">
        <p14:creationId xmlns:p14="http://schemas.microsoft.com/office/powerpoint/2010/main" val="1581198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6BFD4-7675-0D64-6C9F-6C264D43CD6C}"/>
              </a:ext>
            </a:extLst>
          </p:cNvPr>
          <p:cNvSpPr>
            <a:spLocks noGrp="1"/>
          </p:cNvSpPr>
          <p:nvPr>
            <p:ph type="title"/>
          </p:nvPr>
        </p:nvSpPr>
        <p:spPr/>
        <p:txBody>
          <a:bodyPr/>
          <a:lstStyle/>
          <a:p>
            <a:pPr algn="ctr"/>
            <a:r>
              <a:rPr lang="en-IN" dirty="0">
                <a:solidFill>
                  <a:srgbClr val="C00000"/>
                </a:solidFill>
              </a:rPr>
              <a:t>Histogram</a:t>
            </a:r>
          </a:p>
        </p:txBody>
      </p:sp>
      <p:sp>
        <p:nvSpPr>
          <p:cNvPr id="3" name="Content Placeholder 2">
            <a:extLst>
              <a:ext uri="{FF2B5EF4-FFF2-40B4-BE49-F238E27FC236}">
                <a16:creationId xmlns:a16="http://schemas.microsoft.com/office/drawing/2014/main" id="{8458760E-0ECA-A472-76B2-B00940219479}"/>
              </a:ext>
            </a:extLst>
          </p:cNvPr>
          <p:cNvSpPr>
            <a:spLocks noGrp="1"/>
          </p:cNvSpPr>
          <p:nvPr>
            <p:ph idx="1"/>
          </p:nvPr>
        </p:nvSpPr>
        <p:spPr>
          <a:xfrm>
            <a:off x="838200" y="1284514"/>
            <a:ext cx="10515600" cy="4892449"/>
          </a:xfrm>
        </p:spPr>
        <p:txBody>
          <a:bodyPr/>
          <a:lstStyle/>
          <a:p>
            <a:r>
              <a:rPr lang="en-US" dirty="0">
                <a:solidFill>
                  <a:srgbClr val="7030A0"/>
                </a:solidFill>
              </a:rPr>
              <a:t>It is a vertical bar diagram without a gap between the bars. </a:t>
            </a:r>
          </a:p>
          <a:p>
            <a:pPr marL="0" indent="0">
              <a:buNone/>
            </a:pPr>
            <a:r>
              <a:rPr lang="en-US" dirty="0">
                <a:solidFill>
                  <a:srgbClr val="7030A0"/>
                </a:solidFill>
              </a:rPr>
              <a:t>• It consists of bars erected over the true class interval, their areas being proportional to the frequencies of the respective classes. </a:t>
            </a:r>
          </a:p>
          <a:p>
            <a:pPr marL="0" indent="0">
              <a:buNone/>
            </a:pPr>
            <a:r>
              <a:rPr lang="en-US" dirty="0">
                <a:solidFill>
                  <a:srgbClr val="7030A0"/>
                </a:solidFill>
              </a:rPr>
              <a:t>• Since the intervals are of equal width, the height of each bar serves as a measure of the corresponding frequency. </a:t>
            </a:r>
          </a:p>
          <a:p>
            <a:pPr marL="0" indent="0">
              <a:buNone/>
            </a:pPr>
            <a:r>
              <a:rPr lang="en-US" dirty="0">
                <a:solidFill>
                  <a:srgbClr val="7030A0"/>
                </a:solidFill>
              </a:rPr>
              <a:t>• Draw the two diagonals in the highest modal class rectangles at its top corner to the pre and post-modal rectangle corners, and the x co-ordinate of the point of intersection is the mode.</a:t>
            </a:r>
            <a:endParaRPr lang="en-IN" dirty="0">
              <a:solidFill>
                <a:srgbClr val="7030A0"/>
              </a:solidFill>
            </a:endParaRPr>
          </a:p>
        </p:txBody>
      </p:sp>
      <p:pic>
        <p:nvPicPr>
          <p:cNvPr id="4" name="Picture 3">
            <a:extLst>
              <a:ext uri="{FF2B5EF4-FFF2-40B4-BE49-F238E27FC236}">
                <a16:creationId xmlns:a16="http://schemas.microsoft.com/office/drawing/2014/main" id="{2F150093-DEBB-EF82-7B57-DE72871D5A42}"/>
              </a:ext>
            </a:extLst>
          </p:cNvPr>
          <p:cNvPicPr>
            <a:picLocks noChangeAspect="1"/>
          </p:cNvPicPr>
          <p:nvPr/>
        </p:nvPicPr>
        <p:blipFill>
          <a:blip r:embed="rId2"/>
          <a:stretch>
            <a:fillRect/>
          </a:stretch>
        </p:blipFill>
        <p:spPr>
          <a:xfrm>
            <a:off x="8454119" y="4454298"/>
            <a:ext cx="2990850" cy="2238375"/>
          </a:xfrm>
          <a:prstGeom prst="rect">
            <a:avLst/>
          </a:prstGeom>
        </p:spPr>
      </p:pic>
    </p:spTree>
    <p:extLst>
      <p:ext uri="{BB962C8B-B14F-4D97-AF65-F5344CB8AC3E}">
        <p14:creationId xmlns:p14="http://schemas.microsoft.com/office/powerpoint/2010/main" val="2094828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168E5-5B0D-18CB-F36A-6F16D8A293B6}"/>
              </a:ext>
            </a:extLst>
          </p:cNvPr>
          <p:cNvSpPr>
            <a:spLocks noGrp="1"/>
          </p:cNvSpPr>
          <p:nvPr>
            <p:ph type="title"/>
          </p:nvPr>
        </p:nvSpPr>
        <p:spPr/>
        <p:txBody>
          <a:bodyPr/>
          <a:lstStyle/>
          <a:p>
            <a:pPr algn="ctr"/>
            <a:r>
              <a:rPr lang="en-IN" dirty="0">
                <a:solidFill>
                  <a:srgbClr val="C00000"/>
                </a:solidFill>
              </a:rPr>
              <a:t>Frequency Polygon</a:t>
            </a:r>
          </a:p>
        </p:txBody>
      </p:sp>
      <p:sp>
        <p:nvSpPr>
          <p:cNvPr id="3" name="Content Placeholder 2">
            <a:extLst>
              <a:ext uri="{FF2B5EF4-FFF2-40B4-BE49-F238E27FC236}">
                <a16:creationId xmlns:a16="http://schemas.microsoft.com/office/drawing/2014/main" id="{BE14A3C3-94D8-67F2-938A-0CCD86762860}"/>
              </a:ext>
            </a:extLst>
          </p:cNvPr>
          <p:cNvSpPr>
            <a:spLocks noGrp="1"/>
          </p:cNvSpPr>
          <p:nvPr>
            <p:ph idx="1"/>
          </p:nvPr>
        </p:nvSpPr>
        <p:spPr/>
        <p:txBody>
          <a:bodyPr/>
          <a:lstStyle/>
          <a:p>
            <a:r>
              <a:rPr lang="en-US" dirty="0">
                <a:solidFill>
                  <a:srgbClr val="0070C0"/>
                </a:solidFill>
              </a:rPr>
              <a:t>If points are plotted with the x co-ordinate equal to the mid value of the class intervals and the corresponding frequencies as the y co-ordinate and these points are joined by means of a straight line, we obtain frequency polygon. </a:t>
            </a:r>
          </a:p>
          <a:p>
            <a:pPr marL="0" indent="0">
              <a:buNone/>
            </a:pPr>
            <a:r>
              <a:rPr lang="en-US" dirty="0">
                <a:solidFill>
                  <a:srgbClr val="0070C0"/>
                </a:solidFill>
              </a:rPr>
              <a:t>• These points are the midpoints of the top of the bars in the histogram. </a:t>
            </a:r>
            <a:endParaRPr lang="en-IN" dirty="0">
              <a:solidFill>
                <a:srgbClr val="0070C0"/>
              </a:solidFill>
            </a:endParaRPr>
          </a:p>
        </p:txBody>
      </p:sp>
      <p:pic>
        <p:nvPicPr>
          <p:cNvPr id="4" name="Picture 3">
            <a:extLst>
              <a:ext uri="{FF2B5EF4-FFF2-40B4-BE49-F238E27FC236}">
                <a16:creationId xmlns:a16="http://schemas.microsoft.com/office/drawing/2014/main" id="{F5A348F8-F39D-159C-3AC5-97B0FC7A33D4}"/>
              </a:ext>
            </a:extLst>
          </p:cNvPr>
          <p:cNvPicPr>
            <a:picLocks noChangeAspect="1"/>
          </p:cNvPicPr>
          <p:nvPr/>
        </p:nvPicPr>
        <p:blipFill>
          <a:blip r:embed="rId2"/>
          <a:stretch>
            <a:fillRect/>
          </a:stretch>
        </p:blipFill>
        <p:spPr>
          <a:xfrm>
            <a:off x="3048000" y="4256994"/>
            <a:ext cx="4876800" cy="2828925"/>
          </a:xfrm>
          <a:prstGeom prst="rect">
            <a:avLst/>
          </a:prstGeom>
        </p:spPr>
      </p:pic>
    </p:spTree>
    <p:extLst>
      <p:ext uri="{BB962C8B-B14F-4D97-AF65-F5344CB8AC3E}">
        <p14:creationId xmlns:p14="http://schemas.microsoft.com/office/powerpoint/2010/main" val="3343241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3409F-A1F0-6442-12A1-86DE25D1D968}"/>
              </a:ext>
            </a:extLst>
          </p:cNvPr>
          <p:cNvSpPr>
            <a:spLocks noGrp="1"/>
          </p:cNvSpPr>
          <p:nvPr>
            <p:ph type="title"/>
          </p:nvPr>
        </p:nvSpPr>
        <p:spPr>
          <a:xfrm>
            <a:off x="838200" y="365125"/>
            <a:ext cx="10515600" cy="779463"/>
          </a:xfrm>
        </p:spPr>
        <p:txBody>
          <a:bodyPr/>
          <a:lstStyle/>
          <a:p>
            <a:pPr algn="ctr"/>
            <a:r>
              <a:rPr lang="en-IN" b="1" dirty="0">
                <a:solidFill>
                  <a:srgbClr val="0070C0"/>
                </a:solidFill>
              </a:rPr>
              <a:t>Frequency Curve</a:t>
            </a:r>
          </a:p>
        </p:txBody>
      </p:sp>
      <p:sp>
        <p:nvSpPr>
          <p:cNvPr id="3" name="Content Placeholder 2">
            <a:extLst>
              <a:ext uri="{FF2B5EF4-FFF2-40B4-BE49-F238E27FC236}">
                <a16:creationId xmlns:a16="http://schemas.microsoft.com/office/drawing/2014/main" id="{B34459D0-6C7E-F0D6-6508-7C3574C5C1E2}"/>
              </a:ext>
            </a:extLst>
          </p:cNvPr>
          <p:cNvSpPr>
            <a:spLocks noGrp="1"/>
          </p:cNvSpPr>
          <p:nvPr>
            <p:ph idx="1"/>
          </p:nvPr>
        </p:nvSpPr>
        <p:spPr>
          <a:xfrm>
            <a:off x="838200" y="1251857"/>
            <a:ext cx="10515600" cy="4925106"/>
          </a:xfrm>
        </p:spPr>
        <p:txBody>
          <a:bodyPr/>
          <a:lstStyle/>
          <a:p>
            <a:r>
              <a:rPr lang="en-US" dirty="0"/>
              <a:t>If points are plotted with the x co-ordinate equal to the mid value of the class intervals and the corresponding frequencies as the y co-ordinate and these points are joined by means of a smooth curve then we get frequency curve. </a:t>
            </a:r>
          </a:p>
          <a:p>
            <a:r>
              <a:rPr lang="en-US" dirty="0"/>
              <a:t>A Frequency Curve is a smooth curve which corresponds to the limiting case of a histogram computed for a frequency distribution of a continuous distribution as the number of data points becomes very large.</a:t>
            </a:r>
            <a:endParaRPr lang="en-IN" dirty="0"/>
          </a:p>
        </p:txBody>
      </p:sp>
      <p:pic>
        <p:nvPicPr>
          <p:cNvPr id="4" name="Picture 3">
            <a:extLst>
              <a:ext uri="{FF2B5EF4-FFF2-40B4-BE49-F238E27FC236}">
                <a16:creationId xmlns:a16="http://schemas.microsoft.com/office/drawing/2014/main" id="{F102FDAC-2632-3DA0-DD93-227FDBC8B5AE}"/>
              </a:ext>
            </a:extLst>
          </p:cNvPr>
          <p:cNvPicPr>
            <a:picLocks noChangeAspect="1"/>
          </p:cNvPicPr>
          <p:nvPr/>
        </p:nvPicPr>
        <p:blipFill>
          <a:blip r:embed="rId2"/>
          <a:stretch>
            <a:fillRect/>
          </a:stretch>
        </p:blipFill>
        <p:spPr>
          <a:xfrm>
            <a:off x="5877954" y="4038600"/>
            <a:ext cx="4877812" cy="2819400"/>
          </a:xfrm>
          <a:prstGeom prst="rect">
            <a:avLst/>
          </a:prstGeom>
        </p:spPr>
      </p:pic>
    </p:spTree>
    <p:extLst>
      <p:ext uri="{BB962C8B-B14F-4D97-AF65-F5344CB8AC3E}">
        <p14:creationId xmlns:p14="http://schemas.microsoft.com/office/powerpoint/2010/main" val="1749449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A0AE9-1EB1-FC6C-B1BC-F4FB2A444061}"/>
              </a:ext>
            </a:extLst>
          </p:cNvPr>
          <p:cNvSpPr>
            <a:spLocks noGrp="1"/>
          </p:cNvSpPr>
          <p:nvPr>
            <p:ph type="title"/>
          </p:nvPr>
        </p:nvSpPr>
        <p:spPr/>
        <p:txBody>
          <a:bodyPr/>
          <a:lstStyle/>
          <a:p>
            <a:pPr algn="ctr"/>
            <a:r>
              <a:rPr lang="en-US" b="1" dirty="0">
                <a:solidFill>
                  <a:srgbClr val="0070C0"/>
                </a:solidFill>
              </a:rPr>
              <a:t>Difference Between Frequency Curve And Frequency Polygon</a:t>
            </a:r>
            <a:endParaRPr lang="en-IN" b="1" dirty="0">
              <a:solidFill>
                <a:srgbClr val="0070C0"/>
              </a:solidFill>
            </a:endParaRPr>
          </a:p>
        </p:txBody>
      </p:sp>
      <p:sp>
        <p:nvSpPr>
          <p:cNvPr id="3" name="Content Placeholder 2">
            <a:extLst>
              <a:ext uri="{FF2B5EF4-FFF2-40B4-BE49-F238E27FC236}">
                <a16:creationId xmlns:a16="http://schemas.microsoft.com/office/drawing/2014/main" id="{3406BE9D-DD3B-58E3-938F-1E92C31CCA12}"/>
              </a:ext>
            </a:extLst>
          </p:cNvPr>
          <p:cNvSpPr>
            <a:spLocks noGrp="1"/>
          </p:cNvSpPr>
          <p:nvPr>
            <p:ph idx="1"/>
          </p:nvPr>
        </p:nvSpPr>
        <p:spPr/>
        <p:txBody>
          <a:bodyPr/>
          <a:lstStyle/>
          <a:p>
            <a:endParaRPr lang="en-US" dirty="0"/>
          </a:p>
          <a:p>
            <a:r>
              <a:rPr lang="en-US" dirty="0">
                <a:solidFill>
                  <a:srgbClr val="7030A0"/>
                </a:solidFill>
              </a:rPr>
              <a:t>The main difference between a frequency polygon and a frequency curve is that a frequency polygon is drawn by connecting points with a straight line, whereas a frequency curve is drawn by connecting points following a curve.</a:t>
            </a:r>
            <a:endParaRPr lang="en-IN" dirty="0">
              <a:solidFill>
                <a:srgbClr val="7030A0"/>
              </a:solidFill>
            </a:endParaRPr>
          </a:p>
        </p:txBody>
      </p:sp>
    </p:spTree>
    <p:extLst>
      <p:ext uri="{BB962C8B-B14F-4D97-AF65-F5344CB8AC3E}">
        <p14:creationId xmlns:p14="http://schemas.microsoft.com/office/powerpoint/2010/main" val="2985633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TotalTime>
  <Words>740</Words>
  <Application>Microsoft Office PowerPoint</Application>
  <PresentationFormat>Widescreen</PresentationFormat>
  <Paragraphs>60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Diagrams and Graphs</vt:lpstr>
      <vt:lpstr>Presentation of data</vt:lpstr>
      <vt:lpstr>Functions of diagrams and graphs</vt:lpstr>
      <vt:lpstr>Limitations of diagrams and graphs</vt:lpstr>
      <vt:lpstr>Graphical representation of data</vt:lpstr>
      <vt:lpstr>Histogram</vt:lpstr>
      <vt:lpstr>Frequency Polygon</vt:lpstr>
      <vt:lpstr>Frequency Curve</vt:lpstr>
      <vt:lpstr>Difference Between Frequency Curve And Frequency Polygon</vt:lpstr>
      <vt:lpstr>Ogive or Cumulative Frequency curve</vt:lpstr>
      <vt:lpstr>Types of a diagram</vt:lpstr>
      <vt:lpstr>Simple Bar Diagram</vt:lpstr>
      <vt:lpstr>Multiple Bar Diagram</vt:lpstr>
      <vt:lpstr>Sub-divided Bar Diagram </vt:lpstr>
      <vt:lpstr>Pie diagram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Nirmali Borah</dc:creator>
  <cp:lastModifiedBy>Nirmali Borah</cp:lastModifiedBy>
  <cp:revision>3</cp:revision>
  <dcterms:created xsi:type="dcterms:W3CDTF">2025-12-19T08:04:35Z</dcterms:created>
  <dcterms:modified xsi:type="dcterms:W3CDTF">2025-12-27T07:41:32Z</dcterms:modified>
</cp:coreProperties>
</file>