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441" r:id="rId2"/>
    <p:sldId id="415" r:id="rId3"/>
    <p:sldId id="416" r:id="rId4"/>
    <p:sldId id="417" r:id="rId5"/>
    <p:sldId id="418" r:id="rId6"/>
    <p:sldId id="419" r:id="rId7"/>
    <p:sldId id="420" r:id="rId8"/>
    <p:sldId id="421" r:id="rId9"/>
    <p:sldId id="430" r:id="rId10"/>
    <p:sldId id="422" r:id="rId11"/>
    <p:sldId id="429" r:id="rId12"/>
    <p:sldId id="431" r:id="rId13"/>
    <p:sldId id="432" r:id="rId14"/>
    <p:sldId id="433" r:id="rId15"/>
    <p:sldId id="435" r:id="rId16"/>
    <p:sldId id="437" r:id="rId17"/>
    <p:sldId id="438" r:id="rId18"/>
    <p:sldId id="440" r:id="rId19"/>
    <p:sldId id="439" r:id="rId20"/>
    <p:sldId id="442" r:id="rId2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8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265" autoAdjust="0"/>
  </p:normalViewPr>
  <p:slideViewPr>
    <p:cSldViewPr>
      <p:cViewPr>
        <p:scale>
          <a:sx n="90" d="100"/>
          <a:sy n="90" d="100"/>
        </p:scale>
        <p:origin x="320" y="-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34DBBB2-7264-43B3-A8D5-74C6E661DEB5}" type="datetimeFigureOut">
              <a:rPr lang="en-US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A04988D-97C7-4FFE-8850-7B345955FB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2508393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A04988D-97C7-4FFE-8850-7B345955FBA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24567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4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2A1A39-0065-4260-9508-81BE3C947CE5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094179-93AC-4E55-906C-9C351C1365C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35A4C7B-3EE0-468D-A2C4-90B5E326C9E6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2868B1-8A44-4C39-A4BF-F57DE610EFF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785600" y="274647"/>
            <a:ext cx="36576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2800" y="274647"/>
            <a:ext cx="107696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341DEB-EF90-47B3-B933-D6C3BC3DA3DA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B77A56-C2F0-4F1F-959A-B304E6B4FC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3D74C29-D7EA-46E3-9FA5-63A80F1546E8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ECC6E9-2010-4BB8-B698-AD4591424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9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124DC68-1301-44D8-98B8-49CFC3A9EFA4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E588C3-AFBB-4184-9805-F87A3291BB3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28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1600206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495CF7-C4A1-462A-9729-C999BB1DB33E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2EA805-EE01-4675-8381-2AF6EE40A1B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3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3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A6F6E0-DCA2-4A6B-A8F5-0B82866429A9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919DF6-9D20-469D-BA24-4C0344362D6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EDFC188-D5ED-440C-B313-D4CEEA368874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B350C0-6B51-483F-A74A-5CD38FDF488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FD52ADF-F46F-4B13-81BE-FAA9866FE0B8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848AA8-0082-4807-8C40-E5E78545FD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9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E2AFB0-B1E8-4932-A098-9F438F6ECA48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4614558-4C0D-475C-B5A7-4D91E9A2E5B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261042B-C6B5-4001-BFD8-0B57AB006937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7EF3B7-0AFB-46F0-A89A-5B31B48E49E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120F214-2CCE-4D03-948E-FF5DBD76F2C6}" type="datetimeFigureOut">
              <a:rPr lang="en-US" smtClean="0"/>
              <a:pPr>
                <a:defRPr/>
              </a:pPr>
              <a:t>12/28/2025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4719633-A04C-4A63-AAAB-AA8DA1832A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40687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CHANGES IN DEMAND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Presented by-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dirty="0" smtClean="0"/>
              <a:t>Sultan Ahmed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1324467"/>
            <a:ext cx="8001000" cy="2654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/>
              <a:t>Due to changes in other than Price – </a:t>
            </a:r>
            <a:r>
              <a:rPr lang="en-US" sz="2400" b="1" dirty="0"/>
              <a:t>Shift in demand 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1600" b="1" dirty="0"/>
              <a:t>( Price of the commodity remaining the same )</a:t>
            </a:r>
          </a:p>
          <a:p>
            <a:pPr marL="457200" indent="-457200" algn="ctr">
              <a:lnSpc>
                <a:spcPct val="150000"/>
              </a:lnSpc>
            </a:pPr>
            <a:endParaRPr lang="en-US" sz="1200" b="1" dirty="0">
              <a:solidFill>
                <a:srgbClr val="C00000"/>
              </a:solidFill>
            </a:endParaRP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>
                <a:solidFill>
                  <a:srgbClr val="C00000"/>
                </a:solidFill>
              </a:rPr>
              <a:t>Rise in demand – </a:t>
            </a:r>
            <a:r>
              <a:rPr lang="en-US" sz="2000" b="1" dirty="0">
                <a:solidFill>
                  <a:srgbClr val="00B050"/>
                </a:solidFill>
              </a:rPr>
              <a:t>Upward shift in demand</a:t>
            </a: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>
                <a:solidFill>
                  <a:srgbClr val="C00000"/>
                </a:solidFill>
              </a:rPr>
              <a:t>Fall in demand – </a:t>
            </a:r>
            <a:r>
              <a:rPr lang="en-US" sz="2000" b="1" dirty="0">
                <a:solidFill>
                  <a:srgbClr val="00B050"/>
                </a:solidFill>
              </a:rPr>
              <a:t>Downward shift in demand</a:t>
            </a:r>
            <a:r>
              <a:rPr lang="en-US" sz="2400" b="1" dirty="0"/>
              <a:t> </a:t>
            </a:r>
            <a:endParaRPr lang="en-US" sz="2400" dirty="0"/>
          </a:p>
        </p:txBody>
      </p:sp>
      <p:grpSp>
        <p:nvGrpSpPr>
          <p:cNvPr id="3" name="Group 2"/>
          <p:cNvGrpSpPr/>
          <p:nvPr/>
        </p:nvGrpSpPr>
        <p:grpSpPr>
          <a:xfrm>
            <a:off x="1524000" y="0"/>
            <a:ext cx="9144000" cy="431730"/>
            <a:chOff x="0" y="3418274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3418274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3125339"/>
                <a:satOff val="18829"/>
                <a:lumOff val="1509"/>
                <a:alphaOff val="0"/>
              </a:schemeClr>
            </a:fillRef>
            <a:effectRef idx="1">
              <a:schemeClr val="accent4">
                <a:hueOff val="-3125339"/>
                <a:satOff val="18829"/>
                <a:lumOff val="1509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1075" y="3439349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Due to changes in factors other </a:t>
              </a:r>
              <a:r>
                <a:rPr lang="en-US" dirty="0" smtClean="0"/>
                <a:t>than price </a:t>
              </a:r>
              <a:endParaRPr lang="en-US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685801"/>
            <a:ext cx="8001000" cy="1915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/>
              <a:t>Due to changes in other than Price – </a:t>
            </a:r>
            <a:r>
              <a:rPr lang="en-US" sz="2400" b="1" dirty="0"/>
              <a:t>Shift in demand 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1600" b="1" dirty="0"/>
              <a:t>( </a:t>
            </a:r>
            <a:r>
              <a:rPr lang="en-US" sz="1600" b="1" dirty="0">
                <a:solidFill>
                  <a:srgbClr val="FF0000"/>
                </a:solidFill>
              </a:rPr>
              <a:t>Price of the commodity remaining the same</a:t>
            </a:r>
            <a:r>
              <a:rPr lang="en-US" sz="1600" b="1" dirty="0"/>
              <a:t> )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3" name="TextBox 2"/>
          <p:cNvSpPr txBox="1"/>
          <p:nvPr/>
        </p:nvSpPr>
        <p:spPr>
          <a:xfrm>
            <a:off x="2209800" y="2971801"/>
            <a:ext cx="78486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 shift in demand curve refers to the effect of in demand due to  changes in a factor other than price. </a:t>
            </a:r>
          </a:p>
          <a:p>
            <a:endParaRPr lang="en-US" dirty="0" smtClean="0"/>
          </a:p>
          <a:p>
            <a:r>
              <a:rPr lang="en-US" i="1" dirty="0" smtClean="0"/>
              <a:t>Shift in demand taken place due to the changes i</a:t>
            </a:r>
            <a:r>
              <a:rPr lang="en-US" dirty="0" smtClean="0"/>
              <a:t>n</a:t>
            </a:r>
          </a:p>
          <a:p>
            <a:r>
              <a:rPr lang="en-US" dirty="0" smtClean="0"/>
              <a:t> 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Income of the consumer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Price of related goods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Advertisement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Government policy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Taste and preference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etc  </a:t>
            </a:r>
            <a:endParaRPr lang="en-IN" b="1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1765028"/>
            <a:ext cx="8001000" cy="26545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/>
              <a:t>Due to changes in other than Price – </a:t>
            </a:r>
            <a:r>
              <a:rPr lang="en-US" sz="2400" b="1" dirty="0"/>
              <a:t>Shift in demand 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1600" b="1" dirty="0"/>
              <a:t>( Price of the commodity remaining the same )</a:t>
            </a:r>
          </a:p>
          <a:p>
            <a:pPr marL="457200" indent="-457200" algn="ctr">
              <a:lnSpc>
                <a:spcPct val="150000"/>
              </a:lnSpc>
            </a:pPr>
            <a:endParaRPr lang="en-US" sz="1200" b="1" dirty="0">
              <a:solidFill>
                <a:srgbClr val="C00000"/>
              </a:solidFill>
            </a:endParaRP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>
                <a:solidFill>
                  <a:srgbClr val="C00000"/>
                </a:solidFill>
              </a:rPr>
              <a:t>Rise in demand – </a:t>
            </a:r>
            <a:r>
              <a:rPr lang="en-US" sz="2000" b="1" dirty="0">
                <a:solidFill>
                  <a:srgbClr val="00B050"/>
                </a:solidFill>
              </a:rPr>
              <a:t>Upward shift in demand</a:t>
            </a: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>
                <a:solidFill>
                  <a:srgbClr val="C00000"/>
                </a:solidFill>
              </a:rPr>
              <a:t>Fall in demand – </a:t>
            </a:r>
            <a:r>
              <a:rPr lang="en-US" sz="2000" b="1" dirty="0">
                <a:solidFill>
                  <a:srgbClr val="00B050"/>
                </a:solidFill>
              </a:rPr>
              <a:t>Downward shift in demand</a:t>
            </a:r>
            <a:r>
              <a:rPr lang="en-US" sz="2400" b="1" dirty="0"/>
              <a:t> 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381001"/>
            <a:ext cx="9144000" cy="2100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/>
              <a:t>Due to changes in other than Price – </a:t>
            </a:r>
            <a:r>
              <a:rPr lang="en-US" sz="2400" b="1" dirty="0"/>
              <a:t>Shift in demand 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1600" b="1" dirty="0"/>
              <a:t>( </a:t>
            </a:r>
            <a:r>
              <a:rPr lang="en-US" sz="1600" b="1" dirty="0">
                <a:solidFill>
                  <a:srgbClr val="C00000"/>
                </a:solidFill>
              </a:rPr>
              <a:t>Price of the commodity remaining the same </a:t>
            </a:r>
            <a:r>
              <a:rPr lang="en-US" sz="1600" b="1" dirty="0"/>
              <a:t>)</a:t>
            </a:r>
          </a:p>
          <a:p>
            <a:pPr marL="457200" indent="-457200" algn="ctr">
              <a:lnSpc>
                <a:spcPct val="150000"/>
              </a:lnSpc>
            </a:pPr>
            <a:endParaRPr lang="en-US" sz="1200" b="1" dirty="0">
              <a:solidFill>
                <a:srgbClr val="C00000"/>
              </a:solidFill>
            </a:endParaRP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>
                <a:solidFill>
                  <a:srgbClr val="C00000"/>
                </a:solidFill>
              </a:rPr>
              <a:t>Increasing demand – </a:t>
            </a:r>
            <a:r>
              <a:rPr lang="en-US" sz="2000" b="1" dirty="0">
                <a:solidFill>
                  <a:srgbClr val="00B050"/>
                </a:solidFill>
              </a:rPr>
              <a:t>Upward shift in demand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524000" y="0"/>
            <a:ext cx="9144000" cy="431730"/>
            <a:chOff x="0" y="3901845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3901845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3571816"/>
                <a:satOff val="21519"/>
                <a:lumOff val="1725"/>
                <a:alphaOff val="0"/>
              </a:schemeClr>
            </a:fillRef>
            <a:effectRef idx="1">
              <a:schemeClr val="accent4">
                <a:hueOff val="-3571816"/>
                <a:satOff val="21519"/>
                <a:lumOff val="1725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1075" y="3922920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          a) Rise in demand 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828800" y="2971801"/>
            <a:ext cx="30480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An increase in income of the consumer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High level of advertisement </a:t>
            </a:r>
          </a:p>
          <a:p>
            <a:r>
              <a:rPr lang="en-US" dirty="0" smtClean="0"/>
              <a:t> </a:t>
            </a:r>
            <a:endParaRPr lang="en-IN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762500" y="4305300"/>
            <a:ext cx="3429794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172200" y="5638800"/>
            <a:ext cx="4191000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467600" y="6172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 demanded 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724400" y="5105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good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7086600" y="3276600"/>
            <a:ext cx="2209800" cy="167640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477000" y="3886200"/>
            <a:ext cx="1447800" cy="1588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7048897" y="4762103"/>
            <a:ext cx="1752600" cy="794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943600" y="3779714"/>
            <a:ext cx="646507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100</a:t>
            </a:r>
            <a:endParaRPr lang="en-US" sz="1400" dirty="0"/>
          </a:p>
        </p:txBody>
      </p:sp>
      <p:sp>
        <p:nvSpPr>
          <p:cNvPr id="21" name="TextBox 20"/>
          <p:cNvSpPr txBox="1"/>
          <p:nvPr/>
        </p:nvSpPr>
        <p:spPr>
          <a:xfrm>
            <a:off x="7734697" y="5697577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</a:t>
            </a:r>
            <a:endParaRPr lang="en-US" sz="1400" dirty="0"/>
          </a:p>
        </p:txBody>
      </p:sp>
      <p:sp>
        <p:nvSpPr>
          <p:cNvPr id="23" name="TextBox 22"/>
          <p:cNvSpPr txBox="1"/>
          <p:nvPr/>
        </p:nvSpPr>
        <p:spPr>
          <a:xfrm>
            <a:off x="8001000" y="3505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381001"/>
            <a:ext cx="9144000" cy="2100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/>
              <a:t>Due to changes in other than Price – </a:t>
            </a:r>
            <a:r>
              <a:rPr lang="en-US" sz="2400" b="1" dirty="0"/>
              <a:t>Shift in demand 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1600" b="1" dirty="0"/>
              <a:t>( </a:t>
            </a:r>
            <a:r>
              <a:rPr lang="en-US" sz="1600" b="1" dirty="0">
                <a:solidFill>
                  <a:srgbClr val="C00000"/>
                </a:solidFill>
              </a:rPr>
              <a:t>Price of the commodity remaining the same </a:t>
            </a:r>
            <a:r>
              <a:rPr lang="en-US" sz="1600" b="1" dirty="0"/>
              <a:t>)</a:t>
            </a:r>
          </a:p>
          <a:p>
            <a:pPr marL="457200" indent="-457200" algn="ctr">
              <a:lnSpc>
                <a:spcPct val="150000"/>
              </a:lnSpc>
            </a:pPr>
            <a:endParaRPr lang="en-US" sz="1200" b="1" dirty="0">
              <a:solidFill>
                <a:srgbClr val="C00000"/>
              </a:solidFill>
            </a:endParaRP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>
                <a:solidFill>
                  <a:srgbClr val="C00000"/>
                </a:solidFill>
              </a:rPr>
              <a:t>Rise in demand – </a:t>
            </a:r>
            <a:r>
              <a:rPr lang="en-US" sz="2000" b="1" dirty="0">
                <a:solidFill>
                  <a:srgbClr val="00B050"/>
                </a:solidFill>
              </a:rPr>
              <a:t>Upward shift in demand</a:t>
            </a:r>
          </a:p>
        </p:txBody>
      </p:sp>
      <p:grpSp>
        <p:nvGrpSpPr>
          <p:cNvPr id="2" name="Group 2"/>
          <p:cNvGrpSpPr/>
          <p:nvPr/>
        </p:nvGrpSpPr>
        <p:grpSpPr>
          <a:xfrm>
            <a:off x="1524000" y="0"/>
            <a:ext cx="9144000" cy="431730"/>
            <a:chOff x="0" y="3901845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3901845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3571816"/>
                <a:satOff val="21519"/>
                <a:lumOff val="1725"/>
                <a:alphaOff val="0"/>
              </a:schemeClr>
            </a:fillRef>
            <a:effectRef idx="1">
              <a:schemeClr val="accent4">
                <a:hueOff val="-3571816"/>
                <a:satOff val="21519"/>
                <a:lumOff val="1725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1075" y="3922920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          a) Rise in demand </a:t>
              </a:r>
            </a:p>
          </p:txBody>
        </p:sp>
      </p:grpSp>
      <p:cxnSp>
        <p:nvCxnSpPr>
          <p:cNvPr id="9" name="Straight Arrow Connector 8"/>
          <p:cNvCxnSpPr/>
          <p:nvPr/>
        </p:nvCxnSpPr>
        <p:spPr>
          <a:xfrm flipV="1">
            <a:off x="5486400" y="3200400"/>
            <a:ext cx="609600" cy="228600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 flipH="1" flipV="1">
            <a:off x="2628900" y="4305300"/>
            <a:ext cx="3429794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4038600" y="5638800"/>
            <a:ext cx="4191000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334000" y="6172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 demanded 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895600" y="32004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good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4648200" y="3048000"/>
            <a:ext cx="2819400" cy="213360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4343400" y="3886200"/>
            <a:ext cx="1447800" cy="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4915297" y="4762103"/>
            <a:ext cx="1752600" cy="794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86682" y="2895494"/>
            <a:ext cx="2743198" cy="220980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783376" y="3732431"/>
            <a:ext cx="55923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24500" y="5685712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0" y="5688688"/>
            <a:ext cx="685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81488" y="3572192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E1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048500" y="3615432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E2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5638800" y="3886200"/>
            <a:ext cx="1447800" cy="0"/>
          </a:xfrm>
          <a:prstGeom prst="line">
            <a:avLst/>
          </a:prstGeom>
          <a:ln w="4445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6209903" y="4762103"/>
            <a:ext cx="1752600" cy="794"/>
          </a:xfrm>
          <a:prstGeom prst="line">
            <a:avLst/>
          </a:prstGeom>
          <a:ln w="4445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7239000" y="4572000"/>
            <a:ext cx="609600" cy="228600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endCxn id="22" idx="1"/>
          </p:cNvCxnSpPr>
          <p:nvPr/>
        </p:nvCxnSpPr>
        <p:spPr>
          <a:xfrm>
            <a:off x="5986288" y="5839600"/>
            <a:ext cx="871712" cy="14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499211" y="2785677"/>
            <a:ext cx="245265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7421167" y="5039081"/>
            <a:ext cx="245265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29" name="Oval 28"/>
          <p:cNvSpPr/>
          <p:nvPr/>
        </p:nvSpPr>
        <p:spPr>
          <a:xfrm>
            <a:off x="5746856" y="3829732"/>
            <a:ext cx="95775" cy="917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034876" y="3823787"/>
            <a:ext cx="95775" cy="917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707924" y="2593155"/>
            <a:ext cx="388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D’</a:t>
            </a:r>
            <a:endParaRPr lang="en-US" sz="1400" dirty="0"/>
          </a:p>
        </p:txBody>
      </p:sp>
      <p:sp>
        <p:nvSpPr>
          <p:cNvPr id="33" name="TextBox 32"/>
          <p:cNvSpPr txBox="1"/>
          <p:nvPr/>
        </p:nvSpPr>
        <p:spPr>
          <a:xfrm>
            <a:off x="8680810" y="4831746"/>
            <a:ext cx="463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D’</a:t>
            </a: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9" grpId="0" animBg="1"/>
      <p:bldP spid="30" grpId="0" animBg="1"/>
      <p:bldP spid="31" grpId="0"/>
      <p:bldP spid="3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1765028"/>
            <a:ext cx="8001000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/>
              <a:t>Due to changes in other than Price – </a:t>
            </a:r>
            <a:r>
              <a:rPr lang="en-US" sz="2400" b="1" dirty="0"/>
              <a:t>Shift in demand 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1600" b="1" dirty="0"/>
              <a:t>( Price of the commodity remaining the same )</a:t>
            </a:r>
          </a:p>
          <a:p>
            <a:pPr marL="457200" indent="-457200" algn="ctr">
              <a:lnSpc>
                <a:spcPct val="150000"/>
              </a:lnSpc>
            </a:pPr>
            <a:endParaRPr lang="en-US" sz="1200" b="1" dirty="0">
              <a:solidFill>
                <a:srgbClr val="C00000"/>
              </a:solidFill>
            </a:endParaRP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1100" b="1" dirty="0">
                <a:solidFill>
                  <a:srgbClr val="C00000"/>
                </a:solidFill>
              </a:rPr>
              <a:t>Increasing demand – </a:t>
            </a:r>
            <a:r>
              <a:rPr lang="en-US" sz="1100" b="1" dirty="0">
                <a:solidFill>
                  <a:srgbClr val="00B050"/>
                </a:solidFill>
              </a:rPr>
              <a:t>Upward shift in demand</a:t>
            </a:r>
            <a:endParaRPr lang="en-US" sz="2000" b="1" dirty="0">
              <a:solidFill>
                <a:srgbClr val="00B050"/>
              </a:solidFill>
            </a:endParaRP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>
                <a:solidFill>
                  <a:srgbClr val="C00000"/>
                </a:solidFill>
              </a:rPr>
              <a:t>Fall in demand – </a:t>
            </a:r>
            <a:r>
              <a:rPr lang="en-US" sz="2000" b="1" dirty="0">
                <a:solidFill>
                  <a:srgbClr val="00B050"/>
                </a:solidFill>
              </a:rPr>
              <a:t>Downward shift in demand</a:t>
            </a:r>
            <a:r>
              <a:rPr lang="en-US" sz="2400" b="1" dirty="0"/>
              <a:t> </a:t>
            </a: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381001"/>
            <a:ext cx="9144000" cy="2100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/>
              <a:t>Due to changes in other than Price – </a:t>
            </a:r>
            <a:r>
              <a:rPr lang="en-US" sz="2400" b="1" dirty="0"/>
              <a:t>Shift in demand 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1600" b="1" dirty="0"/>
              <a:t>( </a:t>
            </a:r>
            <a:r>
              <a:rPr lang="en-US" sz="1600" b="1" dirty="0">
                <a:solidFill>
                  <a:srgbClr val="C00000"/>
                </a:solidFill>
              </a:rPr>
              <a:t>Price of the commodity remaining the same </a:t>
            </a:r>
            <a:r>
              <a:rPr lang="en-US" sz="1600" b="1" dirty="0"/>
              <a:t>)</a:t>
            </a:r>
          </a:p>
          <a:p>
            <a:pPr marL="457200" indent="-457200" algn="ctr">
              <a:lnSpc>
                <a:spcPct val="150000"/>
              </a:lnSpc>
            </a:pPr>
            <a:endParaRPr lang="en-US" sz="1200" b="1" dirty="0">
              <a:solidFill>
                <a:srgbClr val="C00000"/>
              </a:solidFill>
            </a:endParaRPr>
          </a:p>
          <a:p>
            <a:pPr marL="457200" indent="-457200" algn="ctr">
              <a:lnSpc>
                <a:spcPct val="150000"/>
              </a:lnSpc>
            </a:pPr>
            <a:r>
              <a:rPr lang="en-US" sz="2000" b="1" dirty="0">
                <a:solidFill>
                  <a:srgbClr val="C00000"/>
                </a:solidFill>
              </a:rPr>
              <a:t>b)   Decreasing demand – </a:t>
            </a:r>
            <a:r>
              <a:rPr lang="en-US" sz="2000" b="1" dirty="0">
                <a:solidFill>
                  <a:srgbClr val="00B050"/>
                </a:solidFill>
              </a:rPr>
              <a:t>downward shift in demand</a:t>
            </a:r>
          </a:p>
        </p:txBody>
      </p:sp>
      <p:grpSp>
        <p:nvGrpSpPr>
          <p:cNvPr id="2" name="Group 2"/>
          <p:cNvGrpSpPr/>
          <p:nvPr/>
        </p:nvGrpSpPr>
        <p:grpSpPr>
          <a:xfrm>
            <a:off x="1524000" y="0"/>
            <a:ext cx="9144000" cy="431730"/>
            <a:chOff x="0" y="3901845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3901845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3571816"/>
                <a:satOff val="21519"/>
                <a:lumOff val="1725"/>
                <a:alphaOff val="0"/>
              </a:schemeClr>
            </a:fillRef>
            <a:effectRef idx="1">
              <a:schemeClr val="accent4">
                <a:hueOff val="-3571816"/>
                <a:satOff val="21519"/>
                <a:lumOff val="1725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1075" y="3922920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          a) Fall in demand 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828800" y="2971801"/>
            <a:ext cx="3048000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A fall in in income of the consumer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dirty="0" smtClean="0"/>
              <a:t>Low level of advertisement </a:t>
            </a:r>
          </a:p>
          <a:p>
            <a:r>
              <a:rPr lang="en-US" dirty="0" smtClean="0"/>
              <a:t> </a:t>
            </a:r>
            <a:endParaRPr lang="en-IN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 flipH="1" flipV="1">
            <a:off x="4762500" y="4305300"/>
            <a:ext cx="3429794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6172200" y="5638800"/>
            <a:ext cx="4191000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467600" y="6172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 demanded 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410200" y="2787134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good</a:t>
            </a:r>
            <a:endParaRPr lang="en-US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7315200" y="3124200"/>
            <a:ext cx="2209800" cy="167640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23" idx="2"/>
          </p:cNvCxnSpPr>
          <p:nvPr/>
        </p:nvCxnSpPr>
        <p:spPr>
          <a:xfrm flipV="1">
            <a:off x="6477000" y="3874532"/>
            <a:ext cx="1828800" cy="11668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7429103" y="4762103"/>
            <a:ext cx="1752600" cy="794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5791200" y="3733800"/>
            <a:ext cx="609601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077200" y="5662689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01000" y="35052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E1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381001"/>
            <a:ext cx="9144000" cy="2100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 algn="ctr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/>
              <a:t>Due to changes in other than Price – </a:t>
            </a:r>
            <a:r>
              <a:rPr lang="en-US" sz="2400" b="1" dirty="0"/>
              <a:t>Shift in demand 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1600" b="1" dirty="0"/>
              <a:t>( </a:t>
            </a:r>
            <a:r>
              <a:rPr lang="en-US" sz="1600" b="1" dirty="0">
                <a:solidFill>
                  <a:srgbClr val="C00000"/>
                </a:solidFill>
              </a:rPr>
              <a:t>Price of the commodity remaining the same </a:t>
            </a:r>
            <a:r>
              <a:rPr lang="en-US" sz="1600" b="1" dirty="0"/>
              <a:t>)</a:t>
            </a:r>
          </a:p>
          <a:p>
            <a:pPr marL="457200" indent="-457200" algn="ctr">
              <a:lnSpc>
                <a:spcPct val="150000"/>
              </a:lnSpc>
            </a:pPr>
            <a:endParaRPr lang="en-US" sz="1200" b="1" dirty="0">
              <a:solidFill>
                <a:srgbClr val="C00000"/>
              </a:solidFill>
            </a:endParaRPr>
          </a:p>
          <a:p>
            <a:pPr marL="457200" indent="-457200" algn="ctr">
              <a:lnSpc>
                <a:spcPct val="150000"/>
              </a:lnSpc>
            </a:pPr>
            <a:r>
              <a:rPr lang="en-US" sz="2000" b="1" dirty="0">
                <a:solidFill>
                  <a:srgbClr val="C00000"/>
                </a:solidFill>
              </a:rPr>
              <a:t>b)    Fall in demand – </a:t>
            </a:r>
            <a:r>
              <a:rPr lang="en-US" sz="2000" b="1" dirty="0">
                <a:solidFill>
                  <a:srgbClr val="00B050"/>
                </a:solidFill>
              </a:rPr>
              <a:t>downward shift in demand</a:t>
            </a:r>
          </a:p>
        </p:txBody>
      </p:sp>
      <p:grpSp>
        <p:nvGrpSpPr>
          <p:cNvPr id="2" name="Group 2"/>
          <p:cNvGrpSpPr/>
          <p:nvPr/>
        </p:nvGrpSpPr>
        <p:grpSpPr>
          <a:xfrm>
            <a:off x="1524000" y="0"/>
            <a:ext cx="9144000" cy="431730"/>
            <a:chOff x="0" y="3901845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3901845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3571816"/>
                <a:satOff val="21519"/>
                <a:lumOff val="1725"/>
                <a:alphaOff val="0"/>
              </a:schemeClr>
            </a:fillRef>
            <a:effectRef idx="1">
              <a:schemeClr val="accent4">
                <a:hueOff val="-3571816"/>
                <a:satOff val="21519"/>
                <a:lumOff val="1725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1075" y="3922920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          a) Fall in demand </a:t>
              </a:r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 flipH="1">
            <a:off x="4684712" y="3407720"/>
            <a:ext cx="381794" cy="328209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2628900" y="4305300"/>
            <a:ext cx="3429794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4038600" y="5638800"/>
            <a:ext cx="4191000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334000" y="6172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 demanded  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895600" y="32004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good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4648200" y="3048000"/>
            <a:ext cx="2819400" cy="213360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4343400" y="3886200"/>
            <a:ext cx="1447800" cy="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4915297" y="4762103"/>
            <a:ext cx="1752600" cy="794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4499211" y="3629006"/>
            <a:ext cx="2473313" cy="1930866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783376" y="3732431"/>
            <a:ext cx="55923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524500" y="5685712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659465" y="5655948"/>
            <a:ext cx="4572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681488" y="3572192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E1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775062" y="3616030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E2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4342606" y="3915583"/>
            <a:ext cx="457994" cy="22521"/>
          </a:xfrm>
          <a:prstGeom prst="line">
            <a:avLst/>
          </a:prstGeom>
          <a:ln w="4445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5400000">
            <a:off x="4012162" y="4774113"/>
            <a:ext cx="1752600" cy="794"/>
          </a:xfrm>
          <a:prstGeom prst="line">
            <a:avLst/>
          </a:prstGeom>
          <a:ln w="4445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6460947" y="4780762"/>
            <a:ext cx="364305" cy="336890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H="1">
            <a:off x="4991894" y="5808348"/>
            <a:ext cx="601626" cy="151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499211" y="2785677"/>
            <a:ext cx="245265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46" name="TextBox 45"/>
          <p:cNvSpPr txBox="1"/>
          <p:nvPr/>
        </p:nvSpPr>
        <p:spPr>
          <a:xfrm>
            <a:off x="7421167" y="5039081"/>
            <a:ext cx="245265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47" name="Oval 46"/>
          <p:cNvSpPr/>
          <p:nvPr/>
        </p:nvSpPr>
        <p:spPr>
          <a:xfrm>
            <a:off x="5746856" y="3829732"/>
            <a:ext cx="95775" cy="917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844319" y="3846308"/>
            <a:ext cx="95775" cy="917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4412524" y="3365339"/>
            <a:ext cx="388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D’</a:t>
            </a:r>
            <a:endParaRPr lang="en-US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6643100" y="5137490"/>
            <a:ext cx="463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D’</a:t>
            </a: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6" grpId="0"/>
      <p:bldP spid="37" grpId="0"/>
      <p:bldP spid="38" grpId="0"/>
      <p:bldP spid="39" grpId="0"/>
      <p:bldP spid="40" grpId="0"/>
      <p:bldP spid="45" grpId="0"/>
      <p:bldP spid="46" grpId="0"/>
      <p:bldP spid="47" grpId="0" animBg="1"/>
      <p:bldP spid="48" grpId="0" animBg="1"/>
      <p:bldP spid="49" grpId="0"/>
      <p:bldP spid="5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1524000" y="914401"/>
            <a:ext cx="9144000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Rise of demand  Fall of demand</a:t>
            </a:r>
            <a:endParaRPr lang="en-US" b="1" dirty="0" smtClean="0"/>
          </a:p>
        </p:txBody>
      </p:sp>
      <p:sp>
        <p:nvSpPr>
          <p:cNvPr id="58" name="TextBox 57"/>
          <p:cNvSpPr txBox="1"/>
          <p:nvPr/>
        </p:nvSpPr>
        <p:spPr>
          <a:xfrm>
            <a:off x="1905000" y="2665275"/>
            <a:ext cx="8153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Are not due to changes in </a:t>
            </a:r>
            <a:r>
              <a:rPr lang="en-US" b="1" dirty="0" smtClean="0">
                <a:solidFill>
                  <a:srgbClr val="C00000"/>
                </a:solidFill>
              </a:rPr>
              <a:t>Price</a:t>
            </a:r>
            <a:r>
              <a:rPr lang="en-US" dirty="0" smtClean="0"/>
              <a:t> of the commodity but due to change in </a:t>
            </a:r>
            <a:r>
              <a:rPr lang="en-US" b="1" dirty="0">
                <a:solidFill>
                  <a:srgbClr val="C00000"/>
                </a:solidFill>
              </a:rPr>
              <a:t>Other Factors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The change taken place on the other demand curve – </a:t>
            </a:r>
            <a:r>
              <a:rPr lang="en-US" b="1" dirty="0" smtClean="0">
                <a:solidFill>
                  <a:srgbClr val="C00000"/>
                </a:solidFill>
              </a:rPr>
              <a:t>Movement away the demand curve.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Leads to </a:t>
            </a:r>
            <a:r>
              <a:rPr lang="en-US" b="1" dirty="0" smtClean="0">
                <a:solidFill>
                  <a:srgbClr val="C00000"/>
                </a:solidFill>
              </a:rPr>
              <a:t>changes on demand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/>
              <a:t>Either</a:t>
            </a:r>
            <a:r>
              <a:rPr lang="en-US" b="1" dirty="0" smtClean="0">
                <a:solidFill>
                  <a:srgbClr val="C00000"/>
                </a:solidFill>
              </a:rPr>
              <a:t> Price or Demand </a:t>
            </a:r>
            <a:r>
              <a:rPr lang="en-US" dirty="0" smtClean="0"/>
              <a:t>change alone.</a:t>
            </a:r>
            <a:endParaRPr lang="en-IN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0640798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Straight Arrow Connector 21"/>
          <p:cNvCxnSpPr/>
          <p:nvPr/>
        </p:nvCxnSpPr>
        <p:spPr>
          <a:xfrm flipH="1" flipV="1">
            <a:off x="4323953" y="1066800"/>
            <a:ext cx="19447" cy="4953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4038600" y="5638800"/>
            <a:ext cx="4191000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334000" y="61722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 demanded  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918084" y="2162784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good</a:t>
            </a:r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4648200" y="3048000"/>
            <a:ext cx="2819400" cy="213360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4343400" y="3886200"/>
            <a:ext cx="1447800" cy="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5400000">
            <a:off x="4915297" y="4762103"/>
            <a:ext cx="1752600" cy="794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883183" y="2234744"/>
            <a:ext cx="2743198" cy="2209800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783376" y="3732431"/>
            <a:ext cx="55923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100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524500" y="5685712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753100" y="2700023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E2</a:t>
            </a:r>
            <a:endParaRPr 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5866023" y="3732431"/>
            <a:ext cx="609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E1</a:t>
            </a:r>
            <a:endParaRPr lang="en-US" sz="1000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4343400" y="3008523"/>
            <a:ext cx="1447800" cy="0"/>
          </a:xfrm>
          <a:prstGeom prst="line">
            <a:avLst/>
          </a:prstGeom>
          <a:ln w="4445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4913709" y="3884434"/>
            <a:ext cx="1752600" cy="794"/>
          </a:xfrm>
          <a:prstGeom prst="line">
            <a:avLst/>
          </a:prstGeom>
          <a:ln w="44450" cmpd="sng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3886200" y="3098644"/>
            <a:ext cx="0" cy="685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727437" y="2793844"/>
            <a:ext cx="55923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150</a:t>
            </a:r>
            <a:endParaRPr lang="en-US" sz="1400" dirty="0"/>
          </a:p>
        </p:txBody>
      </p:sp>
    </p:spTree>
    <p:extLst>
      <p:ext uri="{BB962C8B-B14F-4D97-AF65-F5344CB8AC3E}">
        <p14:creationId xmlns="" xmlns:p14="http://schemas.microsoft.com/office/powerpoint/2010/main" val="58301798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133600" y="990600"/>
            <a:ext cx="8001000" cy="531235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u="sng" dirty="0"/>
              <a:t>DEMAND : </a:t>
            </a:r>
            <a:r>
              <a:rPr lang="en-US" sz="2400" dirty="0"/>
              <a:t>The </a:t>
            </a:r>
            <a:r>
              <a:rPr lang="en-US" sz="2400" b="1" i="1" dirty="0">
                <a:solidFill>
                  <a:srgbClr val="C00000"/>
                </a:solidFill>
              </a:rPr>
              <a:t>amount of a particular </a:t>
            </a:r>
            <a:r>
              <a:rPr lang="en-US" sz="2400" dirty="0"/>
              <a:t>economic good or service that a consumer or group of consumers will want to purchase at a given price within a period of time.</a:t>
            </a:r>
          </a:p>
          <a:p>
            <a:pPr algn="ctr">
              <a:lnSpc>
                <a:spcPct val="150000"/>
              </a:lnSpc>
            </a:pPr>
            <a:endParaRPr lang="en-US" sz="2400" dirty="0"/>
          </a:p>
          <a:p>
            <a:pPr algn="ctr">
              <a:lnSpc>
                <a:spcPct val="150000"/>
              </a:lnSpc>
            </a:pPr>
            <a:endParaRPr lang="en-US" sz="2400" dirty="0"/>
          </a:p>
          <a:p>
            <a:pPr algn="ctr">
              <a:lnSpc>
                <a:spcPct val="150000"/>
              </a:lnSpc>
            </a:pPr>
            <a:r>
              <a:rPr lang="en-US" sz="2400" dirty="0"/>
              <a:t>In economics, </a:t>
            </a:r>
            <a:r>
              <a:rPr lang="en-US" sz="2400" b="1" dirty="0">
                <a:solidFill>
                  <a:srgbClr val="008000"/>
                </a:solidFill>
              </a:rPr>
              <a:t>demand</a:t>
            </a: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/>
              <a:t>is the </a:t>
            </a:r>
            <a:r>
              <a:rPr lang="en-US" sz="2400" b="1" i="1" dirty="0">
                <a:solidFill>
                  <a:srgbClr val="C00000"/>
                </a:solidFill>
              </a:rPr>
              <a:t>desire </a:t>
            </a:r>
            <a:r>
              <a:rPr lang="en-US" sz="2400" dirty="0"/>
              <a:t>to own , the </a:t>
            </a:r>
            <a:r>
              <a:rPr lang="en-US" sz="2400" b="1" i="1" dirty="0">
                <a:solidFill>
                  <a:srgbClr val="C00000"/>
                </a:solidFill>
              </a:rPr>
              <a:t>ability to pay </a:t>
            </a:r>
            <a:r>
              <a:rPr lang="en-US" sz="2400" dirty="0"/>
              <a:t>for it, and the </a:t>
            </a:r>
            <a:r>
              <a:rPr lang="en-US" sz="2400" b="1" i="1" dirty="0">
                <a:solidFill>
                  <a:srgbClr val="C00000"/>
                </a:solidFill>
              </a:rPr>
              <a:t>willingness to pay </a:t>
            </a:r>
            <a:r>
              <a:rPr lang="en-US" sz="2400" dirty="0"/>
              <a:t>to buy a particular commodity </a:t>
            </a:r>
            <a:r>
              <a:rPr lang="en-US" sz="2400" b="1" i="1" dirty="0">
                <a:solidFill>
                  <a:srgbClr val="C00000"/>
                </a:solidFill>
              </a:rPr>
              <a:t>at Price </a:t>
            </a:r>
            <a:r>
              <a:rPr lang="en-US" sz="2400" dirty="0"/>
              <a:t>within a given point of time.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524000" y="0"/>
            <a:ext cx="9144000" cy="431730"/>
            <a:chOff x="0" y="478335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478335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446477"/>
                <a:satOff val="2690"/>
                <a:lumOff val="216"/>
                <a:alphaOff val="0"/>
              </a:schemeClr>
            </a:fillRef>
            <a:effectRef idx="1">
              <a:schemeClr val="accent4">
                <a:hueOff val="-446477"/>
                <a:satOff val="2690"/>
                <a:lumOff val="216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1075" y="499410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Demand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3611562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THANK YOU</a:t>
            </a:r>
            <a:endParaRPr lang="en-US" sz="6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1784152"/>
            <a:ext cx="8001000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en-US" sz="2400" dirty="0"/>
          </a:p>
          <a:p>
            <a:pPr algn="ctr">
              <a:lnSpc>
                <a:spcPct val="150000"/>
              </a:lnSpc>
            </a:pPr>
            <a:r>
              <a:rPr lang="en-US" dirty="0" smtClean="0"/>
              <a:t>The demand function  is the mathematical expression of the functional relationship between </a:t>
            </a:r>
            <a:r>
              <a:rPr lang="en-US" b="1" dirty="0" smtClean="0">
                <a:solidFill>
                  <a:srgbClr val="C00000"/>
                </a:solidFill>
              </a:rPr>
              <a:t>the quantity of a good  </a:t>
            </a:r>
            <a:r>
              <a:rPr lang="en-US" dirty="0" smtClean="0"/>
              <a:t>and those </a:t>
            </a:r>
            <a:r>
              <a:rPr lang="en-US" b="1" dirty="0" smtClean="0">
                <a:solidFill>
                  <a:srgbClr val="C00000"/>
                </a:solidFill>
              </a:rPr>
              <a:t>factors that affect </a:t>
            </a:r>
            <a:r>
              <a:rPr lang="en-US" dirty="0" smtClean="0"/>
              <a:t>the willingness and ability of a consumer to buy the good. 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      Demand function    </a:t>
            </a:r>
            <a:r>
              <a:rPr lang="en-US" sz="2800" b="1" dirty="0"/>
              <a:t>&gt;</a:t>
            </a:r>
            <a:r>
              <a:rPr lang="en-US" dirty="0" smtClean="0"/>
              <a:t>     </a:t>
            </a:r>
            <a:r>
              <a:rPr lang="en-US" dirty="0" err="1" smtClean="0"/>
              <a:t>Q</a:t>
            </a:r>
            <a:r>
              <a:rPr lang="en-US" baseline="-25000" dirty="0" err="1" smtClean="0"/>
              <a:t>d</a:t>
            </a:r>
            <a:r>
              <a:rPr lang="en-US" baseline="-25000" dirty="0" smtClean="0"/>
              <a:t> </a:t>
            </a:r>
            <a:r>
              <a:rPr lang="en-US" dirty="0" smtClean="0"/>
              <a:t> = f(</a:t>
            </a:r>
            <a:r>
              <a:rPr lang="en-US" dirty="0" err="1" smtClean="0"/>
              <a:t>Px</a:t>
            </a:r>
            <a:r>
              <a:rPr lang="en-US" dirty="0" smtClean="0"/>
              <a:t>, Y , Pr, t, p, w, g, Ad, wealth, etc)</a:t>
            </a:r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1524000" y="0"/>
            <a:ext cx="9144000" cy="431730"/>
            <a:chOff x="0" y="1011214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1011214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892954"/>
                <a:satOff val="5380"/>
                <a:lumOff val="431"/>
                <a:alphaOff val="0"/>
              </a:schemeClr>
            </a:fillRef>
            <a:effectRef idx="1">
              <a:schemeClr val="accent4">
                <a:hueOff val="-892954"/>
                <a:satOff val="5380"/>
                <a:lumOff val="431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1075" y="1032289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Demand function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524000" y="5257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solidFill>
                  <a:srgbClr val="C00000"/>
                </a:solidFill>
              </a:rPr>
              <a:t>When these factor change the demand is also change.</a:t>
            </a:r>
            <a:endParaRPr lang="en-IN" b="1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Callout 8"/>
          <p:cNvSpPr/>
          <p:nvPr/>
        </p:nvSpPr>
        <p:spPr>
          <a:xfrm>
            <a:off x="9982200" y="2255748"/>
            <a:ext cx="2209800" cy="2209800"/>
          </a:xfrm>
          <a:prstGeom prst="wedgeEllipseCallout">
            <a:avLst>
              <a:gd name="adj1" fmla="val -85644"/>
              <a:gd name="adj2" fmla="val -2873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143000" y="1269371"/>
            <a:ext cx="8915400" cy="49628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Due to changes in Price of the commodity </a:t>
            </a:r>
            <a:endParaRPr lang="en-US" sz="1400" dirty="0"/>
          </a:p>
          <a:p>
            <a:pPr marL="457200" indent="-457200">
              <a:lnSpc>
                <a:spcPct val="150000"/>
              </a:lnSpc>
            </a:pPr>
            <a:r>
              <a:rPr lang="en-US" sz="1600" b="1" dirty="0"/>
              <a:t>	( Other factors remaining the same)</a:t>
            </a:r>
            <a:endParaRPr lang="en-US" sz="1600" b="1" dirty="0">
              <a:solidFill>
                <a:srgbClr val="C00000"/>
              </a:solidFill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>
                <a:solidFill>
                  <a:srgbClr val="C00000"/>
                </a:solidFill>
              </a:rPr>
              <a:t>Extension of </a:t>
            </a:r>
            <a:r>
              <a:rPr lang="en-US" sz="2000" b="1" dirty="0" smtClean="0">
                <a:solidFill>
                  <a:srgbClr val="C00000"/>
                </a:solidFill>
              </a:rPr>
              <a:t>demand</a:t>
            </a:r>
            <a:endParaRPr lang="en-US" sz="2000" b="1" dirty="0">
              <a:solidFill>
                <a:srgbClr val="C00000"/>
              </a:solidFill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>
                <a:solidFill>
                  <a:srgbClr val="C00000"/>
                </a:solidFill>
              </a:rPr>
              <a:t> Contraction of </a:t>
            </a:r>
            <a:r>
              <a:rPr lang="en-US" sz="2000" b="1" dirty="0" smtClean="0">
                <a:solidFill>
                  <a:srgbClr val="C00000"/>
                </a:solidFill>
              </a:rPr>
              <a:t>demand</a:t>
            </a:r>
            <a:endParaRPr lang="en-US" sz="2000" b="1" dirty="0"/>
          </a:p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>
              <a:lnSpc>
                <a:spcPct val="150000"/>
              </a:lnSpc>
              <a:buFont typeface="+mj-lt"/>
              <a:buAutoNum type="arabicPeriod" startAt="2"/>
            </a:pPr>
            <a:r>
              <a:rPr lang="en-US" sz="2400" dirty="0"/>
              <a:t>Due to changes in other than Price – </a:t>
            </a:r>
            <a:r>
              <a:rPr lang="en-US" sz="2400" b="1" dirty="0"/>
              <a:t>Shift in demand </a:t>
            </a:r>
          </a:p>
          <a:p>
            <a:pPr marL="457200" indent="-457200">
              <a:lnSpc>
                <a:spcPct val="150000"/>
              </a:lnSpc>
            </a:pPr>
            <a:r>
              <a:rPr lang="en-US" sz="1600" b="1" dirty="0"/>
              <a:t>	( Price of the commodity remaining the same )</a:t>
            </a:r>
          </a:p>
          <a:p>
            <a:pPr marL="457200" indent="-457200">
              <a:lnSpc>
                <a:spcPct val="150000"/>
              </a:lnSpc>
            </a:pPr>
            <a:endParaRPr lang="en-US" sz="1200" b="1" dirty="0">
              <a:solidFill>
                <a:srgbClr val="C00000"/>
              </a:solidFill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 smtClean="0">
                <a:solidFill>
                  <a:srgbClr val="C00000"/>
                </a:solidFill>
              </a:rPr>
              <a:t>Rise in demand </a:t>
            </a:r>
            <a:r>
              <a:rPr lang="en-US" sz="2000" b="1" dirty="0">
                <a:solidFill>
                  <a:srgbClr val="C00000"/>
                </a:solidFill>
              </a:rPr>
              <a:t>– </a:t>
            </a:r>
            <a:r>
              <a:rPr lang="en-US" sz="2000" b="1" dirty="0">
                <a:solidFill>
                  <a:srgbClr val="00B050"/>
                </a:solidFill>
              </a:rPr>
              <a:t>Upward shift in </a:t>
            </a:r>
            <a:r>
              <a:rPr lang="en-US" sz="2000" b="1" dirty="0" smtClean="0">
                <a:solidFill>
                  <a:srgbClr val="00B050"/>
                </a:solidFill>
              </a:rPr>
              <a:t>demand</a:t>
            </a:r>
            <a:endParaRPr lang="en-US" sz="2000" b="1" dirty="0">
              <a:solidFill>
                <a:srgbClr val="00B050"/>
              </a:solidFill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lphaLcParenR"/>
            </a:pPr>
            <a:r>
              <a:rPr lang="en-US" sz="2000" b="1" dirty="0" smtClean="0">
                <a:solidFill>
                  <a:srgbClr val="C00000"/>
                </a:solidFill>
              </a:rPr>
              <a:t>Fall in </a:t>
            </a:r>
            <a:r>
              <a:rPr lang="en-US" sz="2000" b="1" dirty="0">
                <a:solidFill>
                  <a:srgbClr val="C00000"/>
                </a:solidFill>
              </a:rPr>
              <a:t>demand – </a:t>
            </a:r>
            <a:r>
              <a:rPr lang="en-US" sz="2000" b="1" dirty="0">
                <a:solidFill>
                  <a:srgbClr val="00B050"/>
                </a:solidFill>
              </a:rPr>
              <a:t>Downward shift in </a:t>
            </a:r>
            <a:r>
              <a:rPr lang="en-US" sz="2000" b="1" dirty="0" smtClean="0">
                <a:solidFill>
                  <a:srgbClr val="00B050"/>
                </a:solidFill>
              </a:rPr>
              <a:t>demand</a:t>
            </a:r>
            <a:endParaRPr lang="en-US" sz="2000" b="1" dirty="0">
              <a:solidFill>
                <a:srgbClr val="00B050"/>
              </a:solidFill>
            </a:endParaRPr>
          </a:p>
          <a:p>
            <a:pPr marL="457200" indent="-457200">
              <a:lnSpc>
                <a:spcPct val="150000"/>
              </a:lnSpc>
            </a:pPr>
            <a:r>
              <a:rPr lang="en-US" sz="2400" b="1" dirty="0"/>
              <a:t> </a:t>
            </a:r>
            <a:endParaRPr lang="en-US" sz="2400" dirty="0"/>
          </a:p>
        </p:txBody>
      </p:sp>
      <p:grpSp>
        <p:nvGrpSpPr>
          <p:cNvPr id="3" name="Group 2"/>
          <p:cNvGrpSpPr/>
          <p:nvPr/>
        </p:nvGrpSpPr>
        <p:grpSpPr>
          <a:xfrm>
            <a:off x="1524000" y="0"/>
            <a:ext cx="9144000" cy="431730"/>
            <a:chOff x="0" y="1473270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5" name="Rounded Rectangle 4"/>
            <p:cNvSpPr/>
            <p:nvPr/>
          </p:nvSpPr>
          <p:spPr>
            <a:xfrm>
              <a:off x="0" y="1473270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1339431"/>
                <a:satOff val="8070"/>
                <a:lumOff val="647"/>
                <a:alphaOff val="0"/>
              </a:schemeClr>
            </a:fillRef>
            <a:effectRef idx="1">
              <a:schemeClr val="accent4">
                <a:hueOff val="-1339431"/>
                <a:satOff val="8070"/>
                <a:lumOff val="647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6" name="Rounded Rectangle 4"/>
            <p:cNvSpPr/>
            <p:nvPr/>
          </p:nvSpPr>
          <p:spPr>
            <a:xfrm>
              <a:off x="21075" y="1494345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 Types of Changes in Demand 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9940379" y="2668151"/>
            <a:ext cx="2293443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Change in Quantity Demand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66800" y="1150848"/>
            <a:ext cx="8305800" cy="2209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066800" y="3581400"/>
            <a:ext cx="8305800" cy="2209800"/>
          </a:xfrm>
          <a:prstGeom prst="rect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ular Callout 11"/>
          <p:cNvSpPr/>
          <p:nvPr/>
        </p:nvSpPr>
        <p:spPr>
          <a:xfrm>
            <a:off x="10098386" y="5274063"/>
            <a:ext cx="1676400" cy="1447800"/>
          </a:xfrm>
          <a:prstGeom prst="wedgeRoundRectCallout">
            <a:avLst>
              <a:gd name="adj1" fmla="val -89179"/>
              <a:gd name="adj2" fmla="val -5392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789864" y="5565501"/>
            <a:ext cx="2293443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Change in Demand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2" grpId="0"/>
      <p:bldP spid="7" grpId="0" animBg="1"/>
      <p:bldP spid="8" grpId="0" animBg="1"/>
      <p:bldP spid="12" grpId="0" animBg="1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057400" y="1076742"/>
            <a:ext cx="8001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en-US" sz="2400" dirty="0"/>
              <a:t>Due to changes in Price of the commodity </a:t>
            </a:r>
            <a:r>
              <a:rPr lang="en-US" sz="1400" dirty="0"/>
              <a:t>-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1600" b="1" dirty="0"/>
              <a:t>( Other factors remaining the same)</a:t>
            </a:r>
            <a:endParaRPr lang="en-US" sz="1600" b="1" dirty="0">
              <a:solidFill>
                <a:srgbClr val="C00000"/>
              </a:solidFill>
            </a:endParaRP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2400" b="1" dirty="0">
                <a:solidFill>
                  <a:srgbClr val="C00000"/>
                </a:solidFill>
              </a:rPr>
              <a:t>Extension of demand </a:t>
            </a:r>
          </a:p>
          <a:p>
            <a:pPr marL="457200" indent="-457200" algn="ctr">
              <a:lnSpc>
                <a:spcPct val="150000"/>
              </a:lnSpc>
            </a:pP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905000" y="3324340"/>
            <a:ext cx="54102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An </a:t>
            </a:r>
            <a:r>
              <a:rPr lang="en-US" b="1" dirty="0" smtClean="0">
                <a:solidFill>
                  <a:srgbClr val="C00000"/>
                </a:solidFill>
              </a:rPr>
              <a:t>extension of demand </a:t>
            </a:r>
            <a:r>
              <a:rPr lang="en-US" dirty="0" smtClean="0"/>
              <a:t>is </a:t>
            </a:r>
            <a:r>
              <a:rPr lang="en-US" b="1" dirty="0" smtClean="0"/>
              <a:t>an</a:t>
            </a:r>
            <a:r>
              <a:rPr lang="en-US" dirty="0" smtClean="0"/>
              <a:t> Increase in the </a:t>
            </a:r>
            <a:r>
              <a:rPr lang="en-US" dirty="0" smtClean="0">
                <a:solidFill>
                  <a:srgbClr val="C00000"/>
                </a:solidFill>
              </a:rPr>
              <a:t>quantity demanded </a:t>
            </a:r>
            <a:r>
              <a:rPr lang="en-US" dirty="0" smtClean="0"/>
              <a:t>because </a:t>
            </a:r>
            <a:r>
              <a:rPr lang="en-US" b="1" i="1" dirty="0" smtClean="0">
                <a:solidFill>
                  <a:srgbClr val="C00000"/>
                </a:solidFill>
              </a:rPr>
              <a:t>the price has changed , </a:t>
            </a:r>
            <a:r>
              <a:rPr lang="en-US" dirty="0" smtClean="0"/>
              <a:t>other factor reaming the same.</a:t>
            </a:r>
            <a:endParaRPr lang="en-US" b="1" i="1" dirty="0">
              <a:solidFill>
                <a:srgbClr val="C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33016154"/>
              </p:ext>
            </p:extLst>
          </p:nvPr>
        </p:nvGraphicFramePr>
        <p:xfrm>
          <a:off x="7696200" y="3352800"/>
          <a:ext cx="23622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844"/>
                <a:gridCol w="1137356"/>
              </a:tblGrid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Price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Quantity</a:t>
                      </a:r>
                      <a:endParaRPr lang="en-US" dirty="0"/>
                    </a:p>
                  </a:txBody>
                  <a:tcPr anchor="ctr"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unit</a:t>
                      </a:r>
                      <a:endParaRPr lang="en-US" dirty="0"/>
                    </a:p>
                  </a:txBody>
                  <a:tcPr anchor="ctr"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r>
                        <a:rPr lang="en-US" baseline="0" dirty="0" smtClean="0"/>
                        <a:t> unit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524000" y="0"/>
            <a:ext cx="9144000" cy="431730"/>
            <a:chOff x="0" y="1981200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7" name="Rounded Rectangle 6"/>
            <p:cNvSpPr/>
            <p:nvPr/>
          </p:nvSpPr>
          <p:spPr>
            <a:xfrm>
              <a:off x="0" y="1981200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1785908"/>
                <a:satOff val="10760"/>
                <a:lumOff val="862"/>
                <a:alphaOff val="0"/>
              </a:schemeClr>
            </a:fillRef>
            <a:effectRef idx="1">
              <a:schemeClr val="accent4">
                <a:hueOff val="-1785908"/>
                <a:satOff val="10760"/>
                <a:lumOff val="862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21075" y="2002275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 Due to changes in Price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93145745"/>
              </p:ext>
            </p:extLst>
          </p:nvPr>
        </p:nvGraphicFramePr>
        <p:xfrm>
          <a:off x="7620000" y="762000"/>
          <a:ext cx="23622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844"/>
                <a:gridCol w="1137356"/>
              </a:tblGrid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Price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Quantity</a:t>
                      </a:r>
                      <a:endParaRPr lang="en-US" dirty="0"/>
                    </a:p>
                  </a:txBody>
                  <a:tcPr anchor="ctr"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 unit</a:t>
                      </a:r>
                      <a:endParaRPr lang="en-US" dirty="0"/>
                    </a:p>
                  </a:txBody>
                  <a:tcPr anchor="ctr"/>
                </a:tc>
              </a:tr>
              <a:tr h="762000"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</a:t>
                      </a:r>
                      <a:r>
                        <a:rPr lang="en-US" baseline="0" dirty="0" smtClean="0"/>
                        <a:t> unit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>
            <a:off x="4876800" y="2438400"/>
            <a:ext cx="990600" cy="685800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 flipH="1" flipV="1">
            <a:off x="1638300" y="2933700"/>
            <a:ext cx="3429794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3048000" y="4267200"/>
            <a:ext cx="4191000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343400" y="4800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 demanded 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905000" y="18288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good</a:t>
            </a:r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3657600" y="1676400"/>
            <a:ext cx="2819400" cy="213360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352800" y="2514600"/>
            <a:ext cx="1447800" cy="1588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rot="5400000">
            <a:off x="3924697" y="3390503"/>
            <a:ext cx="1752600" cy="794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3352800" y="3276600"/>
            <a:ext cx="2360905" cy="1588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>
            <a:off x="5219701" y="3771901"/>
            <a:ext cx="990601" cy="1"/>
          </a:xfrm>
          <a:prstGeom prst="line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781697" y="2341872"/>
            <a:ext cx="6096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857897" y="3103872"/>
            <a:ext cx="6096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50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610497" y="4299644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24500" y="4352625"/>
            <a:ext cx="685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20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876800" y="21336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E1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791200" y="2971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E2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017183" y="4275432"/>
            <a:ext cx="6096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286000" y="5638800"/>
            <a:ext cx="7924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An </a:t>
            </a:r>
            <a:r>
              <a:rPr lang="en-US" b="1" dirty="0" smtClean="0">
                <a:solidFill>
                  <a:srgbClr val="C00000"/>
                </a:solidFill>
              </a:rPr>
              <a:t>extension of demand  </a:t>
            </a:r>
            <a:r>
              <a:rPr lang="en-US" dirty="0" smtClean="0"/>
              <a:t>denote</a:t>
            </a:r>
            <a:r>
              <a:rPr lang="en-US" b="1" dirty="0" smtClean="0">
                <a:solidFill>
                  <a:srgbClr val="C00000"/>
                </a:solidFill>
              </a:rPr>
              <a:t>  </a:t>
            </a:r>
            <a:r>
              <a:rPr lang="en-US" dirty="0" smtClean="0"/>
              <a:t>E1 to E2</a:t>
            </a:r>
            <a:endParaRPr lang="en-IN" dirty="0" smtClean="0"/>
          </a:p>
          <a:p>
            <a:r>
              <a:rPr lang="en-US" dirty="0" smtClean="0"/>
              <a:t>is </a:t>
            </a:r>
            <a:r>
              <a:rPr lang="en-US" b="1" dirty="0" smtClean="0"/>
              <a:t>an</a:t>
            </a:r>
            <a:r>
              <a:rPr lang="en-US" dirty="0" smtClean="0"/>
              <a:t> increase in the </a:t>
            </a:r>
            <a:r>
              <a:rPr lang="en-US" dirty="0" smtClean="0">
                <a:solidFill>
                  <a:srgbClr val="C00000"/>
                </a:solidFill>
              </a:rPr>
              <a:t>quantity demanded </a:t>
            </a:r>
            <a:r>
              <a:rPr lang="en-US" dirty="0" smtClean="0"/>
              <a:t>because </a:t>
            </a:r>
            <a:r>
              <a:rPr lang="en-US" b="1" i="1" dirty="0" smtClean="0">
                <a:solidFill>
                  <a:srgbClr val="C00000"/>
                </a:solidFill>
              </a:rPr>
              <a:t>the price has changed , </a:t>
            </a:r>
            <a:r>
              <a:rPr lang="en-US" dirty="0" smtClean="0"/>
              <a:t>other factor reaming the same.</a:t>
            </a:r>
            <a:endParaRPr lang="en-US" b="1" i="1" dirty="0">
              <a:solidFill>
                <a:srgbClr val="C00000"/>
              </a:solidFill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1524000" y="0"/>
            <a:ext cx="8458200" cy="431730"/>
            <a:chOff x="0" y="1981200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29" name="Rounded Rectangle 28"/>
            <p:cNvSpPr/>
            <p:nvPr/>
          </p:nvSpPr>
          <p:spPr>
            <a:xfrm>
              <a:off x="0" y="1981200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1785908"/>
                <a:satOff val="10760"/>
                <a:lumOff val="862"/>
                <a:alphaOff val="0"/>
              </a:schemeClr>
            </a:fillRef>
            <a:effectRef idx="1">
              <a:schemeClr val="accent4">
                <a:hueOff val="-1785908"/>
                <a:satOff val="10760"/>
                <a:lumOff val="862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30" name="Rounded Rectangle 4"/>
            <p:cNvSpPr/>
            <p:nvPr/>
          </p:nvSpPr>
          <p:spPr>
            <a:xfrm>
              <a:off x="21075" y="2002275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Due to changes in Price </a:t>
              </a:r>
              <a:r>
                <a:rPr lang="en-US" dirty="0" smtClean="0"/>
                <a:t>  a) Extension of demand </a:t>
              </a:r>
              <a:endParaRPr lang="en-US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7772400" y="4419600"/>
            <a:ext cx="1371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E1 to E2</a:t>
            </a:r>
            <a:endParaRPr lang="en-IN" dirty="0"/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4992019" y="4421436"/>
            <a:ext cx="60855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543698" y="1350525"/>
            <a:ext cx="6096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6476205" y="3645932"/>
            <a:ext cx="6096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2" name="Oval 1"/>
          <p:cNvSpPr/>
          <p:nvPr/>
        </p:nvSpPr>
        <p:spPr>
          <a:xfrm>
            <a:off x="4762321" y="2467908"/>
            <a:ext cx="95775" cy="917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/>
          <p:cNvSpPr/>
          <p:nvPr/>
        </p:nvSpPr>
        <p:spPr>
          <a:xfrm>
            <a:off x="5703521" y="3186768"/>
            <a:ext cx="95775" cy="917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086497" y="2559704"/>
            <a:ext cx="0" cy="6273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4" name="Group 3"/>
          <p:cNvGrpSpPr/>
          <p:nvPr/>
        </p:nvGrpSpPr>
        <p:grpSpPr>
          <a:xfrm>
            <a:off x="6096000" y="644924"/>
            <a:ext cx="1591994" cy="838200"/>
            <a:chOff x="6096000" y="644924"/>
            <a:chExt cx="1591994" cy="838200"/>
          </a:xfrm>
        </p:grpSpPr>
        <p:sp>
          <p:nvSpPr>
            <p:cNvPr id="36" name="Rounded Rectangular Callout 35"/>
            <p:cNvSpPr/>
            <p:nvPr/>
          </p:nvSpPr>
          <p:spPr>
            <a:xfrm>
              <a:off x="6096000" y="644924"/>
              <a:ext cx="1591994" cy="838200"/>
            </a:xfrm>
            <a:prstGeom prst="wedgeRoundRectCallout">
              <a:avLst>
                <a:gd name="adj1" fmla="val -95723"/>
                <a:gd name="adj2" fmla="val 202035"/>
                <a:gd name="adj3" fmla="val 1666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163994" y="862780"/>
              <a:ext cx="122740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Extension</a:t>
              </a:r>
              <a:endParaRPr lang="en-US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45" grpId="0"/>
      <p:bldP spid="46" grpId="0"/>
      <p:bldP spid="48" grpId="0"/>
      <p:bldP spid="49" grpId="0"/>
      <p:bldP spid="50" grpId="0"/>
      <p:bldP spid="51" grpId="0"/>
      <p:bldP spid="28" grpId="0"/>
      <p:bldP spid="31" grpId="0"/>
      <p:bldP spid="2" grpId="0" animBg="1"/>
      <p:bldP spid="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533401"/>
            <a:ext cx="9144000" cy="23775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50000"/>
              </a:lnSpc>
              <a:buFont typeface="+mj-lt"/>
              <a:buAutoNum type="arabicPeriod"/>
            </a:pPr>
            <a:r>
              <a:rPr lang="en-US" sz="2200" dirty="0"/>
              <a:t>Due to changes in Price of the commodity </a:t>
            </a:r>
            <a:r>
              <a:rPr lang="en-US" sz="1400" b="1" dirty="0"/>
              <a:t>( Other factors remaining the same)</a:t>
            </a:r>
            <a:endParaRPr lang="en-US" sz="1400" b="1" dirty="0">
              <a:solidFill>
                <a:srgbClr val="C00000"/>
              </a:solidFill>
            </a:endParaRP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1400" b="1" dirty="0">
                <a:solidFill>
                  <a:srgbClr val="C00000"/>
                </a:solidFill>
              </a:rPr>
              <a:t>Extension of demand and</a:t>
            </a:r>
          </a:p>
          <a:p>
            <a:pPr marL="457200" indent="-457200" algn="ctr">
              <a:lnSpc>
                <a:spcPct val="150000"/>
              </a:lnSpc>
              <a:buFont typeface="+mj-lt"/>
              <a:buAutoNum type="alphaLcParenR"/>
            </a:pPr>
            <a:r>
              <a:rPr lang="en-US" sz="2400" b="1" dirty="0">
                <a:solidFill>
                  <a:srgbClr val="C00000"/>
                </a:solidFill>
              </a:rPr>
              <a:t> Contraction of demand</a:t>
            </a:r>
            <a:endParaRPr lang="en-US" sz="1500" b="1" dirty="0"/>
          </a:p>
          <a:p>
            <a:pPr marL="457200" indent="-457200">
              <a:lnSpc>
                <a:spcPct val="150000"/>
              </a:lnSpc>
            </a:pPr>
            <a:endParaRPr lang="en-US" sz="1500" b="1" dirty="0"/>
          </a:p>
          <a:p>
            <a:pPr marL="457200" indent="-457200" algn="ctr">
              <a:lnSpc>
                <a:spcPct val="150000"/>
              </a:lnSpc>
            </a:pPr>
            <a:r>
              <a:rPr lang="en-US" sz="2400" b="1" dirty="0"/>
              <a:t> </a:t>
            </a:r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524000" y="274320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An </a:t>
            </a:r>
            <a:r>
              <a:rPr lang="en-US" b="1" dirty="0" smtClean="0"/>
              <a:t>CONTRACTION  of demand </a:t>
            </a:r>
            <a:r>
              <a:rPr lang="en-US" dirty="0" smtClean="0"/>
              <a:t>is an </a:t>
            </a:r>
            <a:r>
              <a:rPr lang="en-US" b="1" dirty="0" smtClean="0"/>
              <a:t>decrease in the quantity demanded </a:t>
            </a:r>
            <a:r>
              <a:rPr lang="en-US" dirty="0" smtClean="0"/>
              <a:t>because </a:t>
            </a:r>
            <a:r>
              <a:rPr lang="en-US" b="1" i="1" dirty="0" smtClean="0"/>
              <a:t>the price has changed </a:t>
            </a:r>
            <a:r>
              <a:rPr lang="en-US" i="1" dirty="0" smtClean="0"/>
              <a:t>, </a:t>
            </a:r>
            <a:r>
              <a:rPr lang="en-US" dirty="0" smtClean="0"/>
              <a:t>other factor reaming the same.</a:t>
            </a:r>
            <a:endParaRPr lang="en-US" i="1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18562704"/>
              </p:ext>
            </p:extLst>
          </p:nvPr>
        </p:nvGraphicFramePr>
        <p:xfrm>
          <a:off x="4114800" y="4191000"/>
          <a:ext cx="23622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844"/>
                <a:gridCol w="1137356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Price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Quantity</a:t>
                      </a:r>
                      <a:endParaRPr lang="en-US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unit</a:t>
                      </a:r>
                      <a:endParaRPr lang="en-US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r>
                        <a:rPr lang="en-US" baseline="0" dirty="0" smtClean="0"/>
                        <a:t> unit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1524000" y="0"/>
            <a:ext cx="9144000" cy="431730"/>
            <a:chOff x="0" y="1981200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7" name="Rounded Rectangle 6"/>
            <p:cNvSpPr/>
            <p:nvPr/>
          </p:nvSpPr>
          <p:spPr>
            <a:xfrm>
              <a:off x="0" y="1981200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1785908"/>
                <a:satOff val="10760"/>
                <a:lumOff val="862"/>
                <a:alphaOff val="0"/>
              </a:schemeClr>
            </a:fillRef>
            <a:effectRef idx="1">
              <a:schemeClr val="accent4">
                <a:hueOff val="-1785908"/>
                <a:satOff val="10760"/>
                <a:lumOff val="862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21075" y="2002275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</a:pPr>
              <a:r>
                <a:rPr lang="en-US" dirty="0"/>
                <a:t>Due to changes in Price </a:t>
              </a:r>
              <a:r>
                <a:rPr lang="en-US" dirty="0" smtClean="0"/>
                <a:t>  b) Contraction  of demand </a:t>
              </a:r>
              <a:endParaRPr lang="en-US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55384950"/>
              </p:ext>
            </p:extLst>
          </p:nvPr>
        </p:nvGraphicFramePr>
        <p:xfrm>
          <a:off x="7848600" y="1447800"/>
          <a:ext cx="2362200" cy="205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4844"/>
                <a:gridCol w="1137356"/>
              </a:tblGrid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Price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Quantity</a:t>
                      </a:r>
                      <a:endParaRPr lang="en-US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50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 unit</a:t>
                      </a:r>
                      <a:endParaRPr lang="en-US" dirty="0"/>
                    </a:p>
                  </a:txBody>
                  <a:tcPr anchor="ctr"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rPr lang="en-US" dirty="0" smtClean="0"/>
                        <a:t>100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</a:t>
                      </a:r>
                      <a:r>
                        <a:rPr lang="en-US" baseline="0" dirty="0" smtClean="0"/>
                        <a:t> unit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4" name="Rectangle 53"/>
          <p:cNvSpPr/>
          <p:nvPr/>
        </p:nvSpPr>
        <p:spPr>
          <a:xfrm>
            <a:off x="2286000" y="5410200"/>
            <a:ext cx="7696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An </a:t>
            </a:r>
            <a:r>
              <a:rPr lang="en-US" b="1" dirty="0" smtClean="0">
                <a:solidFill>
                  <a:srgbClr val="C00000"/>
                </a:solidFill>
              </a:rPr>
              <a:t>CONTRACTION  of demand </a:t>
            </a:r>
            <a:r>
              <a:rPr lang="en-US" dirty="0" smtClean="0"/>
              <a:t>is </a:t>
            </a:r>
            <a:r>
              <a:rPr lang="en-US" b="1" dirty="0" smtClean="0"/>
              <a:t>an</a:t>
            </a:r>
            <a:r>
              <a:rPr lang="en-US" dirty="0" smtClean="0"/>
              <a:t> decrease in </a:t>
            </a:r>
            <a:r>
              <a:rPr lang="en-US" dirty="0" smtClean="0">
                <a:solidFill>
                  <a:srgbClr val="C00000"/>
                </a:solidFill>
              </a:rPr>
              <a:t>the quantity demanded </a:t>
            </a:r>
            <a:r>
              <a:rPr lang="en-US" dirty="0" smtClean="0"/>
              <a:t>because </a:t>
            </a:r>
            <a:r>
              <a:rPr lang="en-US" b="1" i="1" dirty="0" smtClean="0">
                <a:solidFill>
                  <a:srgbClr val="C00000"/>
                </a:solidFill>
              </a:rPr>
              <a:t>the price has changed , </a:t>
            </a:r>
            <a:r>
              <a:rPr lang="en-US" dirty="0" smtClean="0"/>
              <a:t>other factor reaming the same.</a:t>
            </a:r>
            <a:endParaRPr lang="en-US" b="1" i="1" dirty="0">
              <a:solidFill>
                <a:srgbClr val="C00000"/>
              </a:solidFill>
            </a:endParaRPr>
          </a:p>
        </p:txBody>
      </p:sp>
      <p:grpSp>
        <p:nvGrpSpPr>
          <p:cNvPr id="22" name="Group 2"/>
          <p:cNvGrpSpPr/>
          <p:nvPr/>
        </p:nvGrpSpPr>
        <p:grpSpPr>
          <a:xfrm>
            <a:off x="1524000" y="0"/>
            <a:ext cx="9144000" cy="431730"/>
            <a:chOff x="0" y="1473270"/>
            <a:chExt cx="8458200" cy="431730"/>
          </a:xfrm>
          <a:scene3d>
            <a:camera prst="orthographicFront"/>
            <a:lightRig rig="flat" dir="t"/>
          </a:scene3d>
        </p:grpSpPr>
        <p:sp>
          <p:nvSpPr>
            <p:cNvPr id="23" name="Rounded Rectangle 22"/>
            <p:cNvSpPr/>
            <p:nvPr/>
          </p:nvSpPr>
          <p:spPr>
            <a:xfrm>
              <a:off x="0" y="1473270"/>
              <a:ext cx="8458200" cy="431730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4">
                <a:hueOff val="-1339431"/>
                <a:satOff val="8070"/>
                <a:lumOff val="647"/>
                <a:alphaOff val="0"/>
              </a:schemeClr>
            </a:fillRef>
            <a:effectRef idx="1">
              <a:schemeClr val="accent4">
                <a:hueOff val="-1339431"/>
                <a:satOff val="8070"/>
                <a:lumOff val="647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21075" y="1494345"/>
              <a:ext cx="8416050" cy="389580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457200" indent="-457200" algn="ctr">
                <a:lnSpc>
                  <a:spcPct val="150000"/>
                </a:lnSpc>
              </a:pPr>
              <a:r>
                <a:rPr lang="en-US" b="1" dirty="0" smtClean="0">
                  <a:solidFill>
                    <a:srgbClr val="C00000"/>
                  </a:solidFill>
                </a:rPr>
                <a:t>Contraction  of demand </a:t>
              </a:r>
            </a:p>
          </p:txBody>
        </p:sp>
      </p:grpSp>
      <p:cxnSp>
        <p:nvCxnSpPr>
          <p:cNvPr id="41" name="Straight Arrow Connector 40"/>
          <p:cNvCxnSpPr/>
          <p:nvPr/>
        </p:nvCxnSpPr>
        <p:spPr>
          <a:xfrm flipH="1" flipV="1">
            <a:off x="4902174" y="2460924"/>
            <a:ext cx="838201" cy="672501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 flipH="1" flipV="1">
            <a:off x="1638300" y="2933700"/>
            <a:ext cx="3429794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3048000" y="4267200"/>
            <a:ext cx="4191000" cy="794"/>
          </a:xfrm>
          <a:prstGeom prst="straightConnector1">
            <a:avLst/>
          </a:prstGeom>
          <a:ln w="44450" cmpd="sng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343400" y="4800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Quantity demanded  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905000" y="18288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Price of good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3657600" y="1676400"/>
            <a:ext cx="2819400" cy="2133600"/>
          </a:xfrm>
          <a:prstGeom prst="line">
            <a:avLst/>
          </a:prstGeom>
          <a:ln w="444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352800" y="2514600"/>
            <a:ext cx="1447800" cy="1588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>
            <a:off x="3924697" y="3390503"/>
            <a:ext cx="1752600" cy="794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352800" y="3276600"/>
            <a:ext cx="2360905" cy="15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5400000">
            <a:off x="5219701" y="3771901"/>
            <a:ext cx="990601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781697" y="2341872"/>
            <a:ext cx="6096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100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2857897" y="3103872"/>
            <a:ext cx="6096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50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572397" y="4332191"/>
            <a:ext cx="685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524500" y="4352625"/>
            <a:ext cx="685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20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5701878" y="288110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4776445" y="2107168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E2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3017183" y="4275432"/>
            <a:ext cx="6096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0</a:t>
            </a:r>
          </a:p>
        </p:txBody>
      </p:sp>
      <p:cxnSp>
        <p:nvCxnSpPr>
          <p:cNvPr id="3" name="Straight Arrow Connector 2"/>
          <p:cNvCxnSpPr/>
          <p:nvPr/>
        </p:nvCxnSpPr>
        <p:spPr>
          <a:xfrm flipH="1">
            <a:off x="4877845" y="4486079"/>
            <a:ext cx="7239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692487" y="3195372"/>
            <a:ext cx="95775" cy="917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21135" y="2475142"/>
            <a:ext cx="95775" cy="9179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619898" y="1350525"/>
            <a:ext cx="304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</a:t>
            </a:r>
            <a:endParaRPr lang="en-US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6438503" y="3485466"/>
            <a:ext cx="304800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</a:t>
            </a:r>
            <a:endParaRPr lang="en-US" sz="1400" dirty="0"/>
          </a:p>
        </p:txBody>
      </p:sp>
      <p:cxnSp>
        <p:nvCxnSpPr>
          <p:cNvPr id="31" name="Straight Arrow Connector 30"/>
          <p:cNvCxnSpPr/>
          <p:nvPr/>
        </p:nvCxnSpPr>
        <p:spPr>
          <a:xfrm flipV="1">
            <a:off x="3035748" y="2631398"/>
            <a:ext cx="19050" cy="5538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6096000" y="644924"/>
            <a:ext cx="1591994" cy="838200"/>
            <a:chOff x="6096000" y="644924"/>
            <a:chExt cx="1591994" cy="838200"/>
          </a:xfrm>
        </p:grpSpPr>
        <p:sp>
          <p:nvSpPr>
            <p:cNvPr id="4" name="Rounded Rectangular Callout 3"/>
            <p:cNvSpPr/>
            <p:nvPr/>
          </p:nvSpPr>
          <p:spPr>
            <a:xfrm>
              <a:off x="6096000" y="644924"/>
              <a:ext cx="1591994" cy="838200"/>
            </a:xfrm>
            <a:prstGeom prst="wedgeRoundRectCallout">
              <a:avLst>
                <a:gd name="adj1" fmla="val -95723"/>
                <a:gd name="adj2" fmla="val 202035"/>
                <a:gd name="adj3" fmla="val 16667"/>
              </a:avLst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163994" y="862780"/>
              <a:ext cx="1524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Contraction</a:t>
              </a:r>
              <a:endParaRPr lang="en-US" dirty="0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52" grpId="0"/>
      <p:bldP spid="53" grpId="0"/>
      <p:bldP spid="56" grpId="0"/>
      <p:bldP spid="57" grpId="0"/>
      <p:bldP spid="58" grpId="0"/>
      <p:bldP spid="59" grpId="0"/>
      <p:bldP spid="27" grpId="0" animBg="1"/>
      <p:bldP spid="28" grpId="0" animBg="1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/>
          <p:cNvSpPr/>
          <p:nvPr/>
        </p:nvSpPr>
        <p:spPr>
          <a:xfrm>
            <a:off x="1524000" y="914401"/>
            <a:ext cx="9144000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ctr">
              <a:lnSpc>
                <a:spcPct val="150000"/>
              </a:lnSpc>
            </a:pPr>
            <a:r>
              <a:rPr lang="en-US" b="1" dirty="0" smtClean="0">
                <a:solidFill>
                  <a:srgbClr val="C00000"/>
                </a:solidFill>
              </a:rPr>
              <a:t>Extension of demand  Contraction of demand</a:t>
            </a:r>
            <a:endParaRPr lang="en-US" b="1" dirty="0" smtClean="0"/>
          </a:p>
        </p:txBody>
      </p:sp>
      <p:sp>
        <p:nvSpPr>
          <p:cNvPr id="58" name="TextBox 57"/>
          <p:cNvSpPr txBox="1"/>
          <p:nvPr/>
        </p:nvSpPr>
        <p:spPr>
          <a:xfrm>
            <a:off x="1905000" y="2665275"/>
            <a:ext cx="8534400" cy="21698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Are due to changes in </a:t>
            </a:r>
            <a:r>
              <a:rPr lang="en-US" b="1" dirty="0" smtClean="0">
                <a:solidFill>
                  <a:srgbClr val="C00000"/>
                </a:solidFill>
              </a:rPr>
              <a:t>Price</a:t>
            </a:r>
            <a:r>
              <a:rPr lang="en-US" dirty="0" smtClean="0"/>
              <a:t> of the commodity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The change taken place on the same demand curve – </a:t>
            </a:r>
            <a:r>
              <a:rPr lang="en-US" b="1" dirty="0" smtClean="0">
                <a:solidFill>
                  <a:srgbClr val="C00000"/>
                </a:solidFill>
              </a:rPr>
              <a:t>Movement along the demand curve.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dirty="0" smtClean="0"/>
              <a:t>Leads to </a:t>
            </a:r>
            <a:r>
              <a:rPr lang="en-US" b="1" dirty="0" smtClean="0">
                <a:solidFill>
                  <a:srgbClr val="C00000"/>
                </a:solidFill>
              </a:rPr>
              <a:t>changes on quantity demanded </a:t>
            </a: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en-US" b="1" dirty="0" smtClean="0">
                <a:solidFill>
                  <a:srgbClr val="C00000"/>
                </a:solidFill>
              </a:rPr>
              <a:t>Price and Quantity Demanded </a:t>
            </a:r>
            <a:r>
              <a:rPr lang="en-US" dirty="0" smtClean="0"/>
              <a:t>both change </a:t>
            </a:r>
            <a:r>
              <a:rPr lang="en-US" dirty="0" err="1" smtClean="0"/>
              <a:t>togather</a:t>
            </a:r>
            <a:endParaRPr lang="en-IN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1665</TotalTime>
  <Words>902</Words>
  <Application>Microsoft Office PowerPoint</Application>
  <PresentationFormat>Custom</PresentationFormat>
  <Paragraphs>209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CHANGES IN DEMAND   Presented by- Sultan Ahmed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Indus Water Treaty</dc:title>
  <dc:creator>Abhinav J. Joshi</dc:creator>
  <cp:lastModifiedBy>Sultan Ahmed</cp:lastModifiedBy>
  <cp:revision>253</cp:revision>
  <dcterms:created xsi:type="dcterms:W3CDTF">2010-02-21T09:26:30Z</dcterms:created>
  <dcterms:modified xsi:type="dcterms:W3CDTF">2025-12-28T18:04:28Z</dcterms:modified>
</cp:coreProperties>
</file>