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 u="sng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 u="sng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 u="sng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 u="sng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31" y="70103"/>
            <a:ext cx="9012936" cy="669187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5531" y="70103"/>
            <a:ext cx="9013190" cy="6692265"/>
          </a:xfrm>
          <a:custGeom>
            <a:avLst/>
            <a:gdLst/>
            <a:ahLst/>
            <a:cxnLst/>
            <a:rect l="l" t="t" r="r" b="b"/>
            <a:pathLst>
              <a:path w="9013190" h="6692265">
                <a:moveTo>
                  <a:pt x="0" y="329819"/>
                </a:moveTo>
                <a:lnTo>
                  <a:pt x="3576" y="281088"/>
                </a:lnTo>
                <a:lnTo>
                  <a:pt x="13965" y="234576"/>
                </a:lnTo>
                <a:lnTo>
                  <a:pt x="30656" y="190791"/>
                </a:lnTo>
                <a:lnTo>
                  <a:pt x="53139" y="150245"/>
                </a:lnTo>
                <a:lnTo>
                  <a:pt x="80905" y="113448"/>
                </a:lnTo>
                <a:lnTo>
                  <a:pt x="113441" y="80911"/>
                </a:lnTo>
                <a:lnTo>
                  <a:pt x="150240" y="53144"/>
                </a:lnTo>
                <a:lnTo>
                  <a:pt x="190789" y="30660"/>
                </a:lnTo>
                <a:lnTo>
                  <a:pt x="234580" y="13967"/>
                </a:lnTo>
                <a:lnTo>
                  <a:pt x="281102" y="3576"/>
                </a:lnTo>
                <a:lnTo>
                  <a:pt x="329844" y="0"/>
                </a:lnTo>
                <a:lnTo>
                  <a:pt x="8683117" y="0"/>
                </a:lnTo>
                <a:lnTo>
                  <a:pt x="8731847" y="3576"/>
                </a:lnTo>
                <a:lnTo>
                  <a:pt x="8778359" y="13967"/>
                </a:lnTo>
                <a:lnTo>
                  <a:pt x="8822144" y="30660"/>
                </a:lnTo>
                <a:lnTo>
                  <a:pt x="8862690" y="53144"/>
                </a:lnTo>
                <a:lnTo>
                  <a:pt x="8899487" y="80911"/>
                </a:lnTo>
                <a:lnTo>
                  <a:pt x="8932024" y="113448"/>
                </a:lnTo>
                <a:lnTo>
                  <a:pt x="8959791" y="150245"/>
                </a:lnTo>
                <a:lnTo>
                  <a:pt x="8982275" y="190791"/>
                </a:lnTo>
                <a:lnTo>
                  <a:pt x="8998968" y="234576"/>
                </a:lnTo>
                <a:lnTo>
                  <a:pt x="9009359" y="281088"/>
                </a:lnTo>
                <a:lnTo>
                  <a:pt x="9012936" y="329819"/>
                </a:lnTo>
                <a:lnTo>
                  <a:pt x="9012936" y="6362026"/>
                </a:lnTo>
                <a:lnTo>
                  <a:pt x="9009359" y="6410769"/>
                </a:lnTo>
                <a:lnTo>
                  <a:pt x="8998968" y="6457290"/>
                </a:lnTo>
                <a:lnTo>
                  <a:pt x="8982275" y="6501081"/>
                </a:lnTo>
                <a:lnTo>
                  <a:pt x="8959791" y="6541631"/>
                </a:lnTo>
                <a:lnTo>
                  <a:pt x="8932024" y="6578430"/>
                </a:lnTo>
                <a:lnTo>
                  <a:pt x="8899487" y="6610967"/>
                </a:lnTo>
                <a:lnTo>
                  <a:pt x="8862690" y="6638733"/>
                </a:lnTo>
                <a:lnTo>
                  <a:pt x="8822144" y="6661216"/>
                </a:lnTo>
                <a:lnTo>
                  <a:pt x="8778359" y="6677908"/>
                </a:lnTo>
                <a:lnTo>
                  <a:pt x="8731847" y="6688297"/>
                </a:lnTo>
                <a:lnTo>
                  <a:pt x="8683117" y="6691873"/>
                </a:lnTo>
                <a:lnTo>
                  <a:pt x="329844" y="6691873"/>
                </a:lnTo>
                <a:lnTo>
                  <a:pt x="281102" y="6688297"/>
                </a:lnTo>
                <a:lnTo>
                  <a:pt x="234580" y="6677908"/>
                </a:lnTo>
                <a:lnTo>
                  <a:pt x="190789" y="6661216"/>
                </a:lnTo>
                <a:lnTo>
                  <a:pt x="150240" y="6638733"/>
                </a:lnTo>
                <a:lnTo>
                  <a:pt x="113441" y="6610967"/>
                </a:lnTo>
                <a:lnTo>
                  <a:pt x="80905" y="6578430"/>
                </a:lnTo>
                <a:lnTo>
                  <a:pt x="53139" y="6541631"/>
                </a:lnTo>
                <a:lnTo>
                  <a:pt x="30656" y="6501081"/>
                </a:lnTo>
                <a:lnTo>
                  <a:pt x="13965" y="6457290"/>
                </a:lnTo>
                <a:lnTo>
                  <a:pt x="3576" y="6410769"/>
                </a:lnTo>
                <a:lnTo>
                  <a:pt x="0" y="6362026"/>
                </a:lnTo>
                <a:lnTo>
                  <a:pt x="0" y="329819"/>
                </a:lnTo>
                <a:close/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483" y="1395984"/>
            <a:ext cx="9022080" cy="121920"/>
          </a:xfrm>
          <a:custGeom>
            <a:avLst/>
            <a:gdLst/>
            <a:ahLst/>
            <a:cxnLst/>
            <a:rect l="l" t="t" r="r" b="b"/>
            <a:pathLst>
              <a:path w="9022080" h="121919">
                <a:moveTo>
                  <a:pt x="9022080" y="0"/>
                </a:moveTo>
                <a:lnTo>
                  <a:pt x="0" y="0"/>
                </a:lnTo>
                <a:lnTo>
                  <a:pt x="0" y="121920"/>
                </a:lnTo>
                <a:lnTo>
                  <a:pt x="9022080" y="121920"/>
                </a:lnTo>
                <a:lnTo>
                  <a:pt x="9022080" y="0"/>
                </a:lnTo>
                <a:close/>
              </a:path>
            </a:pathLst>
          </a:custGeom>
          <a:solidFill>
            <a:srgbClr val="E6B0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2483" y="2976371"/>
            <a:ext cx="9022080" cy="111760"/>
          </a:xfrm>
          <a:custGeom>
            <a:avLst/>
            <a:gdLst/>
            <a:ahLst/>
            <a:cxnLst/>
            <a:rect l="l" t="t" r="r" b="b"/>
            <a:pathLst>
              <a:path w="9022080" h="111760">
                <a:moveTo>
                  <a:pt x="9022080" y="0"/>
                </a:moveTo>
                <a:lnTo>
                  <a:pt x="0" y="0"/>
                </a:lnTo>
                <a:lnTo>
                  <a:pt x="0" y="111251"/>
                </a:lnTo>
                <a:lnTo>
                  <a:pt x="9022080" y="111251"/>
                </a:lnTo>
                <a:lnTo>
                  <a:pt x="9022080" y="0"/>
                </a:lnTo>
                <a:close/>
              </a:path>
            </a:pathLst>
          </a:custGeom>
          <a:solidFill>
            <a:srgbClr val="918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70103"/>
            <a:ext cx="9013190" cy="6693534"/>
          </a:xfrm>
          <a:custGeom>
            <a:avLst/>
            <a:gdLst/>
            <a:ahLst/>
            <a:cxnLst/>
            <a:rect l="l" t="t" r="r" b="b"/>
            <a:pathLst>
              <a:path w="9013190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2990" y="0"/>
                </a:lnTo>
                <a:lnTo>
                  <a:pt x="8731751" y="3576"/>
                </a:lnTo>
                <a:lnTo>
                  <a:pt x="8778290" y="13967"/>
                </a:lnTo>
                <a:lnTo>
                  <a:pt x="8822095" y="30662"/>
                </a:lnTo>
                <a:lnTo>
                  <a:pt x="8862658" y="53151"/>
                </a:lnTo>
                <a:lnTo>
                  <a:pt x="8899467" y="80923"/>
                </a:lnTo>
                <a:lnTo>
                  <a:pt x="8932012" y="113468"/>
                </a:lnTo>
                <a:lnTo>
                  <a:pt x="8959784" y="150277"/>
                </a:lnTo>
                <a:lnTo>
                  <a:pt x="8982273" y="190840"/>
                </a:lnTo>
                <a:lnTo>
                  <a:pt x="8998968" y="234645"/>
                </a:lnTo>
                <a:lnTo>
                  <a:pt x="9009359" y="281184"/>
                </a:lnTo>
                <a:lnTo>
                  <a:pt x="9012936" y="329946"/>
                </a:lnTo>
                <a:lnTo>
                  <a:pt x="9012936" y="6363487"/>
                </a:lnTo>
                <a:lnTo>
                  <a:pt x="9009359" y="6412239"/>
                </a:lnTo>
                <a:lnTo>
                  <a:pt x="8998968" y="6458771"/>
                </a:lnTo>
                <a:lnTo>
                  <a:pt x="8982273" y="6502572"/>
                </a:lnTo>
                <a:lnTo>
                  <a:pt x="8959784" y="6543131"/>
                </a:lnTo>
                <a:lnTo>
                  <a:pt x="8932012" y="6579938"/>
                </a:lnTo>
                <a:lnTo>
                  <a:pt x="8899467" y="6612482"/>
                </a:lnTo>
                <a:lnTo>
                  <a:pt x="8862658" y="6640254"/>
                </a:lnTo>
                <a:lnTo>
                  <a:pt x="8822095" y="6662743"/>
                </a:lnTo>
                <a:lnTo>
                  <a:pt x="8778290" y="6679439"/>
                </a:lnTo>
                <a:lnTo>
                  <a:pt x="8731751" y="6689830"/>
                </a:lnTo>
                <a:lnTo>
                  <a:pt x="8682990" y="6693408"/>
                </a:lnTo>
                <a:lnTo>
                  <a:pt x="329920" y="6693408"/>
                </a:lnTo>
                <a:lnTo>
                  <a:pt x="281168" y="6689830"/>
                </a:lnTo>
                <a:lnTo>
                  <a:pt x="234636" y="6679439"/>
                </a:lnTo>
                <a:lnTo>
                  <a:pt x="190835" y="6662743"/>
                </a:lnTo>
                <a:lnTo>
                  <a:pt x="150276" y="6640254"/>
                </a:lnTo>
                <a:lnTo>
                  <a:pt x="113469" y="6612482"/>
                </a:lnTo>
                <a:lnTo>
                  <a:pt x="80925" y="6579938"/>
                </a:lnTo>
                <a:lnTo>
                  <a:pt x="53153" y="6543131"/>
                </a:lnTo>
                <a:lnTo>
                  <a:pt x="30664" y="6502572"/>
                </a:lnTo>
                <a:lnTo>
                  <a:pt x="13968" y="6458771"/>
                </a:lnTo>
                <a:lnTo>
                  <a:pt x="3577" y="6412239"/>
                </a:lnTo>
                <a:lnTo>
                  <a:pt x="0" y="6363487"/>
                </a:lnTo>
                <a:lnTo>
                  <a:pt x="0" y="329946"/>
                </a:lnTo>
                <a:close/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3444" y="80213"/>
            <a:ext cx="7340600" cy="12498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 u="sng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700225"/>
            <a:ext cx="7523480" cy="3745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57800" y="5105400"/>
            <a:ext cx="3692398" cy="977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 marR="5080" indent="-233679">
              <a:lnSpc>
                <a:spcPct val="119200"/>
              </a:lnSpc>
              <a:spcBef>
                <a:spcPts val="100"/>
              </a:spcBef>
            </a:pPr>
            <a:r>
              <a:rPr lang="en-US" sz="2600" dirty="0" smtClean="0">
                <a:solidFill>
                  <a:srgbClr val="696363"/>
                </a:solidFill>
                <a:latin typeface="Arial"/>
                <a:cs typeface="Arial"/>
              </a:rPr>
              <a:t>Presented</a:t>
            </a:r>
            <a:r>
              <a:rPr lang="en-US" sz="2600" spc="-35" dirty="0" smtClean="0">
                <a:solidFill>
                  <a:srgbClr val="696363"/>
                </a:solidFill>
                <a:latin typeface="Arial"/>
                <a:cs typeface="Arial"/>
              </a:rPr>
              <a:t> </a:t>
            </a:r>
            <a:r>
              <a:rPr lang="en-US" sz="2600" spc="-85" dirty="0" smtClean="0">
                <a:solidFill>
                  <a:srgbClr val="696363"/>
                </a:solidFill>
                <a:latin typeface="Arial"/>
                <a:cs typeface="Arial"/>
              </a:rPr>
              <a:t>by- </a:t>
            </a:r>
          </a:p>
          <a:p>
            <a:pPr marL="245745" marR="5080" indent="-233679">
              <a:lnSpc>
                <a:spcPct val="119200"/>
              </a:lnSpc>
              <a:spcBef>
                <a:spcPts val="100"/>
              </a:spcBef>
            </a:pPr>
            <a:r>
              <a:rPr lang="en-US" sz="2600" spc="-45" dirty="0" smtClean="0">
                <a:solidFill>
                  <a:srgbClr val="696363"/>
                </a:solidFill>
                <a:latin typeface="Arial"/>
                <a:cs typeface="Arial"/>
              </a:rPr>
              <a:t>Sultan Ahmed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84" y="1517903"/>
            <a:ext cx="9022080" cy="1458595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0" rIns="0" bIns="0" rtlCol="0">
            <a:spAutoFit/>
          </a:bodyPr>
          <a:lstStyle/>
          <a:p>
            <a:pPr marR="135255" algn="ctr">
              <a:lnSpc>
                <a:spcPts val="5425"/>
              </a:lnSpc>
              <a:tabLst>
                <a:tab pos="2330450" algn="l"/>
                <a:tab pos="3271520" algn="l"/>
              </a:tabLst>
            </a:pPr>
            <a:r>
              <a:rPr sz="5800" b="1" spc="-10" dirty="0">
                <a:latin typeface="Arial"/>
                <a:cs typeface="Arial"/>
              </a:rPr>
              <a:t>SHIFT</a:t>
            </a:r>
            <a:r>
              <a:rPr sz="5800" b="1" dirty="0">
                <a:latin typeface="Arial"/>
                <a:cs typeface="Arial"/>
              </a:rPr>
              <a:t>	</a:t>
            </a:r>
            <a:r>
              <a:rPr sz="5800" b="1" spc="-25" dirty="0">
                <a:latin typeface="Arial"/>
                <a:cs typeface="Arial"/>
              </a:rPr>
              <a:t>IN</a:t>
            </a:r>
            <a:r>
              <a:rPr sz="5800" b="1" dirty="0">
                <a:latin typeface="Arial"/>
                <a:cs typeface="Arial"/>
              </a:rPr>
              <a:t>	</a:t>
            </a:r>
            <a:r>
              <a:rPr sz="5800" b="1" spc="75" dirty="0">
                <a:latin typeface="Arial"/>
                <a:cs typeface="Arial"/>
              </a:rPr>
              <a:t>SUPP</a:t>
            </a:r>
            <a:r>
              <a:rPr sz="5800" b="1" spc="-459" dirty="0">
                <a:latin typeface="Arial"/>
                <a:cs typeface="Arial"/>
              </a:rPr>
              <a:t>L</a:t>
            </a:r>
            <a:r>
              <a:rPr sz="5800" b="1" spc="75" dirty="0">
                <a:latin typeface="Arial"/>
                <a:cs typeface="Arial"/>
              </a:rPr>
              <a:t>Y</a:t>
            </a:r>
            <a:endParaRPr sz="5800">
              <a:latin typeface="Arial"/>
              <a:cs typeface="Arial"/>
            </a:endParaRPr>
          </a:p>
          <a:p>
            <a:pPr marR="146685" algn="ctr">
              <a:lnSpc>
                <a:spcPts val="6060"/>
              </a:lnSpc>
            </a:pPr>
            <a:r>
              <a:rPr sz="5800" b="1" spc="-10" dirty="0">
                <a:latin typeface="Arial"/>
                <a:cs typeface="Arial"/>
              </a:rPr>
              <a:t>CURVE</a:t>
            </a:r>
            <a:endParaRPr sz="5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57655" y="3191255"/>
            <a:ext cx="4057015" cy="3383279"/>
            <a:chOff x="1057655" y="3191255"/>
            <a:chExt cx="4057015" cy="338327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6799" y="3200399"/>
              <a:ext cx="4038600" cy="336499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62227" y="3195827"/>
              <a:ext cx="4048125" cy="3374390"/>
            </a:xfrm>
            <a:custGeom>
              <a:avLst/>
              <a:gdLst/>
              <a:ahLst/>
              <a:cxnLst/>
              <a:rect l="l" t="t" r="r" b="b"/>
              <a:pathLst>
                <a:path w="4048125" h="3374390">
                  <a:moveTo>
                    <a:pt x="0" y="3374136"/>
                  </a:moveTo>
                  <a:lnTo>
                    <a:pt x="4047744" y="3374136"/>
                  </a:lnTo>
                  <a:lnTo>
                    <a:pt x="4047744" y="0"/>
                  </a:lnTo>
                  <a:lnTo>
                    <a:pt x="0" y="0"/>
                  </a:lnTo>
                  <a:lnTo>
                    <a:pt x="0" y="3374136"/>
                  </a:lnTo>
                  <a:close/>
                </a:path>
              </a:pathLst>
            </a:custGeom>
            <a:ln w="9143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3082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INCREASE</a:t>
            </a:r>
            <a:r>
              <a:rPr sz="2800" spc="-155" dirty="0"/>
              <a:t> </a:t>
            </a:r>
            <a:r>
              <a:rPr sz="2800" dirty="0"/>
              <a:t>AND</a:t>
            </a:r>
            <a:r>
              <a:rPr sz="2800" spc="-60" dirty="0"/>
              <a:t> </a:t>
            </a:r>
            <a:r>
              <a:rPr sz="2800" dirty="0"/>
              <a:t>DECREASE</a:t>
            </a:r>
            <a:r>
              <a:rPr sz="2800" spc="-55" dirty="0"/>
              <a:t> </a:t>
            </a:r>
            <a:r>
              <a:rPr sz="2800" dirty="0"/>
              <a:t>IN</a:t>
            </a:r>
            <a:r>
              <a:rPr sz="2800" spc="-80" dirty="0"/>
              <a:t> </a:t>
            </a:r>
            <a:r>
              <a:rPr sz="2800" spc="-10" dirty="0"/>
              <a:t>QUANTITY</a:t>
            </a:r>
            <a:r>
              <a:rPr sz="2800" u="none" spc="-10" dirty="0"/>
              <a:t> </a:t>
            </a:r>
            <a:r>
              <a:rPr sz="2800" spc="-10" dirty="0"/>
              <a:t>SUPPLY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372745" indent="-27432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6385" algn="l"/>
              </a:tabLst>
            </a:pPr>
            <a:r>
              <a:rPr b="1" dirty="0">
                <a:latin typeface="Arial"/>
                <a:cs typeface="Arial"/>
              </a:rPr>
              <a:t>Shift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in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supply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curve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dirty="0"/>
              <a:t>refers</a:t>
            </a:r>
            <a:r>
              <a:rPr spc="-35" dirty="0"/>
              <a:t> </a:t>
            </a:r>
            <a:r>
              <a:rPr dirty="0"/>
              <a:t>to</a:t>
            </a:r>
            <a:r>
              <a:rPr spc="-15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situation</a:t>
            </a:r>
            <a:r>
              <a:rPr spc="-15" dirty="0"/>
              <a:t> </a:t>
            </a:r>
            <a:r>
              <a:rPr spc="-25" dirty="0"/>
              <a:t>of </a:t>
            </a:r>
            <a:r>
              <a:rPr dirty="0"/>
              <a:t>increase</a:t>
            </a:r>
            <a:r>
              <a:rPr spc="-55" dirty="0"/>
              <a:t> </a:t>
            </a:r>
            <a:r>
              <a:rPr dirty="0"/>
              <a:t>or</a:t>
            </a:r>
            <a:r>
              <a:rPr spc="-30" dirty="0"/>
              <a:t> </a:t>
            </a:r>
            <a:r>
              <a:rPr dirty="0"/>
              <a:t>decrease</a:t>
            </a:r>
            <a:r>
              <a:rPr spc="-55" dirty="0"/>
              <a:t> </a:t>
            </a:r>
            <a:r>
              <a:rPr dirty="0"/>
              <a:t>in</a:t>
            </a:r>
            <a:r>
              <a:rPr spc="-25" dirty="0"/>
              <a:t> </a:t>
            </a:r>
            <a:r>
              <a:rPr dirty="0"/>
              <a:t>quantity</a:t>
            </a:r>
            <a:r>
              <a:rPr spc="-40" dirty="0"/>
              <a:t> </a:t>
            </a:r>
            <a:r>
              <a:rPr dirty="0"/>
              <a:t>supplied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0" dirty="0"/>
              <a:t>a </a:t>
            </a:r>
            <a:r>
              <a:rPr dirty="0"/>
              <a:t>commodity</a:t>
            </a:r>
            <a:r>
              <a:rPr spc="-55" dirty="0"/>
              <a:t> </a:t>
            </a:r>
            <a:r>
              <a:rPr dirty="0"/>
              <a:t>even</a:t>
            </a:r>
            <a:r>
              <a:rPr spc="-15" dirty="0"/>
              <a:t> </a:t>
            </a:r>
            <a:r>
              <a:rPr dirty="0"/>
              <a:t>when</a:t>
            </a:r>
            <a:r>
              <a:rPr spc="-35" dirty="0"/>
              <a:t> </a:t>
            </a:r>
            <a:r>
              <a:rPr dirty="0"/>
              <a:t>own</a:t>
            </a:r>
            <a:r>
              <a:rPr spc="-35" dirty="0"/>
              <a:t> </a:t>
            </a:r>
            <a:r>
              <a:rPr dirty="0"/>
              <a:t>price</a:t>
            </a:r>
            <a:r>
              <a:rPr spc="-3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25" dirty="0"/>
              <a:t>the </a:t>
            </a:r>
            <a:r>
              <a:rPr dirty="0"/>
              <a:t>commodity</a:t>
            </a:r>
            <a:r>
              <a:rPr spc="-55" dirty="0"/>
              <a:t> </a:t>
            </a:r>
            <a:r>
              <a:rPr dirty="0"/>
              <a:t>remains</a:t>
            </a:r>
            <a:r>
              <a:rPr spc="-30" dirty="0"/>
              <a:t> </a:t>
            </a:r>
            <a:r>
              <a:rPr dirty="0"/>
              <a:t>constant.</a:t>
            </a:r>
            <a:r>
              <a:rPr spc="-3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caused</a:t>
            </a:r>
            <a:r>
              <a:rPr spc="-25" dirty="0"/>
              <a:t> by </a:t>
            </a:r>
            <a:r>
              <a:rPr dirty="0"/>
              <a:t>factors,</a:t>
            </a:r>
            <a:r>
              <a:rPr spc="-30" dirty="0"/>
              <a:t> </a:t>
            </a:r>
            <a:r>
              <a:rPr dirty="0"/>
              <a:t>other</a:t>
            </a:r>
            <a:r>
              <a:rPr spc="-30" dirty="0"/>
              <a:t> </a:t>
            </a:r>
            <a:r>
              <a:rPr dirty="0"/>
              <a:t>than</a:t>
            </a:r>
            <a:r>
              <a:rPr spc="-25" dirty="0"/>
              <a:t> </a:t>
            </a:r>
            <a:r>
              <a:rPr dirty="0"/>
              <a:t>own</a:t>
            </a:r>
            <a:r>
              <a:rPr spc="-30" dirty="0"/>
              <a:t> </a:t>
            </a:r>
            <a:r>
              <a:rPr dirty="0"/>
              <a:t>price</a:t>
            </a:r>
            <a:r>
              <a:rPr spc="-4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commodity.</a:t>
            </a: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6385" algn="l"/>
              </a:tabLst>
            </a:pPr>
            <a:r>
              <a:rPr dirty="0"/>
              <a:t>Increase</a:t>
            </a:r>
            <a:r>
              <a:rPr spc="-3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supply</a:t>
            </a:r>
            <a:r>
              <a:rPr spc="-40" dirty="0"/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indicated</a:t>
            </a:r>
            <a:r>
              <a:rPr spc="-25" dirty="0"/>
              <a:t> </a:t>
            </a:r>
            <a:r>
              <a:rPr dirty="0"/>
              <a:t>by</a:t>
            </a:r>
            <a:r>
              <a:rPr spc="-1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b="1" dirty="0">
                <a:latin typeface="Arial"/>
                <a:cs typeface="Arial"/>
              </a:rPr>
              <a:t>forward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shift</a:t>
            </a:r>
          </a:p>
          <a:p>
            <a:pPr marL="286385">
              <a:lnSpc>
                <a:spcPct val="100000"/>
              </a:lnSpc>
            </a:pPr>
            <a:r>
              <a:rPr dirty="0"/>
              <a:t>in</a:t>
            </a:r>
            <a:r>
              <a:rPr spc="-25" dirty="0"/>
              <a:t> </a:t>
            </a:r>
            <a:r>
              <a:rPr dirty="0"/>
              <a:t>supply</a:t>
            </a:r>
            <a:r>
              <a:rPr spc="-35" dirty="0"/>
              <a:t> </a:t>
            </a:r>
            <a:r>
              <a:rPr spc="-10" dirty="0"/>
              <a:t>curve.</a:t>
            </a:r>
          </a:p>
          <a:p>
            <a:pPr marL="286385" marR="33147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6385" algn="l"/>
              </a:tabLst>
            </a:pPr>
            <a:r>
              <a:rPr dirty="0"/>
              <a:t>Decrease</a:t>
            </a:r>
            <a:r>
              <a:rPr spc="-40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supply</a:t>
            </a:r>
            <a:r>
              <a:rPr spc="-45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indicated</a:t>
            </a:r>
            <a:r>
              <a:rPr spc="-30" dirty="0"/>
              <a:t> </a:t>
            </a:r>
            <a:r>
              <a:rPr dirty="0"/>
              <a:t>by</a:t>
            </a:r>
            <a:r>
              <a:rPr spc="-1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b="1" spc="-10" dirty="0">
                <a:latin typeface="Arial"/>
                <a:cs typeface="Arial"/>
              </a:rPr>
              <a:t>backward </a:t>
            </a:r>
            <a:r>
              <a:rPr b="1" dirty="0">
                <a:latin typeface="Arial"/>
                <a:cs typeface="Arial"/>
              </a:rPr>
              <a:t>shift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supply</a:t>
            </a:r>
            <a:r>
              <a:rPr spc="-30" dirty="0"/>
              <a:t> </a:t>
            </a:r>
            <a:r>
              <a:rPr spc="-10" dirty="0"/>
              <a:t>curve.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2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Forward</a:t>
            </a:r>
            <a:r>
              <a:rPr spc="-75" dirty="0"/>
              <a:t> </a:t>
            </a:r>
            <a:r>
              <a:rPr dirty="0"/>
              <a:t>shift</a:t>
            </a:r>
            <a:r>
              <a:rPr spc="-50" dirty="0"/>
              <a:t> </a:t>
            </a:r>
            <a:r>
              <a:rPr dirty="0"/>
              <a:t>in</a:t>
            </a:r>
            <a:r>
              <a:rPr spc="-75" dirty="0"/>
              <a:t> </a:t>
            </a:r>
            <a:r>
              <a:rPr dirty="0"/>
              <a:t>Supply</a:t>
            </a:r>
            <a:r>
              <a:rPr spc="-7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044" y="4522089"/>
            <a:ext cx="7664450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marR="3048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311785" algn="l"/>
              </a:tabLst>
            </a:pPr>
            <a:r>
              <a:rPr sz="2000" dirty="0">
                <a:latin typeface="Arial"/>
                <a:cs typeface="Arial"/>
              </a:rPr>
              <a:t>Initially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4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commodity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supplied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P</a:t>
            </a:r>
            <a:r>
              <a:rPr sz="1950" spc="-37" baseline="-21367" dirty="0">
                <a:latin typeface="Arial"/>
                <a:cs typeface="Arial"/>
              </a:rPr>
              <a:t>1 </a:t>
            </a:r>
            <a:r>
              <a:rPr sz="2000" dirty="0">
                <a:latin typeface="Arial"/>
                <a:cs typeface="Arial"/>
              </a:rPr>
              <a:t>per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unit.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Due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factors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(generally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related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reduction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in</a:t>
            </a:r>
            <a:r>
              <a:rPr sz="2000" spc="5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production),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firms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now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willing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1950" spc="240" baseline="-21367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units </a:t>
            </a:r>
            <a:r>
              <a:rPr sz="2000" dirty="0">
                <a:latin typeface="Arial"/>
                <a:cs typeface="Arial"/>
              </a:rPr>
              <a:t>even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own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commodity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remains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unit.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implies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forward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shift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curve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i.e.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</a:t>
            </a:r>
            <a:r>
              <a:rPr sz="1950" spc="-37" baseline="-21367" dirty="0">
                <a:latin typeface="Arial"/>
                <a:cs typeface="Arial"/>
              </a:rPr>
              <a:t>2</a:t>
            </a:r>
            <a:r>
              <a:rPr sz="2000" spc="-2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400" y="1371600"/>
            <a:ext cx="3419855" cy="28267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2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27265" algn="l"/>
              </a:tabLst>
            </a:pPr>
            <a:r>
              <a:rPr dirty="0"/>
              <a:t>Causes</a:t>
            </a:r>
            <a:r>
              <a:rPr spc="-75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dirty="0"/>
              <a:t>Increase</a:t>
            </a:r>
            <a:r>
              <a:rPr spc="-65" dirty="0"/>
              <a:t> </a:t>
            </a:r>
            <a:r>
              <a:rPr dirty="0"/>
              <a:t>in</a:t>
            </a:r>
            <a:r>
              <a:rPr spc="-90" dirty="0"/>
              <a:t> </a:t>
            </a:r>
            <a:r>
              <a:rPr spc="-10" dirty="0"/>
              <a:t>Supply</a:t>
            </a:r>
            <a:r>
              <a:rPr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9653"/>
            <a:ext cx="64731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Increase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occur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due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following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factors: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389319"/>
            <a:ext cx="3263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20" dirty="0">
                <a:solidFill>
                  <a:srgbClr val="D24717"/>
                </a:solidFill>
                <a:latin typeface="Arial"/>
                <a:cs typeface="Arial"/>
              </a:rPr>
              <a:t>vii.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930349"/>
            <a:ext cx="8034020" cy="5057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5000"/>
              <a:buAutoNum type="romanLcPeriod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Improvement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technology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leading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fall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production</a:t>
            </a:r>
            <a:endParaRPr sz="20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fall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production.</a:t>
            </a:r>
            <a:endParaRPr sz="2000"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AutoNum type="romanLcPeriod" startAt="2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Reduction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factor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prices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causing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fall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production.</a:t>
            </a:r>
            <a:endParaRPr sz="2000">
              <a:latin typeface="Arial"/>
              <a:cs typeface="Arial"/>
            </a:endParaRPr>
          </a:p>
          <a:p>
            <a:pPr marL="584200" marR="308610" indent="-57213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AutoNum type="romanLcPeriod" startAt="2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Decrease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price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 competing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product</a:t>
            </a:r>
            <a:r>
              <a:rPr sz="2000" dirty="0">
                <a:latin typeface="Arial"/>
                <a:cs typeface="Arial"/>
              </a:rPr>
              <a:t>.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prompts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producer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sell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existing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price.</a:t>
            </a:r>
            <a:endParaRPr sz="2000">
              <a:latin typeface="Arial"/>
              <a:cs typeface="Arial"/>
            </a:endParaRPr>
          </a:p>
          <a:p>
            <a:pPr marL="584200" marR="34925" indent="-57213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AutoNum type="romanLcPeriod" startAt="2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Increase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number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firms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industry.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causes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increase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in </a:t>
            </a:r>
            <a:r>
              <a:rPr sz="2000" dirty="0">
                <a:latin typeface="Arial"/>
                <a:cs typeface="Arial"/>
              </a:rPr>
              <a:t>market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even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commodity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remains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same.</a:t>
            </a:r>
            <a:endParaRPr sz="2000"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AutoNum type="romanLcPeriod" startAt="2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High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business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expectations</a:t>
            </a:r>
            <a:r>
              <a:rPr sz="2000" dirty="0">
                <a:latin typeface="Arial"/>
                <a:cs typeface="Arial"/>
              </a:rPr>
              <a:t>.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prompts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producers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increase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investments.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Accordingly,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increases.</a:t>
            </a:r>
            <a:endParaRPr sz="2000">
              <a:latin typeface="Arial"/>
              <a:cs typeface="Arial"/>
            </a:endParaRPr>
          </a:p>
          <a:p>
            <a:pPr marL="584200" marR="198755" indent="-57213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000"/>
              <a:buAutoNum type="romanLcPeriod" startAt="6"/>
              <a:tabLst>
                <a:tab pos="584200" algn="l"/>
              </a:tabLst>
            </a:pPr>
            <a:r>
              <a:rPr sz="2000" b="1" dirty="0">
                <a:latin typeface="Arial"/>
                <a:cs typeface="Arial"/>
              </a:rPr>
              <a:t>Shifts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goal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firm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sales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maximisation</a:t>
            </a:r>
            <a:r>
              <a:rPr sz="2000" dirty="0">
                <a:latin typeface="Arial"/>
                <a:cs typeface="Arial"/>
              </a:rPr>
              <a:t>.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‘Clearance </a:t>
            </a:r>
            <a:r>
              <a:rPr sz="2000" dirty="0">
                <a:latin typeface="Arial"/>
                <a:cs typeface="Arial"/>
              </a:rPr>
              <a:t>Sale’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often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leads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higher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supplies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even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remains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same.</a:t>
            </a:r>
            <a:endParaRPr sz="20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600"/>
              </a:spcBef>
            </a:pPr>
            <a:r>
              <a:rPr sz="2000" b="1" dirty="0">
                <a:latin typeface="Arial"/>
                <a:cs typeface="Arial"/>
              </a:rPr>
              <a:t>Decrease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taxation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increases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sales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due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decrease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of</a:t>
            </a:r>
            <a:endParaRPr sz="20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production.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/>
              <a:t>Backward</a:t>
            </a:r>
            <a:r>
              <a:rPr spc="-70" dirty="0"/>
              <a:t> </a:t>
            </a:r>
            <a:r>
              <a:rPr dirty="0"/>
              <a:t>shift</a:t>
            </a:r>
            <a:r>
              <a:rPr spc="-90" dirty="0"/>
              <a:t> </a:t>
            </a:r>
            <a:r>
              <a:rPr dirty="0"/>
              <a:t>in</a:t>
            </a:r>
            <a:r>
              <a:rPr spc="-110" dirty="0"/>
              <a:t> </a:t>
            </a:r>
            <a:r>
              <a:rPr spc="-10" dirty="0"/>
              <a:t>Supply</a:t>
            </a:r>
            <a:r>
              <a:rPr u="none" spc="-10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044" y="4369689"/>
            <a:ext cx="759396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marR="3048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311785" algn="l"/>
              </a:tabLst>
            </a:pPr>
            <a:r>
              <a:rPr sz="2000" dirty="0">
                <a:latin typeface="Arial"/>
                <a:cs typeface="Arial"/>
              </a:rPr>
              <a:t>Initially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commodity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supplied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P </a:t>
            </a:r>
            <a:r>
              <a:rPr sz="2000" dirty="0">
                <a:latin typeface="Arial"/>
                <a:cs typeface="Arial"/>
              </a:rPr>
              <a:t>per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unit.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Due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factors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(generally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related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increase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cost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production),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firms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now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willing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2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units</a:t>
            </a:r>
            <a:r>
              <a:rPr sz="2000" spc="-20" dirty="0">
                <a:latin typeface="Arial"/>
                <a:cs typeface="Arial"/>
              </a:rPr>
              <a:t> even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own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commodity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remains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unit.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implies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backward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shift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i.e.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</a:t>
            </a:r>
            <a:r>
              <a:rPr sz="1950" spc="-37" baseline="-21367" dirty="0">
                <a:latin typeface="Arial"/>
                <a:cs typeface="Arial"/>
              </a:rPr>
              <a:t>1</a:t>
            </a:r>
            <a:r>
              <a:rPr sz="2000" spc="-2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7528" y="1466797"/>
            <a:ext cx="2779933" cy="2760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2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Causes</a:t>
            </a:r>
            <a:r>
              <a:rPr spc="-80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dirty="0"/>
              <a:t>Decrease</a:t>
            </a:r>
            <a:r>
              <a:rPr spc="-70" dirty="0"/>
              <a:t> </a:t>
            </a:r>
            <a:r>
              <a:rPr dirty="0"/>
              <a:t>in</a:t>
            </a:r>
            <a:r>
              <a:rPr spc="-90" dirty="0"/>
              <a:t> </a:t>
            </a:r>
            <a:r>
              <a:rPr spc="-10" dirty="0"/>
              <a:t>Supply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558798"/>
            <a:ext cx="69361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Arial"/>
                <a:cs typeface="Arial"/>
              </a:rPr>
              <a:t>Decrease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supply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occurs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due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following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3170046"/>
            <a:ext cx="290830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D24717"/>
                </a:solidFill>
                <a:latin typeface="Arial"/>
                <a:cs typeface="Arial"/>
              </a:rPr>
              <a:t>iii.</a:t>
            </a:r>
            <a:endParaRPr sz="18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6425895"/>
            <a:ext cx="354965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D24717"/>
                </a:solidFill>
                <a:latin typeface="Arial"/>
                <a:cs typeface="Arial"/>
              </a:rPr>
              <a:t>vii.</a:t>
            </a:r>
            <a:endParaRPr sz="1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1902917"/>
            <a:ext cx="7603490" cy="5110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2295" indent="-569595" algn="just">
              <a:lnSpc>
                <a:spcPts val="2375"/>
              </a:lnSpc>
              <a:spcBef>
                <a:spcPts val="95"/>
              </a:spcBef>
              <a:buClr>
                <a:srgbClr val="D24717"/>
              </a:buClr>
              <a:buSzPct val="84090"/>
              <a:buAutoNum type="romanLcPeriod"/>
              <a:tabLst>
                <a:tab pos="582295" algn="l"/>
              </a:tabLst>
            </a:pPr>
            <a:r>
              <a:rPr sz="2200" dirty="0">
                <a:latin typeface="Arial"/>
                <a:cs typeface="Arial"/>
              </a:rPr>
              <a:t>Use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outdated</a:t>
            </a:r>
            <a:r>
              <a:rPr sz="2200" b="1" spc="-2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technology</a:t>
            </a:r>
            <a:r>
              <a:rPr sz="2200" dirty="0">
                <a:latin typeface="Arial"/>
                <a:cs typeface="Arial"/>
              </a:rPr>
              <a:t>, causing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fall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efficiency</a:t>
            </a:r>
            <a:endParaRPr sz="2200">
              <a:latin typeface="Arial"/>
              <a:cs typeface="Arial"/>
            </a:endParaRPr>
          </a:p>
          <a:p>
            <a:pPr marL="583565" algn="just">
              <a:lnSpc>
                <a:spcPts val="2375"/>
              </a:lnSpc>
            </a:pPr>
            <a:r>
              <a:rPr sz="2200" dirty="0">
                <a:latin typeface="Arial"/>
                <a:cs typeface="Arial"/>
              </a:rPr>
              <a:t>and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rise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cost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production.</a:t>
            </a:r>
            <a:endParaRPr sz="2200">
              <a:latin typeface="Arial"/>
              <a:cs typeface="Arial"/>
            </a:endParaRPr>
          </a:p>
          <a:p>
            <a:pPr marL="582295" marR="344170" indent="-570230" algn="just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4090"/>
              <a:buAutoNum type="romanLcPeriod" startAt="2"/>
              <a:tabLst>
                <a:tab pos="583565" algn="l"/>
              </a:tabLst>
            </a:pPr>
            <a:r>
              <a:rPr sz="2200" b="1" dirty="0">
                <a:latin typeface="Arial"/>
                <a:cs typeface="Arial"/>
              </a:rPr>
              <a:t>Increase</a:t>
            </a:r>
            <a:r>
              <a:rPr sz="2200" b="1" spc="-4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in</a:t>
            </a:r>
            <a:r>
              <a:rPr sz="2200" b="1" spc="-6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factor</a:t>
            </a:r>
            <a:r>
              <a:rPr sz="2200" b="1" spc="-3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prices</a:t>
            </a:r>
            <a:r>
              <a:rPr sz="2200" dirty="0">
                <a:latin typeface="Arial"/>
                <a:cs typeface="Arial"/>
              </a:rPr>
              <a:t>,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causing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increase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cost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of 	</a:t>
            </a:r>
            <a:r>
              <a:rPr sz="2200" spc="-10" dirty="0">
                <a:latin typeface="Arial"/>
                <a:cs typeface="Arial"/>
              </a:rPr>
              <a:t>production.</a:t>
            </a:r>
            <a:endParaRPr sz="2200">
              <a:latin typeface="Arial"/>
              <a:cs typeface="Arial"/>
            </a:endParaRPr>
          </a:p>
          <a:p>
            <a:pPr marL="583565" marR="296545" algn="just">
              <a:lnSpc>
                <a:spcPts val="2110"/>
              </a:lnSpc>
              <a:spcBef>
                <a:spcPts val="585"/>
              </a:spcBef>
            </a:pPr>
            <a:r>
              <a:rPr sz="2200" b="1" dirty="0">
                <a:latin typeface="Arial"/>
                <a:cs typeface="Arial"/>
              </a:rPr>
              <a:t>Increase</a:t>
            </a:r>
            <a:r>
              <a:rPr sz="2200" b="1" spc="-4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in</a:t>
            </a:r>
            <a:r>
              <a:rPr sz="2200" b="1" spc="-5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price</a:t>
            </a:r>
            <a:r>
              <a:rPr sz="2200" b="1" spc="-3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of</a:t>
            </a:r>
            <a:r>
              <a:rPr sz="2200" b="1" spc="-4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a</a:t>
            </a:r>
            <a:r>
              <a:rPr sz="2200" b="1" spc="-5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competing</a:t>
            </a:r>
            <a:r>
              <a:rPr sz="2200" b="1" spc="-2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product</a:t>
            </a:r>
            <a:r>
              <a:rPr sz="2200" dirty="0">
                <a:latin typeface="Arial"/>
                <a:cs typeface="Arial"/>
              </a:rPr>
              <a:t>.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prompt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producers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restrict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their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supplies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prevailing price.</a:t>
            </a:r>
            <a:endParaRPr sz="2200">
              <a:latin typeface="Arial"/>
              <a:cs typeface="Arial"/>
            </a:endParaRPr>
          </a:p>
          <a:p>
            <a:pPr marL="583565" marR="5080" indent="-571500">
              <a:lnSpc>
                <a:spcPct val="80000"/>
              </a:lnSpc>
              <a:spcBef>
                <a:spcPts val="625"/>
              </a:spcBef>
              <a:buClr>
                <a:srgbClr val="D24717"/>
              </a:buClr>
              <a:buSzPct val="84090"/>
              <a:buAutoNum type="romanLcPeriod" startAt="4"/>
              <a:tabLst>
                <a:tab pos="583565" algn="l"/>
              </a:tabLst>
            </a:pPr>
            <a:r>
              <a:rPr sz="2200" b="1" dirty="0">
                <a:latin typeface="Arial"/>
                <a:cs typeface="Arial"/>
              </a:rPr>
              <a:t>Decrease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in</a:t>
            </a:r>
            <a:r>
              <a:rPr sz="2200" b="1" spc="-5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number</a:t>
            </a:r>
            <a:r>
              <a:rPr sz="2200" b="1" spc="-4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of</a:t>
            </a:r>
            <a:r>
              <a:rPr sz="2200" b="1" spc="-4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firms</a:t>
            </a:r>
            <a:r>
              <a:rPr sz="2200" b="1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industry.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This </a:t>
            </a:r>
            <a:r>
              <a:rPr sz="2200" dirty="0">
                <a:latin typeface="Arial"/>
                <a:cs typeface="Arial"/>
              </a:rPr>
              <a:t>decreases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market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supply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product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even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when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price </a:t>
            </a:r>
            <a:r>
              <a:rPr sz="2200" dirty="0">
                <a:latin typeface="Arial"/>
                <a:cs typeface="Arial"/>
              </a:rPr>
              <a:t>remains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constant.</a:t>
            </a:r>
            <a:endParaRPr sz="2200">
              <a:latin typeface="Arial"/>
              <a:cs typeface="Arial"/>
            </a:endParaRPr>
          </a:p>
          <a:p>
            <a:pPr marL="583565" marR="182245" indent="-571500">
              <a:lnSpc>
                <a:spcPts val="2110"/>
              </a:lnSpc>
              <a:spcBef>
                <a:spcPts val="585"/>
              </a:spcBef>
              <a:buClr>
                <a:srgbClr val="D24717"/>
              </a:buClr>
              <a:buSzPct val="84090"/>
              <a:buAutoNum type="romanLcPeriod" startAt="4"/>
              <a:tabLst>
                <a:tab pos="583565" algn="l"/>
              </a:tabLst>
            </a:pPr>
            <a:r>
              <a:rPr sz="2200" b="1" dirty="0">
                <a:latin typeface="Arial"/>
                <a:cs typeface="Arial"/>
              </a:rPr>
              <a:t>Low</a:t>
            </a:r>
            <a:r>
              <a:rPr sz="2200" b="1" spc="-4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business</a:t>
            </a:r>
            <a:r>
              <a:rPr sz="2200" b="1" spc="-4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expectations</a:t>
            </a:r>
            <a:r>
              <a:rPr sz="2200" dirty="0">
                <a:latin typeface="Arial"/>
                <a:cs typeface="Arial"/>
              </a:rPr>
              <a:t>.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prompts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producers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reduce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investment.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Accordingly,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supply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reduces.</a:t>
            </a:r>
            <a:endParaRPr sz="2200">
              <a:latin typeface="Arial"/>
              <a:cs typeface="Arial"/>
            </a:endParaRPr>
          </a:p>
          <a:p>
            <a:pPr marL="583565" marR="73660" indent="-571500">
              <a:lnSpc>
                <a:spcPts val="2110"/>
              </a:lnSpc>
              <a:spcBef>
                <a:spcPts val="605"/>
              </a:spcBef>
              <a:buClr>
                <a:srgbClr val="D24717"/>
              </a:buClr>
              <a:buSzPct val="84090"/>
              <a:buAutoNum type="romanLcPeriod" startAt="4"/>
              <a:tabLst>
                <a:tab pos="583565" algn="l"/>
              </a:tabLst>
            </a:pPr>
            <a:r>
              <a:rPr sz="2200" b="1" dirty="0">
                <a:latin typeface="Arial"/>
                <a:cs typeface="Arial"/>
              </a:rPr>
              <a:t>Shift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in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goal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of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the</a:t>
            </a:r>
            <a:r>
              <a:rPr sz="2200" b="1" spc="-3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firm</a:t>
            </a:r>
            <a:r>
              <a:rPr sz="2200" b="1" spc="-4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to</a:t>
            </a:r>
            <a:r>
              <a:rPr sz="2200" b="1" spc="-1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profit</a:t>
            </a:r>
            <a:r>
              <a:rPr sz="2200" b="1" spc="-2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maximisation</a:t>
            </a:r>
            <a:r>
              <a:rPr sz="2200" dirty="0">
                <a:latin typeface="Arial"/>
                <a:cs typeface="Arial"/>
              </a:rPr>
              <a:t>.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When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focus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is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profit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maximisation,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firms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often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restricts </a:t>
            </a:r>
            <a:r>
              <a:rPr sz="2200" dirty="0">
                <a:latin typeface="Arial"/>
                <a:cs typeface="Arial"/>
              </a:rPr>
              <a:t>sale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their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product.</a:t>
            </a:r>
            <a:endParaRPr sz="2200">
              <a:latin typeface="Arial"/>
              <a:cs typeface="Arial"/>
            </a:endParaRPr>
          </a:p>
          <a:p>
            <a:pPr marL="583565">
              <a:lnSpc>
                <a:spcPts val="2375"/>
              </a:lnSpc>
              <a:spcBef>
                <a:spcPts val="95"/>
              </a:spcBef>
            </a:pPr>
            <a:r>
              <a:rPr sz="2200" b="1" dirty="0">
                <a:latin typeface="Arial"/>
                <a:cs typeface="Arial"/>
              </a:rPr>
              <a:t>Increase</a:t>
            </a:r>
            <a:r>
              <a:rPr sz="2200" b="1" spc="-5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in</a:t>
            </a:r>
            <a:r>
              <a:rPr sz="2200" b="1" spc="-6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taxation</a:t>
            </a:r>
            <a:r>
              <a:rPr sz="2200" b="1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decreases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sales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due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increase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in</a:t>
            </a:r>
            <a:endParaRPr sz="2200">
              <a:latin typeface="Arial"/>
              <a:cs typeface="Arial"/>
            </a:endParaRPr>
          </a:p>
          <a:p>
            <a:pPr marL="583565">
              <a:lnSpc>
                <a:spcPts val="2375"/>
              </a:lnSpc>
            </a:pPr>
            <a:r>
              <a:rPr sz="2200" dirty="0">
                <a:latin typeface="Arial"/>
                <a:cs typeface="Arial"/>
              </a:rPr>
              <a:t>cost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production.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0066" y="2438222"/>
            <a:ext cx="711708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0" u="none" dirty="0">
                <a:solidFill>
                  <a:srgbClr val="FFB809"/>
                </a:solidFill>
                <a:latin typeface="Arial"/>
                <a:cs typeface="Arial"/>
              </a:rPr>
              <a:t>THANK</a:t>
            </a:r>
            <a:r>
              <a:rPr sz="9600" b="0" u="none" spc="-185" dirty="0">
                <a:solidFill>
                  <a:srgbClr val="FFB809"/>
                </a:solidFill>
                <a:latin typeface="Arial"/>
                <a:cs typeface="Arial"/>
              </a:rPr>
              <a:t> </a:t>
            </a:r>
            <a:r>
              <a:rPr sz="9600" b="0" u="none" spc="-25" dirty="0">
                <a:solidFill>
                  <a:srgbClr val="FFB809"/>
                </a:solidFill>
                <a:latin typeface="Arial"/>
                <a:cs typeface="Arial"/>
              </a:rPr>
              <a:t>YOU</a:t>
            </a:r>
            <a:endParaRPr sz="9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423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INCREASE AND DECREASE IN QUANTITY SUPPLY</vt:lpstr>
      <vt:lpstr>Forward shift in Supply Curve</vt:lpstr>
      <vt:lpstr>Causes of Increase in Supply </vt:lpstr>
      <vt:lpstr>Backward shift in Supply Curve</vt:lpstr>
      <vt:lpstr>Causes of Decrease in Supply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Sultan Ahmed</dc:creator>
  <cp:lastModifiedBy>Sultan Ahmed</cp:lastModifiedBy>
  <cp:revision>1</cp:revision>
  <dcterms:created xsi:type="dcterms:W3CDTF">2025-12-28T17:49:22Z</dcterms:created>
  <dcterms:modified xsi:type="dcterms:W3CDTF">2025-12-28T17:51:06Z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2025-12-28T00:00:00Z</vt:filetime>
  </property>
  <property fmtid="{D5CDD505-2E9C-101B-9397-08002B2CF9AE}" pid="5" name="Producer">
    <vt:lpwstr>3-Heights(TM) PDF Security Shell 4.8.25.2 (http://www.pdf-tools.com)</vt:lpwstr>
  </property>
</Properties>
</file>