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9" r:id="rId1"/>
  </p:sldMasterIdLst>
  <p:sldIdLst>
    <p:sldId id="256" r:id="rId2"/>
    <p:sldId id="282" r:id="rId3"/>
    <p:sldId id="281" r:id="rId4"/>
    <p:sldId id="258" r:id="rId5"/>
    <p:sldId id="259" r:id="rId6"/>
    <p:sldId id="260" r:id="rId7"/>
    <p:sldId id="262" r:id="rId8"/>
    <p:sldId id="283" r:id="rId9"/>
    <p:sldId id="268" r:id="rId10"/>
    <p:sldId id="289" r:id="rId11"/>
    <p:sldId id="271" r:id="rId12"/>
    <p:sldId id="272" r:id="rId13"/>
    <p:sldId id="273" r:id="rId14"/>
    <p:sldId id="284" r:id="rId15"/>
    <p:sldId id="285" r:id="rId16"/>
    <p:sldId id="286" r:id="rId17"/>
    <p:sldId id="287" r:id="rId18"/>
    <p:sldId id="276" r:id="rId19"/>
    <p:sldId id="279" r:id="rId20"/>
    <p:sldId id="290" r:id="rId21"/>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FF00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8162" autoAdjust="0"/>
    <p:restoredTop sz="86102" autoAdjust="0"/>
  </p:normalViewPr>
  <p:slideViewPr>
    <p:cSldViewPr>
      <p:cViewPr>
        <p:scale>
          <a:sx n="66" d="100"/>
          <a:sy n="66" d="100"/>
        </p:scale>
        <p:origin x="-1180" y="-24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67D3097-FFCB-46B2-95AE-1C65CEE9A2A1}"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IN"/>
        </a:p>
      </dgm:t>
    </dgm:pt>
    <dgm:pt modelId="{C9887B4E-F430-4E4E-9B2F-28DCC67B1BFA}">
      <dgm:prSet phldrT="[Text]"/>
      <dgm:spPr/>
      <dgm:t>
        <a:bodyPr/>
        <a:lstStyle/>
        <a:p>
          <a:r>
            <a:rPr lang="en-US" dirty="0" smtClean="0"/>
            <a:t>Tax</a:t>
          </a:r>
          <a:endParaRPr lang="en-IN" dirty="0"/>
        </a:p>
      </dgm:t>
    </dgm:pt>
    <dgm:pt modelId="{E8BA0AD6-C789-4D22-A6F9-DC70AE9F76CA}" type="parTrans" cxnId="{17ED0567-2660-4AB9-8256-97F1F45C57C0}">
      <dgm:prSet/>
      <dgm:spPr/>
      <dgm:t>
        <a:bodyPr/>
        <a:lstStyle/>
        <a:p>
          <a:endParaRPr lang="en-IN"/>
        </a:p>
      </dgm:t>
    </dgm:pt>
    <dgm:pt modelId="{7AAF00FE-2C38-4723-8649-9C8754C26B2A}" type="sibTrans" cxnId="{17ED0567-2660-4AB9-8256-97F1F45C57C0}">
      <dgm:prSet/>
      <dgm:spPr/>
      <dgm:t>
        <a:bodyPr/>
        <a:lstStyle/>
        <a:p>
          <a:endParaRPr lang="en-IN"/>
        </a:p>
      </dgm:t>
    </dgm:pt>
    <dgm:pt modelId="{6E488AE0-38F2-41CE-BF74-D51A3AEE64A8}">
      <dgm:prSet phldrT="[Text]"/>
      <dgm:spPr/>
      <dgm:t>
        <a:bodyPr/>
        <a:lstStyle/>
        <a:p>
          <a:r>
            <a:rPr lang="en-US" dirty="0" smtClean="0"/>
            <a:t>Direct</a:t>
          </a:r>
        </a:p>
        <a:p>
          <a:r>
            <a:rPr lang="en-US" dirty="0" smtClean="0"/>
            <a:t>Tax</a:t>
          </a:r>
          <a:endParaRPr lang="en-IN" dirty="0"/>
        </a:p>
      </dgm:t>
    </dgm:pt>
    <dgm:pt modelId="{512211C9-5957-46A9-A694-D64C8093C8CA}" type="parTrans" cxnId="{10A5C73F-7F01-4432-93ED-5143AC26400F}">
      <dgm:prSet/>
      <dgm:spPr/>
      <dgm:t>
        <a:bodyPr/>
        <a:lstStyle/>
        <a:p>
          <a:endParaRPr lang="en-IN"/>
        </a:p>
      </dgm:t>
    </dgm:pt>
    <dgm:pt modelId="{8BF5FC1B-10CB-4E55-A04E-F50DF9B77F44}" type="sibTrans" cxnId="{10A5C73F-7F01-4432-93ED-5143AC26400F}">
      <dgm:prSet/>
      <dgm:spPr/>
      <dgm:t>
        <a:bodyPr/>
        <a:lstStyle/>
        <a:p>
          <a:endParaRPr lang="en-IN"/>
        </a:p>
      </dgm:t>
    </dgm:pt>
    <dgm:pt modelId="{23D89E50-4606-45DA-8F45-50E1443F4A6C}">
      <dgm:prSet phldrT="[Text]"/>
      <dgm:spPr/>
      <dgm:t>
        <a:bodyPr/>
        <a:lstStyle/>
        <a:p>
          <a:r>
            <a:rPr lang="en-US" dirty="0" smtClean="0"/>
            <a:t>Indirect</a:t>
          </a:r>
        </a:p>
        <a:p>
          <a:r>
            <a:rPr lang="en-US" dirty="0" smtClean="0"/>
            <a:t>Tax</a:t>
          </a:r>
          <a:endParaRPr lang="en-IN" dirty="0"/>
        </a:p>
      </dgm:t>
    </dgm:pt>
    <dgm:pt modelId="{32BFC760-1F0F-45DE-99DC-9D25F2DA85C1}" type="parTrans" cxnId="{790681F6-8649-46D0-BF43-F39DB6D35000}">
      <dgm:prSet/>
      <dgm:spPr/>
      <dgm:t>
        <a:bodyPr/>
        <a:lstStyle/>
        <a:p>
          <a:endParaRPr lang="en-IN"/>
        </a:p>
      </dgm:t>
    </dgm:pt>
    <dgm:pt modelId="{06F06090-5A2D-4498-9C80-4FFBB3FADDFB}" type="sibTrans" cxnId="{790681F6-8649-46D0-BF43-F39DB6D35000}">
      <dgm:prSet/>
      <dgm:spPr/>
      <dgm:t>
        <a:bodyPr/>
        <a:lstStyle/>
        <a:p>
          <a:endParaRPr lang="en-IN"/>
        </a:p>
      </dgm:t>
    </dgm:pt>
    <dgm:pt modelId="{2580F8C7-65DA-4171-90CD-219B5111FB3B}" type="pres">
      <dgm:prSet presAssocID="{F67D3097-FFCB-46B2-95AE-1C65CEE9A2A1}" presName="hierChild1" presStyleCnt="0">
        <dgm:presLayoutVars>
          <dgm:chPref val="1"/>
          <dgm:dir/>
          <dgm:animOne val="branch"/>
          <dgm:animLvl val="lvl"/>
          <dgm:resizeHandles/>
        </dgm:presLayoutVars>
      </dgm:prSet>
      <dgm:spPr/>
      <dgm:t>
        <a:bodyPr/>
        <a:lstStyle/>
        <a:p>
          <a:endParaRPr lang="en-US"/>
        </a:p>
      </dgm:t>
    </dgm:pt>
    <dgm:pt modelId="{F1458570-20C6-432E-9BFE-250CAFA6EAB8}" type="pres">
      <dgm:prSet presAssocID="{C9887B4E-F430-4E4E-9B2F-28DCC67B1BFA}" presName="hierRoot1" presStyleCnt="0"/>
      <dgm:spPr/>
    </dgm:pt>
    <dgm:pt modelId="{C2933D1D-7C4F-443C-B84E-C51FCE0E2434}" type="pres">
      <dgm:prSet presAssocID="{C9887B4E-F430-4E4E-9B2F-28DCC67B1BFA}" presName="composite" presStyleCnt="0"/>
      <dgm:spPr/>
    </dgm:pt>
    <dgm:pt modelId="{ED88C04B-A6B4-4EF7-8A6F-CB4F3334ED93}" type="pres">
      <dgm:prSet presAssocID="{C9887B4E-F430-4E4E-9B2F-28DCC67B1BFA}" presName="background" presStyleLbl="node0" presStyleIdx="0" presStyleCnt="1"/>
      <dgm:spPr/>
    </dgm:pt>
    <dgm:pt modelId="{8C23FC27-1E5D-417E-A6CD-CCD2FDDA1384}" type="pres">
      <dgm:prSet presAssocID="{C9887B4E-F430-4E4E-9B2F-28DCC67B1BFA}" presName="text" presStyleLbl="fgAcc0" presStyleIdx="0" presStyleCnt="1">
        <dgm:presLayoutVars>
          <dgm:chPref val="3"/>
        </dgm:presLayoutVars>
      </dgm:prSet>
      <dgm:spPr/>
      <dgm:t>
        <a:bodyPr/>
        <a:lstStyle/>
        <a:p>
          <a:endParaRPr lang="en-US"/>
        </a:p>
      </dgm:t>
    </dgm:pt>
    <dgm:pt modelId="{0FC70473-9BBF-46D8-91EE-43548F303D36}" type="pres">
      <dgm:prSet presAssocID="{C9887B4E-F430-4E4E-9B2F-28DCC67B1BFA}" presName="hierChild2" presStyleCnt="0"/>
      <dgm:spPr/>
    </dgm:pt>
    <dgm:pt modelId="{3E70AB61-4EAE-4275-BFF6-7C8B3CF4899D}" type="pres">
      <dgm:prSet presAssocID="{512211C9-5957-46A9-A694-D64C8093C8CA}" presName="Name10" presStyleLbl="parChTrans1D2" presStyleIdx="0" presStyleCnt="2"/>
      <dgm:spPr/>
      <dgm:t>
        <a:bodyPr/>
        <a:lstStyle/>
        <a:p>
          <a:endParaRPr lang="en-US"/>
        </a:p>
      </dgm:t>
    </dgm:pt>
    <dgm:pt modelId="{8B5E5360-DCAE-47A4-9720-F884DACA9440}" type="pres">
      <dgm:prSet presAssocID="{6E488AE0-38F2-41CE-BF74-D51A3AEE64A8}" presName="hierRoot2" presStyleCnt="0"/>
      <dgm:spPr/>
    </dgm:pt>
    <dgm:pt modelId="{3D3E3736-D64E-486C-802C-1F46C113E620}" type="pres">
      <dgm:prSet presAssocID="{6E488AE0-38F2-41CE-BF74-D51A3AEE64A8}" presName="composite2" presStyleCnt="0"/>
      <dgm:spPr/>
    </dgm:pt>
    <dgm:pt modelId="{89F286BE-3F30-4E70-BCA7-58034F1C2B0D}" type="pres">
      <dgm:prSet presAssocID="{6E488AE0-38F2-41CE-BF74-D51A3AEE64A8}" presName="background2" presStyleLbl="node2" presStyleIdx="0" presStyleCnt="2"/>
      <dgm:spPr/>
    </dgm:pt>
    <dgm:pt modelId="{CA2B9B7D-AEC3-4E18-BA58-5DD2820BFFC5}" type="pres">
      <dgm:prSet presAssocID="{6E488AE0-38F2-41CE-BF74-D51A3AEE64A8}" presName="text2" presStyleLbl="fgAcc2" presStyleIdx="0" presStyleCnt="2">
        <dgm:presLayoutVars>
          <dgm:chPref val="3"/>
        </dgm:presLayoutVars>
      </dgm:prSet>
      <dgm:spPr/>
      <dgm:t>
        <a:bodyPr/>
        <a:lstStyle/>
        <a:p>
          <a:endParaRPr lang="en-IN"/>
        </a:p>
      </dgm:t>
    </dgm:pt>
    <dgm:pt modelId="{51B7C8F9-DB5E-42D4-BD7E-1EB043E58C76}" type="pres">
      <dgm:prSet presAssocID="{6E488AE0-38F2-41CE-BF74-D51A3AEE64A8}" presName="hierChild3" presStyleCnt="0"/>
      <dgm:spPr/>
    </dgm:pt>
    <dgm:pt modelId="{1A081411-E2CF-4313-ACF0-FA0561DA5914}" type="pres">
      <dgm:prSet presAssocID="{32BFC760-1F0F-45DE-99DC-9D25F2DA85C1}" presName="Name10" presStyleLbl="parChTrans1D2" presStyleIdx="1" presStyleCnt="2"/>
      <dgm:spPr/>
      <dgm:t>
        <a:bodyPr/>
        <a:lstStyle/>
        <a:p>
          <a:endParaRPr lang="en-US"/>
        </a:p>
      </dgm:t>
    </dgm:pt>
    <dgm:pt modelId="{0F79200A-0B45-4FF4-8EAE-2F5D094487D3}" type="pres">
      <dgm:prSet presAssocID="{23D89E50-4606-45DA-8F45-50E1443F4A6C}" presName="hierRoot2" presStyleCnt="0"/>
      <dgm:spPr/>
    </dgm:pt>
    <dgm:pt modelId="{2C461EA8-9710-4A84-AEC9-2426CD4DEC03}" type="pres">
      <dgm:prSet presAssocID="{23D89E50-4606-45DA-8F45-50E1443F4A6C}" presName="composite2" presStyleCnt="0"/>
      <dgm:spPr/>
    </dgm:pt>
    <dgm:pt modelId="{E57D0C76-DED7-4512-AC84-F28D1E04BD4F}" type="pres">
      <dgm:prSet presAssocID="{23D89E50-4606-45DA-8F45-50E1443F4A6C}" presName="background2" presStyleLbl="node2" presStyleIdx="1" presStyleCnt="2"/>
      <dgm:spPr/>
    </dgm:pt>
    <dgm:pt modelId="{CF56F14B-0730-47D4-9DE8-895B2818AE7A}" type="pres">
      <dgm:prSet presAssocID="{23D89E50-4606-45DA-8F45-50E1443F4A6C}" presName="text2" presStyleLbl="fgAcc2" presStyleIdx="1" presStyleCnt="2">
        <dgm:presLayoutVars>
          <dgm:chPref val="3"/>
        </dgm:presLayoutVars>
      </dgm:prSet>
      <dgm:spPr/>
      <dgm:t>
        <a:bodyPr/>
        <a:lstStyle/>
        <a:p>
          <a:endParaRPr lang="en-US"/>
        </a:p>
      </dgm:t>
    </dgm:pt>
    <dgm:pt modelId="{8294B21E-6DE8-4B77-8300-5A997ABBA330}" type="pres">
      <dgm:prSet presAssocID="{23D89E50-4606-45DA-8F45-50E1443F4A6C}" presName="hierChild3" presStyleCnt="0"/>
      <dgm:spPr/>
    </dgm:pt>
  </dgm:ptLst>
  <dgm:cxnLst>
    <dgm:cxn modelId="{10A5C73F-7F01-4432-93ED-5143AC26400F}" srcId="{C9887B4E-F430-4E4E-9B2F-28DCC67B1BFA}" destId="{6E488AE0-38F2-41CE-BF74-D51A3AEE64A8}" srcOrd="0" destOrd="0" parTransId="{512211C9-5957-46A9-A694-D64C8093C8CA}" sibTransId="{8BF5FC1B-10CB-4E55-A04E-F50DF9B77F44}"/>
    <dgm:cxn modelId="{F57B67FF-7362-4600-8908-524702EFA4CC}" type="presOf" srcId="{F67D3097-FFCB-46B2-95AE-1C65CEE9A2A1}" destId="{2580F8C7-65DA-4171-90CD-219B5111FB3B}" srcOrd="0" destOrd="0" presId="urn:microsoft.com/office/officeart/2005/8/layout/hierarchy1"/>
    <dgm:cxn modelId="{4A349AD4-93B7-4A83-AFA8-6C77DEF49685}" type="presOf" srcId="{6E488AE0-38F2-41CE-BF74-D51A3AEE64A8}" destId="{CA2B9B7D-AEC3-4E18-BA58-5DD2820BFFC5}" srcOrd="0" destOrd="0" presId="urn:microsoft.com/office/officeart/2005/8/layout/hierarchy1"/>
    <dgm:cxn modelId="{C47F7A17-A9CE-465F-9EED-45057FCF8A62}" type="presOf" srcId="{C9887B4E-F430-4E4E-9B2F-28DCC67B1BFA}" destId="{8C23FC27-1E5D-417E-A6CD-CCD2FDDA1384}" srcOrd="0" destOrd="0" presId="urn:microsoft.com/office/officeart/2005/8/layout/hierarchy1"/>
    <dgm:cxn modelId="{0EE52CD0-E384-4040-B967-6EE37DA41BB4}" type="presOf" srcId="{32BFC760-1F0F-45DE-99DC-9D25F2DA85C1}" destId="{1A081411-E2CF-4313-ACF0-FA0561DA5914}" srcOrd="0" destOrd="0" presId="urn:microsoft.com/office/officeart/2005/8/layout/hierarchy1"/>
    <dgm:cxn modelId="{17ED0567-2660-4AB9-8256-97F1F45C57C0}" srcId="{F67D3097-FFCB-46B2-95AE-1C65CEE9A2A1}" destId="{C9887B4E-F430-4E4E-9B2F-28DCC67B1BFA}" srcOrd="0" destOrd="0" parTransId="{E8BA0AD6-C789-4D22-A6F9-DC70AE9F76CA}" sibTransId="{7AAF00FE-2C38-4723-8649-9C8754C26B2A}"/>
    <dgm:cxn modelId="{790681F6-8649-46D0-BF43-F39DB6D35000}" srcId="{C9887B4E-F430-4E4E-9B2F-28DCC67B1BFA}" destId="{23D89E50-4606-45DA-8F45-50E1443F4A6C}" srcOrd="1" destOrd="0" parTransId="{32BFC760-1F0F-45DE-99DC-9D25F2DA85C1}" sibTransId="{06F06090-5A2D-4498-9C80-4FFBB3FADDFB}"/>
    <dgm:cxn modelId="{C9057B17-B85C-4C77-A5F2-8D917A3E1D25}" type="presOf" srcId="{512211C9-5957-46A9-A694-D64C8093C8CA}" destId="{3E70AB61-4EAE-4275-BFF6-7C8B3CF4899D}" srcOrd="0" destOrd="0" presId="urn:microsoft.com/office/officeart/2005/8/layout/hierarchy1"/>
    <dgm:cxn modelId="{C709F87E-2A94-404B-A63F-E199CB844300}" type="presOf" srcId="{23D89E50-4606-45DA-8F45-50E1443F4A6C}" destId="{CF56F14B-0730-47D4-9DE8-895B2818AE7A}" srcOrd="0" destOrd="0" presId="urn:microsoft.com/office/officeart/2005/8/layout/hierarchy1"/>
    <dgm:cxn modelId="{1939D7B5-E0E3-4417-9CB7-DB97B9BEC51B}" type="presParOf" srcId="{2580F8C7-65DA-4171-90CD-219B5111FB3B}" destId="{F1458570-20C6-432E-9BFE-250CAFA6EAB8}" srcOrd="0" destOrd="0" presId="urn:microsoft.com/office/officeart/2005/8/layout/hierarchy1"/>
    <dgm:cxn modelId="{A24B0214-B4BA-4667-87DA-6028FDE29BED}" type="presParOf" srcId="{F1458570-20C6-432E-9BFE-250CAFA6EAB8}" destId="{C2933D1D-7C4F-443C-B84E-C51FCE0E2434}" srcOrd="0" destOrd="0" presId="urn:microsoft.com/office/officeart/2005/8/layout/hierarchy1"/>
    <dgm:cxn modelId="{01732D62-779D-4179-A9C9-0AFE9AE03AAA}" type="presParOf" srcId="{C2933D1D-7C4F-443C-B84E-C51FCE0E2434}" destId="{ED88C04B-A6B4-4EF7-8A6F-CB4F3334ED93}" srcOrd="0" destOrd="0" presId="urn:microsoft.com/office/officeart/2005/8/layout/hierarchy1"/>
    <dgm:cxn modelId="{C8B31F70-9EB3-4290-BD0C-F18E32C4F3A0}" type="presParOf" srcId="{C2933D1D-7C4F-443C-B84E-C51FCE0E2434}" destId="{8C23FC27-1E5D-417E-A6CD-CCD2FDDA1384}" srcOrd="1" destOrd="0" presId="urn:microsoft.com/office/officeart/2005/8/layout/hierarchy1"/>
    <dgm:cxn modelId="{4735C396-AF8C-4DD5-A8D5-CB1829C85D17}" type="presParOf" srcId="{F1458570-20C6-432E-9BFE-250CAFA6EAB8}" destId="{0FC70473-9BBF-46D8-91EE-43548F303D36}" srcOrd="1" destOrd="0" presId="urn:microsoft.com/office/officeart/2005/8/layout/hierarchy1"/>
    <dgm:cxn modelId="{FA219D82-D051-4274-89D7-EE9DB50BA1A8}" type="presParOf" srcId="{0FC70473-9BBF-46D8-91EE-43548F303D36}" destId="{3E70AB61-4EAE-4275-BFF6-7C8B3CF4899D}" srcOrd="0" destOrd="0" presId="urn:microsoft.com/office/officeart/2005/8/layout/hierarchy1"/>
    <dgm:cxn modelId="{F3CBFBBD-E176-4A5D-BBF7-1018AFCCADBC}" type="presParOf" srcId="{0FC70473-9BBF-46D8-91EE-43548F303D36}" destId="{8B5E5360-DCAE-47A4-9720-F884DACA9440}" srcOrd="1" destOrd="0" presId="urn:microsoft.com/office/officeart/2005/8/layout/hierarchy1"/>
    <dgm:cxn modelId="{355B9E3E-B317-48B8-9BF0-3FE80DABC2F6}" type="presParOf" srcId="{8B5E5360-DCAE-47A4-9720-F884DACA9440}" destId="{3D3E3736-D64E-486C-802C-1F46C113E620}" srcOrd="0" destOrd="0" presId="urn:microsoft.com/office/officeart/2005/8/layout/hierarchy1"/>
    <dgm:cxn modelId="{89F8044E-7B47-409A-909E-B049DF2E735D}" type="presParOf" srcId="{3D3E3736-D64E-486C-802C-1F46C113E620}" destId="{89F286BE-3F30-4E70-BCA7-58034F1C2B0D}" srcOrd="0" destOrd="0" presId="urn:microsoft.com/office/officeart/2005/8/layout/hierarchy1"/>
    <dgm:cxn modelId="{DE8F9B40-29D5-4980-92E0-786AC224E18E}" type="presParOf" srcId="{3D3E3736-D64E-486C-802C-1F46C113E620}" destId="{CA2B9B7D-AEC3-4E18-BA58-5DD2820BFFC5}" srcOrd="1" destOrd="0" presId="urn:microsoft.com/office/officeart/2005/8/layout/hierarchy1"/>
    <dgm:cxn modelId="{10FA2327-DC54-4E9D-8DB7-51CBAB6B8F6A}" type="presParOf" srcId="{8B5E5360-DCAE-47A4-9720-F884DACA9440}" destId="{51B7C8F9-DB5E-42D4-BD7E-1EB043E58C76}" srcOrd="1" destOrd="0" presId="urn:microsoft.com/office/officeart/2005/8/layout/hierarchy1"/>
    <dgm:cxn modelId="{E79FDC07-544D-4039-B511-732F2399C850}" type="presParOf" srcId="{0FC70473-9BBF-46D8-91EE-43548F303D36}" destId="{1A081411-E2CF-4313-ACF0-FA0561DA5914}" srcOrd="2" destOrd="0" presId="urn:microsoft.com/office/officeart/2005/8/layout/hierarchy1"/>
    <dgm:cxn modelId="{62CB2D34-9964-49B2-BA8A-E9FE0489DA3A}" type="presParOf" srcId="{0FC70473-9BBF-46D8-91EE-43548F303D36}" destId="{0F79200A-0B45-4FF4-8EAE-2F5D094487D3}" srcOrd="3" destOrd="0" presId="urn:microsoft.com/office/officeart/2005/8/layout/hierarchy1"/>
    <dgm:cxn modelId="{16F0A22C-B0FB-43EE-A62C-742AD0C3E3BE}" type="presParOf" srcId="{0F79200A-0B45-4FF4-8EAE-2F5D094487D3}" destId="{2C461EA8-9710-4A84-AEC9-2426CD4DEC03}" srcOrd="0" destOrd="0" presId="urn:microsoft.com/office/officeart/2005/8/layout/hierarchy1"/>
    <dgm:cxn modelId="{1ECC2C99-5F66-4F0C-865F-548900566DAC}" type="presParOf" srcId="{2C461EA8-9710-4A84-AEC9-2426CD4DEC03}" destId="{E57D0C76-DED7-4512-AC84-F28D1E04BD4F}" srcOrd="0" destOrd="0" presId="urn:microsoft.com/office/officeart/2005/8/layout/hierarchy1"/>
    <dgm:cxn modelId="{D4055BA3-5408-4CFE-84C5-267AD8A68B92}" type="presParOf" srcId="{2C461EA8-9710-4A84-AEC9-2426CD4DEC03}" destId="{CF56F14B-0730-47D4-9DE8-895B2818AE7A}" srcOrd="1" destOrd="0" presId="urn:microsoft.com/office/officeart/2005/8/layout/hierarchy1"/>
    <dgm:cxn modelId="{51382A09-8B73-498A-866E-94F120B7966D}" type="presParOf" srcId="{0F79200A-0B45-4FF4-8EAE-2F5D094487D3}" destId="{8294B21E-6DE8-4B77-8300-5A997ABBA330}" srcOrd="1" destOrd="0" presId="urn:microsoft.com/office/officeart/2005/8/layout/hierarchy1"/>
  </dgm:cxnLst>
  <dgm:bg/>
  <dgm:whole/>
</dgm:dataModel>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useBgFill="1">
        <p:nvSpPr>
          <p:cNvPr id="5" name="Rounded Rectangle 4"/>
          <p:cNvSpPr/>
          <p:nvPr/>
        </p:nvSpPr>
        <p:spPr>
          <a:xfrm>
            <a:off x="65088" y="69850"/>
            <a:ext cx="9013825" cy="6691313"/>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a:p>
        </p:txBody>
      </p:sp>
      <p:sp>
        <p:nvSpPr>
          <p:cNvPr id="6" name="Rectangle 5"/>
          <p:cNvSpPr/>
          <p:nvPr/>
        </p:nvSpPr>
        <p:spPr>
          <a:xfrm>
            <a:off x="63500" y="1449388"/>
            <a:ext cx="9020175" cy="15271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tangle 6"/>
          <p:cNvSpPr/>
          <p:nvPr/>
        </p:nvSpPr>
        <p:spPr>
          <a:xfrm>
            <a:off x="63500" y="1397000"/>
            <a:ext cx="9020175"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10" name="Rectangle 9"/>
          <p:cNvSpPr/>
          <p:nvPr/>
        </p:nvSpPr>
        <p:spPr>
          <a:xfrm>
            <a:off x="63500" y="2976563"/>
            <a:ext cx="9020175"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lang="en-US" smtClean="0"/>
              <a:t>Click to edit Master title style</a:t>
            </a:r>
            <a:endParaRPr lang="en-US"/>
          </a:p>
        </p:txBody>
      </p:sp>
      <p:sp>
        <p:nvSpPr>
          <p:cNvPr id="11" name="Date Placeholder 27"/>
          <p:cNvSpPr>
            <a:spLocks noGrp="1"/>
          </p:cNvSpPr>
          <p:nvPr>
            <p:ph type="dt" sz="half" idx="10"/>
          </p:nvPr>
        </p:nvSpPr>
        <p:spPr/>
        <p:txBody>
          <a:bodyPr/>
          <a:lstStyle>
            <a:lvl1pPr>
              <a:defRPr/>
            </a:lvl1pPr>
          </a:lstStyle>
          <a:p>
            <a:pPr>
              <a:defRPr/>
            </a:pPr>
            <a:endParaRPr lang="en-US"/>
          </a:p>
        </p:txBody>
      </p:sp>
      <p:sp>
        <p:nvSpPr>
          <p:cNvPr id="12" name="Footer Placeholder 16"/>
          <p:cNvSpPr>
            <a:spLocks noGrp="1"/>
          </p:cNvSpPr>
          <p:nvPr>
            <p:ph type="ftr" sz="quarter" idx="11"/>
          </p:nvPr>
        </p:nvSpPr>
        <p:spPr/>
        <p:txBody>
          <a:bodyPr/>
          <a:lstStyle>
            <a:lvl1pPr>
              <a:defRPr/>
            </a:lvl1pPr>
          </a:lstStyle>
          <a:p>
            <a:pPr>
              <a:defRPr/>
            </a:pPr>
            <a:endParaRPr lang="en-US"/>
          </a:p>
        </p:txBody>
      </p:sp>
      <p:sp>
        <p:nvSpPr>
          <p:cNvPr id="13" name="Slide Number Placeholder 28"/>
          <p:cNvSpPr>
            <a:spLocks noGrp="1"/>
          </p:cNvSpPr>
          <p:nvPr>
            <p:ph type="sldNum" sz="quarter" idx="12"/>
          </p:nvPr>
        </p:nvSpPr>
        <p:spPr/>
        <p:txBody>
          <a:bodyPr/>
          <a:lstStyle>
            <a:lvl1pPr>
              <a:defRPr sz="1400">
                <a:solidFill>
                  <a:srgbClr val="FFFFFF"/>
                </a:solidFill>
              </a:defRPr>
            </a:lvl1pPr>
          </a:lstStyle>
          <a:p>
            <a:pPr>
              <a:defRPr/>
            </a:pPr>
            <a:fld id="{0FAC12D3-6E44-4AA0-A16E-559E72432BA7}"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24535420-F376-46F0-84C3-3B29EDB6BE94}"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E39671AE-93F6-4770-BD20-C273617DE46E}"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8" name="Content Placeholder 7"/>
          <p:cNvSpPr>
            <a:spLocks noGrp="1"/>
          </p:cNvSpPr>
          <p:nvPr>
            <p:ph sz="quarter" idx="1"/>
          </p:nvPr>
        </p:nvSpPr>
        <p:spPr>
          <a:xfrm>
            <a:off x="914400" y="1447800"/>
            <a:ext cx="77724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437DF0B9-15C8-44C9-961B-EB9567C96EC9}"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useBgFill="1">
        <p:nvSpPr>
          <p:cNvPr id="5" name="Rounded Rectangle 4"/>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hangingPunct="1">
              <a:defRPr/>
            </a:pPr>
            <a:endParaRPr lang="en-US"/>
          </a:p>
        </p:txBody>
      </p:sp>
      <p:sp>
        <p:nvSpPr>
          <p:cNvPr id="6" name="Rectangle 5"/>
          <p:cNvSpPr/>
          <p:nvPr/>
        </p:nvSpPr>
        <p:spPr>
          <a:xfrm flipV="1">
            <a:off x="69850" y="2376488"/>
            <a:ext cx="901382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tangle 6"/>
          <p:cNvSpPr/>
          <p:nvPr/>
        </p:nvSpPr>
        <p:spPr>
          <a:xfrm>
            <a:off x="69850" y="2341563"/>
            <a:ext cx="901382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8" name="Rectangle 7"/>
          <p:cNvSpPr/>
          <p:nvPr/>
        </p:nvSpPr>
        <p:spPr>
          <a:xfrm>
            <a:off x="68263" y="2468563"/>
            <a:ext cx="9015412"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722313" y="952500"/>
            <a:ext cx="7772400" cy="1362075"/>
          </a:xfrm>
        </p:spPr>
        <p:txBody>
          <a:bodyPr/>
          <a:lstStyle>
            <a:lvl1pPr algn="l">
              <a:buNone/>
              <a:defRPr sz="4000" b="0" cap="none"/>
            </a:lvl1pPr>
          </a:lstStyle>
          <a:p>
            <a:r>
              <a:rPr lang="en-US" smtClean="0"/>
              <a:t>Click to edit Master title style</a:t>
            </a:r>
            <a:endParaRPr lang="en-US"/>
          </a:p>
        </p:txBody>
      </p:sp>
      <p:sp>
        <p:nvSpPr>
          <p:cNvPr id="3" name="Text Placeholder 2"/>
          <p:cNvSpPr>
            <a:spLocks noGrp="1"/>
          </p:cNvSpPr>
          <p:nvPr>
            <p:ph type="body" idx="1"/>
          </p:nvPr>
        </p:nvSpPr>
        <p:spPr>
          <a:xfrm>
            <a:off x="722313" y="2547938"/>
            <a:ext cx="77724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9" name="Date Placeholder 3"/>
          <p:cNvSpPr>
            <a:spLocks noGrp="1"/>
          </p:cNvSpPr>
          <p:nvPr>
            <p:ph type="dt" sz="half" idx="10"/>
          </p:nvPr>
        </p:nvSpPr>
        <p:spPr/>
        <p:txBody>
          <a:bodyPr/>
          <a:lstStyle>
            <a:lvl1pPr>
              <a:defRPr/>
            </a:lvl1pPr>
          </a:lstStyle>
          <a:p>
            <a:pPr>
              <a:defRPr/>
            </a:pPr>
            <a:endParaRPr lang="en-US"/>
          </a:p>
        </p:txBody>
      </p:sp>
      <p:sp>
        <p:nvSpPr>
          <p:cNvPr id="10" name="Footer Placeholder 4"/>
          <p:cNvSpPr>
            <a:spLocks noGrp="1"/>
          </p:cNvSpPr>
          <p:nvPr>
            <p:ph type="ftr" sz="quarter" idx="11"/>
          </p:nvPr>
        </p:nvSpPr>
        <p:spPr>
          <a:xfrm>
            <a:off x="800100" y="6172200"/>
            <a:ext cx="4000500" cy="457200"/>
          </a:xfrm>
        </p:spPr>
        <p:txBody>
          <a:bodyPr/>
          <a:lstStyle>
            <a:lvl1pPr>
              <a:defRPr/>
            </a:lvl1pPr>
          </a:lstStyle>
          <a:p>
            <a:pPr>
              <a:defRPr/>
            </a:pPr>
            <a:endParaRPr lang="en-US"/>
          </a:p>
        </p:txBody>
      </p:sp>
      <p:sp>
        <p:nvSpPr>
          <p:cNvPr id="11" name="Slide Number Placeholder 5"/>
          <p:cNvSpPr>
            <a:spLocks noGrp="1"/>
          </p:cNvSpPr>
          <p:nvPr>
            <p:ph type="sldNum" sz="quarter" idx="12"/>
          </p:nvPr>
        </p:nvSpPr>
        <p:spPr>
          <a:xfrm>
            <a:off x="146050" y="6208713"/>
            <a:ext cx="457200" cy="457200"/>
          </a:xfrm>
        </p:spPr>
        <p:txBody>
          <a:bodyPr/>
          <a:lstStyle>
            <a:lvl1pPr>
              <a:defRPr/>
            </a:lvl1pPr>
          </a:lstStyle>
          <a:p>
            <a:pPr>
              <a:defRPr/>
            </a:pPr>
            <a:fld id="{944C1524-2C9B-4A94-B590-4BC0996B9E81}"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
          </p:nvPr>
        </p:nvSpPr>
        <p:spPr>
          <a:xfrm>
            <a:off x="914400" y="1447800"/>
            <a:ext cx="374904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2"/>
          </p:nvPr>
        </p:nvSpPr>
        <p:spPr>
          <a:xfrm>
            <a:off x="4933950" y="1447800"/>
            <a:ext cx="374904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pPr>
              <a:defRPr/>
            </a:pPr>
            <a:fld id="{4FB6AEA4-D0F8-4F0A-AD03-E97A7B65B2B8}"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11" name="Content Placeholder 10"/>
          <p:cNvSpPr>
            <a:spLocks noGrp="1"/>
          </p:cNvSpPr>
          <p:nvPr>
            <p:ph sz="half" idx="2"/>
          </p:nvPr>
        </p:nvSpPr>
        <p:spPr>
          <a:xfrm>
            <a:off x="914400" y="2247900"/>
            <a:ext cx="37338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half" idx="4"/>
          </p:nvPr>
        </p:nvSpPr>
        <p:spPr>
          <a:xfrm>
            <a:off x="4953000" y="2247900"/>
            <a:ext cx="37338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13"/>
          <p:cNvSpPr>
            <a:spLocks noGrp="1"/>
          </p:cNvSpPr>
          <p:nvPr>
            <p:ph type="dt" sz="half" idx="10"/>
          </p:nvPr>
        </p:nvSpPr>
        <p:spPr/>
        <p:txBody>
          <a:bodyPr/>
          <a:lstStyle>
            <a:lvl1pPr>
              <a:defRPr/>
            </a:lvl1pPr>
          </a:lstStyle>
          <a:p>
            <a:pPr>
              <a:defRPr/>
            </a:pPr>
            <a:endParaRPr lang="en-US"/>
          </a:p>
        </p:txBody>
      </p:sp>
      <p:sp>
        <p:nvSpPr>
          <p:cNvPr id="8" name="Footer Placeholder 2"/>
          <p:cNvSpPr>
            <a:spLocks noGrp="1"/>
          </p:cNvSpPr>
          <p:nvPr>
            <p:ph type="ftr" sz="quarter" idx="11"/>
          </p:nvPr>
        </p:nvSpPr>
        <p:spPr/>
        <p:txBody>
          <a:bodyPr/>
          <a:lstStyle>
            <a:lvl1pPr>
              <a:defRPr/>
            </a:lvl1pPr>
          </a:lstStyle>
          <a:p>
            <a:pPr>
              <a:defRPr/>
            </a:pPr>
            <a:endParaRPr lang="en-US"/>
          </a:p>
        </p:txBody>
      </p:sp>
      <p:sp>
        <p:nvSpPr>
          <p:cNvPr id="9" name="Slide Number Placeholder 22"/>
          <p:cNvSpPr>
            <a:spLocks noGrp="1"/>
          </p:cNvSpPr>
          <p:nvPr>
            <p:ph type="sldNum" sz="quarter" idx="12"/>
          </p:nvPr>
        </p:nvSpPr>
        <p:spPr/>
        <p:txBody>
          <a:bodyPr/>
          <a:lstStyle>
            <a:lvl1pPr>
              <a:defRPr/>
            </a:lvl1pPr>
          </a:lstStyle>
          <a:p>
            <a:pPr>
              <a:defRPr/>
            </a:pPr>
            <a:fld id="{04F0ABF9-935F-4A0F-A90F-475649B381FE}"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13"/>
          <p:cNvSpPr>
            <a:spLocks noGrp="1"/>
          </p:cNvSpPr>
          <p:nvPr>
            <p:ph type="dt" sz="half" idx="10"/>
          </p:nvPr>
        </p:nvSpPr>
        <p:spPr/>
        <p:txBody>
          <a:bodyPr/>
          <a:lstStyle>
            <a:lvl1pPr>
              <a:defRPr/>
            </a:lvl1pPr>
          </a:lstStyle>
          <a:p>
            <a:pPr>
              <a:defRPr/>
            </a:pPr>
            <a:endParaRPr lang="en-US"/>
          </a:p>
        </p:txBody>
      </p:sp>
      <p:sp>
        <p:nvSpPr>
          <p:cNvPr id="4" name="Footer Placeholder 2"/>
          <p:cNvSpPr>
            <a:spLocks noGrp="1"/>
          </p:cNvSpPr>
          <p:nvPr>
            <p:ph type="ftr" sz="quarter" idx="11"/>
          </p:nvPr>
        </p:nvSpPr>
        <p:spPr/>
        <p:txBody>
          <a:bodyPr/>
          <a:lstStyle>
            <a:lvl1pPr>
              <a:defRPr/>
            </a:lvl1pPr>
          </a:lstStyle>
          <a:p>
            <a:pPr>
              <a:defRPr/>
            </a:pPr>
            <a:endParaRPr lang="en-US"/>
          </a:p>
        </p:txBody>
      </p:sp>
      <p:sp>
        <p:nvSpPr>
          <p:cNvPr id="5" name="Slide Number Placeholder 22"/>
          <p:cNvSpPr>
            <a:spLocks noGrp="1"/>
          </p:cNvSpPr>
          <p:nvPr>
            <p:ph type="sldNum" sz="quarter" idx="12"/>
          </p:nvPr>
        </p:nvSpPr>
        <p:spPr/>
        <p:txBody>
          <a:bodyPr/>
          <a:lstStyle>
            <a:lvl1pPr>
              <a:defRPr/>
            </a:lvl1pPr>
          </a:lstStyle>
          <a:p>
            <a:pPr>
              <a:defRPr/>
            </a:pPr>
            <a:fld id="{C5C1B871-1EEC-4F30-AC18-6BE4C874F79E}"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a:defRPr/>
            </a:pPr>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22"/>
          <p:cNvSpPr>
            <a:spLocks noGrp="1"/>
          </p:cNvSpPr>
          <p:nvPr>
            <p:ph type="sldNum" sz="quarter" idx="12"/>
          </p:nvPr>
        </p:nvSpPr>
        <p:spPr/>
        <p:txBody>
          <a:bodyPr/>
          <a:lstStyle>
            <a:lvl1pPr>
              <a:defRPr/>
            </a:lvl1pPr>
          </a:lstStyle>
          <a:p>
            <a:pPr>
              <a:defRPr/>
            </a:pPr>
            <a:fld id="{617A3808-C10B-40C2-B616-D411D793569D}"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useBgFill="1">
        <p:nvSpPr>
          <p:cNvPr id="6" name="Rounded Rectangle 5"/>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914400" y="273050"/>
            <a:ext cx="7772400" cy="1143000"/>
          </a:xfrm>
        </p:spPr>
        <p:txBody>
          <a:bodyPr/>
          <a:lstStyle>
            <a:lvl1pPr algn="l">
              <a:buNone/>
              <a:defRPr sz="4000" b="0"/>
            </a:lvl1pPr>
          </a:lstStyle>
          <a:p>
            <a:r>
              <a:rPr lang="en-US" smtClean="0"/>
              <a:t>Click to edit Master title style</a:t>
            </a:r>
            <a:endParaRPr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11" name="Content Placeholder 10"/>
          <p:cNvSpPr>
            <a:spLocks noGrp="1"/>
          </p:cNvSpPr>
          <p:nvPr>
            <p:ph sz="quarter" idx="1"/>
          </p:nvPr>
        </p:nvSpPr>
        <p:spPr>
          <a:xfrm>
            <a:off x="2971800" y="1600200"/>
            <a:ext cx="57150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4"/>
          <p:cNvSpPr>
            <a:spLocks noGrp="1"/>
          </p:cNvSpPr>
          <p:nvPr>
            <p:ph type="dt" sz="half" idx="10"/>
          </p:nvPr>
        </p:nvSpPr>
        <p:spPr/>
        <p:txBody>
          <a:bodyPr/>
          <a:lstStyle>
            <a:lvl1pPr>
              <a:defRPr/>
            </a:lvl1pPr>
          </a:lstStyle>
          <a:p>
            <a:pPr>
              <a:defRPr/>
            </a:pPr>
            <a:endParaRPr lang="en-US"/>
          </a:p>
        </p:txBody>
      </p:sp>
      <p:sp>
        <p:nvSpPr>
          <p:cNvPr id="8" name="Footer Placeholder 5"/>
          <p:cNvSpPr>
            <a:spLocks noGrp="1"/>
          </p:cNvSpPr>
          <p:nvPr>
            <p:ph type="ftr" sz="quarter" idx="11"/>
          </p:nvPr>
        </p:nvSpPr>
        <p:spPr/>
        <p:txBody>
          <a:bodyPr/>
          <a:lstStyle>
            <a:lvl1pPr>
              <a:defRPr/>
            </a:lvl1pPr>
          </a:lstStyle>
          <a:p>
            <a:pPr>
              <a:defRPr/>
            </a:pPr>
            <a:endParaRPr lang="en-US"/>
          </a:p>
        </p:txBody>
      </p:sp>
      <p:sp>
        <p:nvSpPr>
          <p:cNvPr id="9" name="Slide Number Placeholder 6"/>
          <p:cNvSpPr>
            <a:spLocks noGrp="1"/>
          </p:cNvSpPr>
          <p:nvPr>
            <p:ph type="sldNum" sz="quarter" idx="12"/>
          </p:nvPr>
        </p:nvSpPr>
        <p:spPr/>
        <p:txBody>
          <a:bodyPr/>
          <a:lstStyle>
            <a:lvl1pPr>
              <a:defRPr/>
            </a:lvl1pPr>
          </a:lstStyle>
          <a:p>
            <a:pPr>
              <a:defRPr/>
            </a:pPr>
            <a:fld id="{B47EF131-447E-4D08-BC23-14CF8FB0FDDB}"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p:nvSpPr>
        <p:spPr>
          <a:xfrm flipV="1">
            <a:off x="68263" y="4683125"/>
            <a:ext cx="900747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6" name="Rectangle 5"/>
          <p:cNvSpPr/>
          <p:nvPr/>
        </p:nvSpPr>
        <p:spPr>
          <a:xfrm>
            <a:off x="68263" y="4649788"/>
            <a:ext cx="900747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tangle 6"/>
          <p:cNvSpPr/>
          <p:nvPr/>
        </p:nvSpPr>
        <p:spPr>
          <a:xfrm>
            <a:off x="68263" y="4773613"/>
            <a:ext cx="9007475" cy="476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en-US" noProof="0" smtClean="0"/>
              <a:t>Click icon to add picture</a:t>
            </a:r>
            <a:endParaRPr lang="en-US" noProof="0" dirty="0"/>
          </a:p>
        </p:txBody>
      </p:sp>
      <p:sp>
        <p:nvSpPr>
          <p:cNvPr id="8" name="Date Placeholder 4"/>
          <p:cNvSpPr>
            <a:spLocks noGrp="1"/>
          </p:cNvSpPr>
          <p:nvPr>
            <p:ph type="dt" sz="half" idx="10"/>
          </p:nvPr>
        </p:nvSpPr>
        <p:spPr/>
        <p:txBody>
          <a:bodyPr/>
          <a:lstStyle>
            <a:lvl1pPr>
              <a:defRPr/>
            </a:lvl1pPr>
          </a:lstStyle>
          <a:p>
            <a:pPr>
              <a:defRPr/>
            </a:pPr>
            <a:endParaRPr lang="en-US"/>
          </a:p>
        </p:txBody>
      </p:sp>
      <p:sp>
        <p:nvSpPr>
          <p:cNvPr id="9" name="Footer Placeholder 5"/>
          <p:cNvSpPr>
            <a:spLocks noGrp="1"/>
          </p:cNvSpPr>
          <p:nvPr>
            <p:ph type="ftr" sz="quarter" idx="11"/>
          </p:nvPr>
        </p:nvSpPr>
        <p:spPr>
          <a:xfrm>
            <a:off x="914400" y="6172200"/>
            <a:ext cx="3886200" cy="457200"/>
          </a:xfrm>
        </p:spPr>
        <p:txBody>
          <a:bodyPr/>
          <a:lstStyle>
            <a:lvl1pPr>
              <a:defRPr/>
            </a:lvl1pPr>
          </a:lstStyle>
          <a:p>
            <a:pPr>
              <a:defRPr/>
            </a:pPr>
            <a:endParaRPr lang="en-US"/>
          </a:p>
        </p:txBody>
      </p:sp>
      <p:sp>
        <p:nvSpPr>
          <p:cNvPr id="10" name="Slide Number Placeholder 6"/>
          <p:cNvSpPr>
            <a:spLocks noGrp="1"/>
          </p:cNvSpPr>
          <p:nvPr>
            <p:ph type="sldNum" sz="quarter" idx="12"/>
          </p:nvPr>
        </p:nvSpPr>
        <p:spPr>
          <a:xfrm>
            <a:off x="146050" y="6208713"/>
            <a:ext cx="457200" cy="457200"/>
          </a:xfrm>
        </p:spPr>
        <p:txBody>
          <a:bodyPr/>
          <a:lstStyle>
            <a:lvl1pPr>
              <a:defRPr/>
            </a:lvl1pPr>
          </a:lstStyle>
          <a:p>
            <a:pPr>
              <a:defRPr/>
            </a:pPr>
            <a:fld id="{EB44293F-0A66-423D-A322-FA8CE22C4208}"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useBgFill="1">
        <p:nvSpPr>
          <p:cNvPr id="8" name="Rounded Rectangle 7"/>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a:p>
        </p:txBody>
      </p:sp>
      <p:sp>
        <p:nvSpPr>
          <p:cNvPr id="1028" name="Title Placeholder 21"/>
          <p:cNvSpPr>
            <a:spLocks noGrp="1"/>
          </p:cNvSpPr>
          <p:nvPr>
            <p:ph type="title"/>
          </p:nvPr>
        </p:nvSpPr>
        <p:spPr bwMode="auto">
          <a:xfrm>
            <a:off x="914400" y="274638"/>
            <a:ext cx="7772400" cy="1143000"/>
          </a:xfrm>
          <a:prstGeom prst="rect">
            <a:avLst/>
          </a:prstGeom>
          <a:noFill/>
          <a:ln w="9525">
            <a:noFill/>
            <a:miter lim="800000"/>
            <a:headEnd/>
            <a:tailEnd/>
          </a:ln>
        </p:spPr>
        <p:txBody>
          <a:bodyPr vert="horz" wrap="square" lIns="91440" tIns="45720" rIns="91440" bIns="91440" numCol="1" anchor="b" anchorCtr="0" compatLnSpc="1">
            <a:prstTxWarp prst="textNoShape">
              <a:avLst/>
            </a:prstTxWarp>
          </a:bodyPr>
          <a:lstStyle/>
          <a:p>
            <a:pPr lvl="0"/>
            <a:r>
              <a:rPr lang="en-US" smtClean="0"/>
              <a:t>Click to edit Master title style</a:t>
            </a:r>
          </a:p>
        </p:txBody>
      </p:sp>
      <p:sp>
        <p:nvSpPr>
          <p:cNvPr id="1029" name="Text Placeholder 12"/>
          <p:cNvSpPr>
            <a:spLocks noGrp="1"/>
          </p:cNvSpPr>
          <p:nvPr>
            <p:ph type="body" idx="1"/>
          </p:nvPr>
        </p:nvSpPr>
        <p:spPr bwMode="auto">
          <a:xfrm>
            <a:off x="914400" y="1447800"/>
            <a:ext cx="77724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pPr>
              <a:defRPr/>
            </a:pPr>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pPr>
              <a:defRPr/>
            </a:pPr>
            <a:endParaRPr lang="en-US"/>
          </a:p>
        </p:txBody>
      </p:sp>
      <p:sp>
        <p:nvSpPr>
          <p:cNvPr id="23" name="Slide Number Placeholder 22"/>
          <p:cNvSpPr>
            <a:spLocks noGrp="1"/>
          </p:cNvSpPr>
          <p:nvPr>
            <p:ph type="sldNum" sz="quarter" idx="4"/>
          </p:nvPr>
        </p:nvSpPr>
        <p:spPr>
          <a:xfrm>
            <a:off x="146050"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pPr>
              <a:defRPr/>
            </a:pPr>
            <a:fld id="{64CC86D3-DF2D-4385-876E-0AFC0017A88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847" r:id="rId1"/>
    <p:sldLayoutId id="2147483840" r:id="rId2"/>
    <p:sldLayoutId id="2147483848" r:id="rId3"/>
    <p:sldLayoutId id="2147483841" r:id="rId4"/>
    <p:sldLayoutId id="2147483842" r:id="rId5"/>
    <p:sldLayoutId id="2147483843" r:id="rId6"/>
    <p:sldLayoutId id="2147483844" r:id="rId7"/>
    <p:sldLayoutId id="2147483849" r:id="rId8"/>
    <p:sldLayoutId id="2147483850" r:id="rId9"/>
    <p:sldLayoutId id="2147483845" r:id="rId10"/>
    <p:sldLayoutId id="2147483846" r:id="rId11"/>
  </p:sldLayoutIdLst>
  <p:txStyles>
    <p:titleStyle>
      <a:lvl1pPr algn="l" rtl="0" eaLnBrk="0" fontAlgn="base" hangingPunct="0">
        <a:spcBef>
          <a:spcPct val="0"/>
        </a:spcBef>
        <a:spcAft>
          <a:spcPct val="0"/>
        </a:spcAft>
        <a:defRPr sz="4000" kern="12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Franklin Gothic Book" pitchFamily="34" charset="0"/>
        </a:defRPr>
      </a:lvl2pPr>
      <a:lvl3pPr algn="l" rtl="0" eaLnBrk="0" fontAlgn="base" hangingPunct="0">
        <a:spcBef>
          <a:spcPct val="0"/>
        </a:spcBef>
        <a:spcAft>
          <a:spcPct val="0"/>
        </a:spcAft>
        <a:defRPr sz="4000">
          <a:solidFill>
            <a:schemeClr val="tx2"/>
          </a:solidFill>
          <a:latin typeface="Franklin Gothic Book" pitchFamily="34" charset="0"/>
        </a:defRPr>
      </a:lvl3pPr>
      <a:lvl4pPr algn="l" rtl="0" eaLnBrk="0" fontAlgn="base" hangingPunct="0">
        <a:spcBef>
          <a:spcPct val="0"/>
        </a:spcBef>
        <a:spcAft>
          <a:spcPct val="0"/>
        </a:spcAft>
        <a:defRPr sz="4000">
          <a:solidFill>
            <a:schemeClr val="tx2"/>
          </a:solidFill>
          <a:latin typeface="Franklin Gothic Book" pitchFamily="34" charset="0"/>
        </a:defRPr>
      </a:lvl4pPr>
      <a:lvl5pPr algn="l" rtl="0" eaLnBrk="0" fontAlgn="base" hangingPunct="0">
        <a:spcBef>
          <a:spcPct val="0"/>
        </a:spcBef>
        <a:spcAft>
          <a:spcPct val="0"/>
        </a:spcAft>
        <a:defRPr sz="4000">
          <a:solidFill>
            <a:schemeClr val="tx2"/>
          </a:solidFill>
          <a:latin typeface="Franklin Gothic Book" pitchFamily="34" charset="0"/>
        </a:defRPr>
      </a:lvl5pPr>
      <a:lvl6pPr marL="457200" algn="l" rtl="0" fontAlgn="base">
        <a:spcBef>
          <a:spcPct val="0"/>
        </a:spcBef>
        <a:spcAft>
          <a:spcPct val="0"/>
        </a:spcAft>
        <a:defRPr sz="4000">
          <a:solidFill>
            <a:schemeClr val="tx2"/>
          </a:solidFill>
          <a:latin typeface="Franklin Gothic Book" pitchFamily="34" charset="0"/>
        </a:defRPr>
      </a:lvl6pPr>
      <a:lvl7pPr marL="914400" algn="l" rtl="0" fontAlgn="base">
        <a:spcBef>
          <a:spcPct val="0"/>
        </a:spcBef>
        <a:spcAft>
          <a:spcPct val="0"/>
        </a:spcAft>
        <a:defRPr sz="4000">
          <a:solidFill>
            <a:schemeClr val="tx2"/>
          </a:solidFill>
          <a:latin typeface="Franklin Gothic Book" pitchFamily="34" charset="0"/>
        </a:defRPr>
      </a:lvl7pPr>
      <a:lvl8pPr marL="1371600" algn="l" rtl="0" fontAlgn="base">
        <a:spcBef>
          <a:spcPct val="0"/>
        </a:spcBef>
        <a:spcAft>
          <a:spcPct val="0"/>
        </a:spcAft>
        <a:defRPr sz="4000">
          <a:solidFill>
            <a:schemeClr val="tx2"/>
          </a:solidFill>
          <a:latin typeface="Franklin Gothic Book" pitchFamily="34" charset="0"/>
        </a:defRPr>
      </a:lvl8pPr>
      <a:lvl9pPr marL="1828800" algn="l" rtl="0" fontAlgn="base">
        <a:spcBef>
          <a:spcPct val="0"/>
        </a:spcBef>
        <a:spcAft>
          <a:spcPct val="0"/>
        </a:spcAft>
        <a:defRPr sz="4000">
          <a:solidFill>
            <a:schemeClr val="tx2"/>
          </a:solidFill>
          <a:latin typeface="Franklin Gothic Book" pitchFamily="34" charset="0"/>
        </a:defRPr>
      </a:lvl9pPr>
    </p:titleStyle>
    <p:bodyStyle>
      <a:lvl1pPr marL="273050" indent="-273050" algn="l" rtl="0" eaLnBrk="0" fontAlgn="base" hangingPunct="0">
        <a:spcBef>
          <a:spcPts val="575"/>
        </a:spcBef>
        <a:spcAft>
          <a:spcPct val="0"/>
        </a:spcAft>
        <a:buClr>
          <a:schemeClr val="accent1"/>
        </a:buClr>
        <a:buSzPct val="85000"/>
        <a:buFont typeface="Wingdings 2" pitchFamily="18" charset="2"/>
        <a:buChar char=""/>
        <a:defRPr sz="2600" kern="1200">
          <a:solidFill>
            <a:schemeClr val="tx1"/>
          </a:solidFill>
          <a:latin typeface="+mn-lt"/>
          <a:ea typeface="+mn-ea"/>
          <a:cs typeface="+mn-cs"/>
        </a:defRPr>
      </a:lvl1pPr>
      <a:lvl2pPr marL="547688" indent="-228600" algn="l" rtl="0" eaLnBrk="0" fontAlgn="base" hangingPunct="0">
        <a:spcBef>
          <a:spcPts val="375"/>
        </a:spcBef>
        <a:spcAft>
          <a:spcPct val="0"/>
        </a:spcAft>
        <a:buClr>
          <a:schemeClr val="accent2"/>
        </a:buClr>
        <a:buSzPct val="85000"/>
        <a:buFont typeface="Wingdings 2" pitchFamily="18" charset="2"/>
        <a:buChar char=""/>
        <a:defRPr sz="2400" kern="1200">
          <a:solidFill>
            <a:schemeClr val="tx1"/>
          </a:solidFill>
          <a:latin typeface="+mn-lt"/>
          <a:ea typeface="+mn-ea"/>
          <a:cs typeface="+mn-cs"/>
        </a:defRPr>
      </a:lvl2pPr>
      <a:lvl3pPr marL="822325" indent="-228600" algn="l" rtl="0" eaLnBrk="0" fontAlgn="base" hangingPunct="0">
        <a:spcBef>
          <a:spcPts val="375"/>
        </a:spcBef>
        <a:spcAft>
          <a:spcPct val="0"/>
        </a:spcAft>
        <a:buClr>
          <a:srgbClr val="E6B1AB"/>
        </a:buClr>
        <a:buSzPct val="85000"/>
        <a:buFont typeface="Wingdings 2" pitchFamily="18" charset="2"/>
        <a:buChar char=""/>
        <a:defRPr sz="2000" kern="1200">
          <a:solidFill>
            <a:schemeClr val="tx1"/>
          </a:solidFill>
          <a:latin typeface="+mn-lt"/>
          <a:ea typeface="+mn-ea"/>
          <a:cs typeface="+mn-cs"/>
        </a:defRPr>
      </a:lvl3pPr>
      <a:lvl4pPr marL="1096963" indent="-228600" algn="l" rtl="0" eaLnBrk="0" fontAlgn="base" hangingPunct="0">
        <a:spcBef>
          <a:spcPts val="375"/>
        </a:spcBef>
        <a:spcAft>
          <a:spcPct val="0"/>
        </a:spcAft>
        <a:buClr>
          <a:srgbClr val="A28E6A"/>
        </a:buClr>
        <a:buSzPct val="80000"/>
        <a:buFont typeface="Wingdings 2" pitchFamily="18" charset="2"/>
        <a:buChar char=""/>
        <a:defRPr sz="2000" kern="1200">
          <a:solidFill>
            <a:schemeClr val="tx1"/>
          </a:solidFill>
          <a:latin typeface="+mn-lt"/>
          <a:ea typeface="+mn-ea"/>
          <a:cs typeface="+mn-cs"/>
        </a:defRPr>
      </a:lvl4pPr>
      <a:lvl5pPr marL="1371600" indent="-228600" algn="l" rtl="0" eaLnBrk="0" fontAlgn="base" hangingPunct="0">
        <a:spcBef>
          <a:spcPts val="375"/>
        </a:spcBef>
        <a:spcAft>
          <a:spcPct val="0"/>
        </a:spcAft>
        <a:buClr>
          <a:srgbClr val="A28E6A"/>
        </a:buClr>
        <a:buChar char="o"/>
        <a:defRPr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Grp="1" noChangeArrowheads="1"/>
          </p:cNvSpPr>
          <p:nvPr>
            <p:ph type="subTitle" idx="1"/>
          </p:nvPr>
        </p:nvSpPr>
        <p:spPr>
          <a:xfrm>
            <a:off x="0" y="762000"/>
            <a:ext cx="8763000" cy="5410200"/>
          </a:xfrm>
        </p:spPr>
        <p:txBody>
          <a:bodyPr>
            <a:normAutofit fontScale="92500" lnSpcReduction="20000"/>
          </a:bodyPr>
          <a:lstStyle/>
          <a:p>
            <a:pPr eaLnBrk="1" fontAlgn="auto" hangingPunct="1">
              <a:spcBef>
                <a:spcPts val="580"/>
              </a:spcBef>
              <a:spcAft>
                <a:spcPts val="0"/>
              </a:spcAft>
              <a:buFont typeface="Wingdings 2"/>
              <a:buNone/>
              <a:defRPr/>
            </a:pPr>
            <a:endParaRPr lang="en-US" sz="5400" dirty="0" smtClean="0">
              <a:latin typeface="Times New Roman" pitchFamily="18" charset="0"/>
              <a:cs typeface="Times New Roman" pitchFamily="18" charset="0"/>
            </a:endParaRPr>
          </a:p>
          <a:p>
            <a:pPr eaLnBrk="1" fontAlgn="auto" hangingPunct="1">
              <a:spcBef>
                <a:spcPts val="580"/>
              </a:spcBef>
              <a:spcAft>
                <a:spcPts val="0"/>
              </a:spcAft>
              <a:buFont typeface="Wingdings 2"/>
              <a:buNone/>
              <a:defRPr/>
            </a:pPr>
            <a:endParaRPr lang="en-US" sz="5600" dirty="0" smtClean="0">
              <a:latin typeface="Times New Roman" pitchFamily="18" charset="0"/>
              <a:cs typeface="Times New Roman" pitchFamily="18" charset="0"/>
            </a:endParaRPr>
          </a:p>
          <a:p>
            <a:pPr eaLnBrk="1" fontAlgn="auto" hangingPunct="1">
              <a:spcBef>
                <a:spcPts val="580"/>
              </a:spcBef>
              <a:spcAft>
                <a:spcPts val="0"/>
              </a:spcAft>
              <a:buFont typeface="Wingdings 2"/>
              <a:buNone/>
              <a:defRPr/>
            </a:pPr>
            <a:r>
              <a:rPr lang="en-US" sz="5600" dirty="0" smtClean="0">
                <a:solidFill>
                  <a:schemeClr val="bg1"/>
                </a:solidFill>
                <a:latin typeface="Times New Roman" pitchFamily="18" charset="0"/>
                <a:cs typeface="Times New Roman" pitchFamily="18" charset="0"/>
              </a:rPr>
              <a:t>TAXATION</a:t>
            </a:r>
          </a:p>
          <a:p>
            <a:pPr eaLnBrk="1" fontAlgn="auto" hangingPunct="1">
              <a:spcBef>
                <a:spcPts val="580"/>
              </a:spcBef>
              <a:spcAft>
                <a:spcPts val="0"/>
              </a:spcAft>
              <a:buFont typeface="Wingdings 2"/>
              <a:buNone/>
              <a:defRPr/>
            </a:pPr>
            <a:endParaRPr lang="en-US" sz="5400" dirty="0" smtClean="0">
              <a:latin typeface="Times New Roman" pitchFamily="18" charset="0"/>
              <a:cs typeface="Times New Roman" pitchFamily="18" charset="0"/>
            </a:endParaRPr>
          </a:p>
          <a:p>
            <a:pPr eaLnBrk="1" fontAlgn="auto" hangingPunct="1">
              <a:spcBef>
                <a:spcPts val="580"/>
              </a:spcBef>
              <a:spcAft>
                <a:spcPts val="0"/>
              </a:spcAft>
              <a:buFont typeface="Wingdings 2"/>
              <a:buNone/>
              <a:defRPr/>
            </a:pPr>
            <a:endParaRPr lang="en-US" sz="5400" dirty="0" smtClean="0">
              <a:latin typeface="Times New Roman" pitchFamily="18" charset="0"/>
              <a:cs typeface="Times New Roman" pitchFamily="18" charset="0"/>
            </a:endParaRPr>
          </a:p>
          <a:p>
            <a:pPr eaLnBrk="1" fontAlgn="auto" hangingPunct="1">
              <a:spcBef>
                <a:spcPts val="580"/>
              </a:spcBef>
              <a:spcAft>
                <a:spcPts val="0"/>
              </a:spcAft>
              <a:buFont typeface="Wingdings 2"/>
              <a:buNone/>
              <a:defRPr/>
            </a:pPr>
            <a:endParaRPr lang="en-US" sz="5400" dirty="0" smtClean="0">
              <a:latin typeface="Times New Roman" pitchFamily="18" charset="0"/>
              <a:cs typeface="Times New Roman" pitchFamily="18" charset="0"/>
            </a:endParaRPr>
          </a:p>
          <a:p>
            <a:pPr eaLnBrk="1" fontAlgn="auto" hangingPunct="1">
              <a:spcBef>
                <a:spcPts val="580"/>
              </a:spcBef>
              <a:spcAft>
                <a:spcPts val="0"/>
              </a:spcAft>
              <a:buFont typeface="Wingdings 2"/>
              <a:buNone/>
              <a:defRPr/>
            </a:pPr>
            <a:r>
              <a:rPr lang="en-US" sz="1600" dirty="0" smtClean="0">
                <a:latin typeface="Times New Roman" pitchFamily="18" charset="0"/>
                <a:cs typeface="Times New Roman" pitchFamily="18" charset="0"/>
              </a:rPr>
              <a:t>                                                      </a:t>
            </a:r>
            <a:r>
              <a:rPr lang="en-US" sz="3300" dirty="0" smtClean="0">
                <a:latin typeface="Times New Roman" pitchFamily="18" charset="0"/>
                <a:cs typeface="Times New Roman" pitchFamily="18" charset="0"/>
              </a:rPr>
              <a:t>Presented By:</a:t>
            </a:r>
          </a:p>
          <a:p>
            <a:pPr eaLnBrk="1" fontAlgn="auto" hangingPunct="1">
              <a:spcBef>
                <a:spcPts val="580"/>
              </a:spcBef>
              <a:spcAft>
                <a:spcPts val="0"/>
              </a:spcAft>
              <a:buFont typeface="Wingdings 2"/>
              <a:buNone/>
              <a:defRPr/>
            </a:pPr>
            <a:r>
              <a:rPr lang="en-US" sz="3300" dirty="0" smtClean="0">
                <a:latin typeface="Times New Roman" pitchFamily="18" charset="0"/>
                <a:cs typeface="Times New Roman" pitchFamily="18" charset="0"/>
              </a:rPr>
              <a:t>                           </a:t>
            </a:r>
            <a:r>
              <a:rPr lang="en-US" sz="3300" dirty="0" smtClean="0">
                <a:latin typeface="Times New Roman" pitchFamily="18" charset="0"/>
                <a:cs typeface="Times New Roman" pitchFamily="18" charset="0"/>
              </a:rPr>
              <a:t>Sultan Ahmed</a:t>
            </a:r>
            <a:endParaRPr lang="en-US" sz="3300" dirty="0" smtClean="0">
              <a:latin typeface="Times New Roman" pitchFamily="18" charset="0"/>
              <a:cs typeface="Times New Roman" pitchFamily="18" charset="0"/>
            </a:endParaRPr>
          </a:p>
          <a:p>
            <a:pPr eaLnBrk="1" fontAlgn="auto" hangingPunct="1">
              <a:spcBef>
                <a:spcPts val="580"/>
              </a:spcBef>
              <a:spcAft>
                <a:spcPts val="0"/>
              </a:spcAft>
              <a:buFont typeface="Wingdings 2"/>
              <a:buNone/>
              <a:defRPr/>
            </a:pPr>
            <a:endParaRPr lang="en-US" sz="1600" dirty="0" smtClean="0">
              <a:latin typeface="Times New Roman" pitchFamily="18" charset="0"/>
              <a:cs typeface="Times New Roman"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2051">
                                            <p:txEl>
                                              <p:pRg st="2" end="2"/>
                                            </p:txEl>
                                          </p:spTgt>
                                        </p:tgtEl>
                                        <p:attrNameLst>
                                          <p:attrName>style.visibility</p:attrName>
                                        </p:attrNameLst>
                                      </p:cBhvr>
                                      <p:to>
                                        <p:strVal val="visible"/>
                                      </p:to>
                                    </p:set>
                                    <p:animEffect transition="in" filter="diamond(in)">
                                      <p:cBhvr>
                                        <p:cTn id="7" dur="1000"/>
                                        <p:tgtEl>
                                          <p:spTgt spid="2051">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2051">
                                            <p:txEl>
                                              <p:pRg st="6" end="6"/>
                                            </p:txEl>
                                          </p:spTgt>
                                        </p:tgtEl>
                                        <p:attrNameLst>
                                          <p:attrName>style.visibility</p:attrName>
                                        </p:attrNameLst>
                                      </p:cBhvr>
                                      <p:to>
                                        <p:strVal val="visible"/>
                                      </p:to>
                                    </p:set>
                                    <p:anim calcmode="lin" valueType="num">
                                      <p:cBhvr additive="base">
                                        <p:cTn id="12" dur="500" fill="hold"/>
                                        <p:tgtEl>
                                          <p:spTgt spid="2051">
                                            <p:txEl>
                                              <p:pRg st="6" end="6"/>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2051">
                                            <p:txEl>
                                              <p:pRg st="6" end="6"/>
                                            </p:txEl>
                                          </p:spTgt>
                                        </p:tgtEl>
                                        <p:attrNameLst>
                                          <p:attrName>ppt_y</p:attrName>
                                        </p:attrNameLst>
                                      </p:cBhvr>
                                      <p:tavLst>
                                        <p:tav tm="0">
                                          <p:val>
                                            <p:strVal val="1+#ppt_h/2"/>
                                          </p:val>
                                        </p:tav>
                                        <p:tav tm="100000">
                                          <p:val>
                                            <p:strVal val="#ppt_y"/>
                                          </p:val>
                                        </p:tav>
                                      </p:tavLst>
                                    </p:anim>
                                  </p:childTnLst>
                                </p:cTn>
                              </p:par>
                              <p:par>
                                <p:cTn id="14" presetID="2" presetClass="entr" presetSubtype="4" fill="hold" nodeType="withEffect">
                                  <p:stCondLst>
                                    <p:cond delay="0"/>
                                  </p:stCondLst>
                                  <p:childTnLst>
                                    <p:set>
                                      <p:cBhvr>
                                        <p:cTn id="15" dur="1" fill="hold">
                                          <p:stCondLst>
                                            <p:cond delay="0"/>
                                          </p:stCondLst>
                                        </p:cTn>
                                        <p:tgtEl>
                                          <p:spTgt spid="2051">
                                            <p:txEl>
                                              <p:pRg st="7" end="7"/>
                                            </p:txEl>
                                          </p:spTgt>
                                        </p:tgtEl>
                                        <p:attrNameLst>
                                          <p:attrName>style.visibility</p:attrName>
                                        </p:attrNameLst>
                                      </p:cBhvr>
                                      <p:to>
                                        <p:strVal val="visible"/>
                                      </p:to>
                                    </p:set>
                                    <p:anim calcmode="lin" valueType="num">
                                      <p:cBhvr additive="base">
                                        <p:cTn id="16" dur="500" fill="hold"/>
                                        <p:tgtEl>
                                          <p:spTgt spid="2051">
                                            <p:txEl>
                                              <p:pRg st="7" end="7"/>
                                            </p:txEl>
                                          </p:spTgt>
                                        </p:tgtEl>
                                        <p:attrNameLst>
                                          <p:attrName>ppt_x</p:attrName>
                                        </p:attrNameLst>
                                      </p:cBhvr>
                                      <p:tavLst>
                                        <p:tav tm="0">
                                          <p:val>
                                            <p:strVal val="#ppt_x"/>
                                          </p:val>
                                        </p:tav>
                                        <p:tav tm="100000">
                                          <p:val>
                                            <p:strVal val="#ppt_x"/>
                                          </p:val>
                                        </p:tav>
                                      </p:tavLst>
                                    </p:anim>
                                    <p:anim calcmode="lin" valueType="num">
                                      <p:cBhvr additive="base">
                                        <p:cTn id="17" dur="500" fill="hold"/>
                                        <p:tgtEl>
                                          <p:spTgt spid="2051">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09600" y="381000"/>
            <a:ext cx="7772400" cy="5943600"/>
          </a:xfrm>
        </p:spPr>
        <p:txBody>
          <a:bodyPr/>
          <a:lstStyle/>
          <a:p>
            <a:pPr>
              <a:buClr>
                <a:srgbClr val="FF0066"/>
              </a:buClr>
              <a:buSzPct val="145000"/>
              <a:buFont typeface="Wingdings" pitchFamily="2" charset="2"/>
              <a:buChar char="Ø"/>
              <a:defRPr/>
            </a:pPr>
            <a:r>
              <a:rPr lang="en-US" dirty="0" smtClean="0">
                <a:latin typeface="Times New Roman" pitchFamily="18" charset="0"/>
                <a:cs typeface="Times New Roman" pitchFamily="18" charset="0"/>
              </a:rPr>
              <a:t> </a:t>
            </a:r>
            <a:r>
              <a:rPr lang="en-US" sz="3200" b="1" dirty="0" smtClean="0">
                <a:solidFill>
                  <a:schemeClr val="tx1">
                    <a:lumMod val="50000"/>
                    <a:lumOff val="50000"/>
                  </a:schemeClr>
                </a:solidFill>
                <a:latin typeface="Times New Roman" pitchFamily="18" charset="0"/>
                <a:cs typeface="Times New Roman" pitchFamily="18" charset="0"/>
              </a:rPr>
              <a:t>Indirect Taxes</a:t>
            </a:r>
          </a:p>
          <a:p>
            <a:pPr indent="17463" algn="just">
              <a:buFont typeface="Wingdings 2" pitchFamily="18" charset="2"/>
              <a:buNone/>
              <a:defRPr/>
            </a:pPr>
            <a:r>
              <a:rPr lang="en-US" sz="2800" dirty="0" smtClean="0">
                <a:latin typeface="Times New Roman" pitchFamily="18" charset="0"/>
                <a:cs typeface="Times New Roman" pitchFamily="18" charset="0"/>
              </a:rPr>
              <a:t>An indirect tax is that tax which is initially paid by one individual, but the burden of which is passed over to some other individual who ultimately bears it. It is levied on the expenditure of a person. </a:t>
            </a:r>
          </a:p>
          <a:p>
            <a:pPr indent="17463" algn="just">
              <a:buFont typeface="Wingdings 2" pitchFamily="18" charset="2"/>
              <a:buNone/>
              <a:defRPr/>
            </a:pPr>
            <a:endParaRPr lang="en-US" sz="2800" b="1" dirty="0" smtClean="0">
              <a:latin typeface="Times New Roman" pitchFamily="18" charset="0"/>
              <a:cs typeface="Times New Roman" pitchFamily="18" charset="0"/>
            </a:endParaRPr>
          </a:p>
          <a:p>
            <a:pPr indent="17463" algn="just">
              <a:buFont typeface="Wingdings 2" pitchFamily="18" charset="2"/>
              <a:buNone/>
              <a:defRPr/>
            </a:pPr>
            <a:r>
              <a:rPr lang="en-US" sz="2800" b="1" dirty="0" smtClean="0">
                <a:solidFill>
                  <a:schemeClr val="tx1">
                    <a:lumMod val="50000"/>
                    <a:lumOff val="50000"/>
                  </a:schemeClr>
                </a:solidFill>
                <a:latin typeface="Times New Roman" pitchFamily="18" charset="0"/>
                <a:cs typeface="Times New Roman" pitchFamily="18" charset="0"/>
              </a:rPr>
              <a:t>Examples of  Indirect Taxes are:</a:t>
            </a:r>
          </a:p>
          <a:p>
            <a:pPr indent="17463" algn="just">
              <a:buFont typeface="Wingdings 2" pitchFamily="18" charset="2"/>
              <a:buNone/>
              <a:defRPr/>
            </a:pPr>
            <a:endParaRPr lang="en-US" sz="2800" b="1" dirty="0" smtClean="0">
              <a:solidFill>
                <a:schemeClr val="tx1">
                  <a:lumMod val="50000"/>
                  <a:lumOff val="50000"/>
                </a:schemeClr>
              </a:solidFill>
              <a:latin typeface="Times New Roman" pitchFamily="18" charset="0"/>
              <a:cs typeface="Times New Roman" pitchFamily="18" charset="0"/>
            </a:endParaRPr>
          </a:p>
          <a:p>
            <a:pPr indent="17463" algn="just">
              <a:defRPr/>
            </a:pPr>
            <a:r>
              <a:rPr lang="en-US" sz="2800" dirty="0" smtClean="0">
                <a:latin typeface="Times New Roman" pitchFamily="18" charset="0"/>
                <a:cs typeface="Times New Roman" pitchFamily="18" charset="0"/>
              </a:rPr>
              <a:t>	Excise Duty </a:t>
            </a:r>
          </a:p>
          <a:p>
            <a:pPr indent="17463" algn="just">
              <a:defRPr/>
            </a:pPr>
            <a:r>
              <a:rPr lang="en-US" sz="2800" dirty="0" smtClean="0">
                <a:latin typeface="Times New Roman" pitchFamily="18" charset="0"/>
                <a:cs typeface="Times New Roman" pitchFamily="18" charset="0"/>
              </a:rPr>
              <a:t>	Sales Tax </a:t>
            </a:r>
          </a:p>
          <a:p>
            <a:pPr indent="17463" algn="just">
              <a:defRPr/>
            </a:pPr>
            <a:r>
              <a:rPr lang="en-US" sz="2800" dirty="0" smtClean="0">
                <a:latin typeface="Times New Roman" pitchFamily="18" charset="0"/>
                <a:cs typeface="Times New Roman" pitchFamily="18" charset="0"/>
              </a:rPr>
              <a:t>	Custom Duties</a:t>
            </a:r>
          </a:p>
          <a:p>
            <a:pPr indent="17463" algn="just">
              <a:defRPr/>
            </a:pPr>
            <a:r>
              <a:rPr lang="en-US" sz="2800" dirty="0" smtClean="0">
                <a:latin typeface="Times New Roman" pitchFamily="18" charset="0"/>
                <a:cs typeface="Times New Roman" pitchFamily="18" charset="0"/>
              </a:rPr>
              <a:t>	Value Added Tax(VAT)</a:t>
            </a:r>
          </a:p>
          <a:p>
            <a:pPr>
              <a:buFont typeface="Wingdings 2" pitchFamily="18" charset="2"/>
              <a:buNone/>
              <a:defRPr/>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checkerboard(across)">
                                      <p:cBhvr>
                                        <p:cTn id="10" dur="500"/>
                                        <p:tgtEl>
                                          <p:spTgt spid="3">
                                            <p:txEl>
                                              <p:pRg st="1" end="1"/>
                                            </p:txEl>
                                          </p:spTgt>
                                        </p:tgtEl>
                                      </p:cBhvr>
                                    </p:animEffect>
                                  </p:childTnLst>
                                </p:cTn>
                              </p:par>
                              <p:par>
                                <p:cTn id="11" presetID="5" presetClass="entr" presetSubtype="1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checkerboard(across)">
                                      <p:cBhvr>
                                        <p:cTn id="13" dur="500"/>
                                        <p:tgtEl>
                                          <p:spTgt spid="3">
                                            <p:txEl>
                                              <p:pRg st="3" end="3"/>
                                            </p:txEl>
                                          </p:spTgt>
                                        </p:tgtEl>
                                      </p:cBhvr>
                                    </p:animEffect>
                                  </p:childTnLst>
                                </p:cTn>
                              </p:par>
                              <p:par>
                                <p:cTn id="14" presetID="5" presetClass="entr" presetSubtype="10" fill="hold" nodeType="withEffect">
                                  <p:stCondLst>
                                    <p:cond delay="0"/>
                                  </p:stCondLst>
                                  <p:childTnLst>
                                    <p:set>
                                      <p:cBhvr>
                                        <p:cTn id="15" dur="1" fill="hold">
                                          <p:stCondLst>
                                            <p:cond delay="0"/>
                                          </p:stCondLst>
                                        </p:cTn>
                                        <p:tgtEl>
                                          <p:spTgt spid="3">
                                            <p:txEl>
                                              <p:pRg st="5" end="5"/>
                                            </p:txEl>
                                          </p:spTgt>
                                        </p:tgtEl>
                                        <p:attrNameLst>
                                          <p:attrName>style.visibility</p:attrName>
                                        </p:attrNameLst>
                                      </p:cBhvr>
                                      <p:to>
                                        <p:strVal val="visible"/>
                                      </p:to>
                                    </p:set>
                                    <p:animEffect transition="in" filter="checkerboard(across)">
                                      <p:cBhvr>
                                        <p:cTn id="16" dur="500"/>
                                        <p:tgtEl>
                                          <p:spTgt spid="3">
                                            <p:txEl>
                                              <p:pRg st="5" end="5"/>
                                            </p:txEl>
                                          </p:spTgt>
                                        </p:tgtEl>
                                      </p:cBhvr>
                                    </p:animEffect>
                                  </p:childTnLst>
                                </p:cTn>
                              </p:par>
                              <p:par>
                                <p:cTn id="17" presetID="5" presetClass="entr" presetSubtype="1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Effect transition="in" filter="checkerboard(across)">
                                      <p:cBhvr>
                                        <p:cTn id="19" dur="500"/>
                                        <p:tgtEl>
                                          <p:spTgt spid="3">
                                            <p:txEl>
                                              <p:pRg st="6" end="6"/>
                                            </p:txEl>
                                          </p:spTgt>
                                        </p:tgtEl>
                                      </p:cBhvr>
                                    </p:animEffect>
                                  </p:childTnLst>
                                </p:cTn>
                              </p:par>
                              <p:par>
                                <p:cTn id="20" presetID="5" presetClass="entr" presetSubtype="10" fill="hold" nodeType="withEffect">
                                  <p:stCondLst>
                                    <p:cond delay="0"/>
                                  </p:stCondLst>
                                  <p:childTnLst>
                                    <p:set>
                                      <p:cBhvr>
                                        <p:cTn id="21" dur="1" fill="hold">
                                          <p:stCondLst>
                                            <p:cond delay="0"/>
                                          </p:stCondLst>
                                        </p:cTn>
                                        <p:tgtEl>
                                          <p:spTgt spid="3">
                                            <p:txEl>
                                              <p:pRg st="7" end="7"/>
                                            </p:txEl>
                                          </p:spTgt>
                                        </p:tgtEl>
                                        <p:attrNameLst>
                                          <p:attrName>style.visibility</p:attrName>
                                        </p:attrNameLst>
                                      </p:cBhvr>
                                      <p:to>
                                        <p:strVal val="visible"/>
                                      </p:to>
                                    </p:set>
                                    <p:animEffect transition="in" filter="checkerboard(across)">
                                      <p:cBhvr>
                                        <p:cTn id="22" dur="500"/>
                                        <p:tgtEl>
                                          <p:spTgt spid="3">
                                            <p:txEl>
                                              <p:pRg st="7" end="7"/>
                                            </p:txEl>
                                          </p:spTgt>
                                        </p:tgtEl>
                                      </p:cBhvr>
                                    </p:animEffect>
                                  </p:childTnLst>
                                </p:cTn>
                              </p:par>
                              <p:par>
                                <p:cTn id="23" presetID="5" presetClass="entr" presetSubtype="10" fill="hold"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animEffect transition="in" filter="checkerboard(across)">
                                      <p:cBhvr>
                                        <p:cTn id="25"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609600" y="762000"/>
            <a:ext cx="8229600" cy="1139825"/>
          </a:xfrm>
        </p:spPr>
        <p:txBody>
          <a:bodyPr/>
          <a:lstStyle/>
          <a:p>
            <a:pPr eaLnBrk="1" hangingPunct="1"/>
            <a:r>
              <a:rPr lang="en-US" sz="3200" smtClean="0">
                <a:solidFill>
                  <a:schemeClr val="tx1"/>
                </a:solidFill>
                <a:latin typeface="Times New Roman" pitchFamily="18" charset="0"/>
                <a:cs typeface="Times New Roman" pitchFamily="18" charset="0"/>
              </a:rPr>
              <a:t>On the basis of degree of progression of tax, it may be classified into:</a:t>
            </a:r>
          </a:p>
        </p:txBody>
      </p:sp>
      <p:sp>
        <p:nvSpPr>
          <p:cNvPr id="19459" name="Rectangle 3"/>
          <p:cNvSpPr>
            <a:spLocks noGrp="1" noChangeArrowheads="1"/>
          </p:cNvSpPr>
          <p:nvPr>
            <p:ph sz="quarter" idx="1"/>
          </p:nvPr>
        </p:nvSpPr>
        <p:spPr>
          <a:xfrm>
            <a:off x="533400" y="2332038"/>
            <a:ext cx="8229600" cy="4525962"/>
          </a:xfrm>
        </p:spPr>
        <p:txBody>
          <a:bodyPr/>
          <a:lstStyle/>
          <a:p>
            <a:pPr eaLnBrk="1" hangingPunct="1">
              <a:buClr>
                <a:srgbClr val="FF0066"/>
              </a:buClr>
            </a:pPr>
            <a:r>
              <a:rPr lang="en-US" smtClean="0">
                <a:latin typeface="Times New Roman" pitchFamily="18" charset="0"/>
                <a:cs typeface="Times New Roman" pitchFamily="18" charset="0"/>
              </a:rPr>
              <a:t>Proportional tax</a:t>
            </a:r>
          </a:p>
          <a:p>
            <a:pPr eaLnBrk="1" hangingPunct="1">
              <a:buClr>
                <a:srgbClr val="FF0066"/>
              </a:buClr>
            </a:pPr>
            <a:r>
              <a:rPr lang="en-US" smtClean="0">
                <a:latin typeface="Times New Roman" pitchFamily="18" charset="0"/>
                <a:cs typeface="Times New Roman" pitchFamily="18" charset="0"/>
              </a:rPr>
              <a:t>Progressive tax</a:t>
            </a:r>
          </a:p>
          <a:p>
            <a:pPr eaLnBrk="1" hangingPunct="1">
              <a:buClr>
                <a:srgbClr val="FF0066"/>
              </a:buClr>
            </a:pPr>
            <a:r>
              <a:rPr lang="en-US" smtClean="0">
                <a:latin typeface="Times New Roman" pitchFamily="18" charset="0"/>
                <a:cs typeface="Times New Roman" pitchFamily="18" charset="0"/>
              </a:rPr>
              <a:t>Regressive tax</a:t>
            </a:r>
          </a:p>
          <a:p>
            <a:pPr eaLnBrk="1" hangingPunct="1">
              <a:buClr>
                <a:srgbClr val="FF0066"/>
              </a:buClr>
            </a:pPr>
            <a:r>
              <a:rPr lang="en-US" smtClean="0">
                <a:latin typeface="Times New Roman" pitchFamily="18" charset="0"/>
                <a:cs typeface="Times New Roman" pitchFamily="18" charset="0"/>
              </a:rPr>
              <a:t>Degressive tax</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9458"/>
                                        </p:tgtEl>
                                        <p:attrNameLst>
                                          <p:attrName>style.visibility</p:attrName>
                                        </p:attrNameLst>
                                      </p:cBhvr>
                                      <p:to>
                                        <p:strVal val="visible"/>
                                      </p:to>
                                    </p:set>
                                    <p:animEffect transition="in" filter="checkerboard(across)">
                                      <p:cBhvr>
                                        <p:cTn id="7" dur="500"/>
                                        <p:tgtEl>
                                          <p:spTgt spid="19458"/>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nodeType="clickEffect">
                                  <p:stCondLst>
                                    <p:cond delay="0"/>
                                  </p:stCondLst>
                                  <p:childTnLst>
                                    <p:set>
                                      <p:cBhvr>
                                        <p:cTn id="11" dur="1" fill="hold">
                                          <p:stCondLst>
                                            <p:cond delay="0"/>
                                          </p:stCondLst>
                                        </p:cTn>
                                        <p:tgtEl>
                                          <p:spTgt spid="19459">
                                            <p:txEl>
                                              <p:pRg st="0" end="0"/>
                                            </p:txEl>
                                          </p:spTgt>
                                        </p:tgtEl>
                                        <p:attrNameLst>
                                          <p:attrName>style.visibility</p:attrName>
                                        </p:attrNameLst>
                                      </p:cBhvr>
                                      <p:to>
                                        <p:strVal val="visible"/>
                                      </p:to>
                                    </p:set>
                                    <p:animEffect transition="in" filter="slide(fromBottom)">
                                      <p:cBhvr>
                                        <p:cTn id="12" dur="500"/>
                                        <p:tgtEl>
                                          <p:spTgt spid="19459">
                                            <p:txEl>
                                              <p:pRg st="0" end="0"/>
                                            </p:txEl>
                                          </p:spTgt>
                                        </p:tgtEl>
                                      </p:cBhvr>
                                    </p:animEffect>
                                  </p:childTnLst>
                                </p:cTn>
                              </p:par>
                              <p:par>
                                <p:cTn id="13" presetID="12" presetClass="entr" presetSubtype="4" fill="hold" nodeType="withEffect">
                                  <p:stCondLst>
                                    <p:cond delay="0"/>
                                  </p:stCondLst>
                                  <p:childTnLst>
                                    <p:set>
                                      <p:cBhvr>
                                        <p:cTn id="14" dur="1" fill="hold">
                                          <p:stCondLst>
                                            <p:cond delay="0"/>
                                          </p:stCondLst>
                                        </p:cTn>
                                        <p:tgtEl>
                                          <p:spTgt spid="19459">
                                            <p:txEl>
                                              <p:pRg st="1" end="1"/>
                                            </p:txEl>
                                          </p:spTgt>
                                        </p:tgtEl>
                                        <p:attrNameLst>
                                          <p:attrName>style.visibility</p:attrName>
                                        </p:attrNameLst>
                                      </p:cBhvr>
                                      <p:to>
                                        <p:strVal val="visible"/>
                                      </p:to>
                                    </p:set>
                                    <p:animEffect transition="in" filter="slide(fromBottom)">
                                      <p:cBhvr>
                                        <p:cTn id="15" dur="500"/>
                                        <p:tgtEl>
                                          <p:spTgt spid="19459">
                                            <p:txEl>
                                              <p:pRg st="1" end="1"/>
                                            </p:txEl>
                                          </p:spTgt>
                                        </p:tgtEl>
                                      </p:cBhvr>
                                    </p:animEffect>
                                  </p:childTnLst>
                                </p:cTn>
                              </p:par>
                              <p:par>
                                <p:cTn id="16" presetID="12" presetClass="entr" presetSubtype="4" fill="hold" nodeType="withEffect">
                                  <p:stCondLst>
                                    <p:cond delay="0"/>
                                  </p:stCondLst>
                                  <p:childTnLst>
                                    <p:set>
                                      <p:cBhvr>
                                        <p:cTn id="17" dur="1" fill="hold">
                                          <p:stCondLst>
                                            <p:cond delay="0"/>
                                          </p:stCondLst>
                                        </p:cTn>
                                        <p:tgtEl>
                                          <p:spTgt spid="19459">
                                            <p:txEl>
                                              <p:pRg st="2" end="2"/>
                                            </p:txEl>
                                          </p:spTgt>
                                        </p:tgtEl>
                                        <p:attrNameLst>
                                          <p:attrName>style.visibility</p:attrName>
                                        </p:attrNameLst>
                                      </p:cBhvr>
                                      <p:to>
                                        <p:strVal val="visible"/>
                                      </p:to>
                                    </p:set>
                                    <p:animEffect transition="in" filter="slide(fromBottom)">
                                      <p:cBhvr>
                                        <p:cTn id="18" dur="500"/>
                                        <p:tgtEl>
                                          <p:spTgt spid="19459">
                                            <p:txEl>
                                              <p:pRg st="2" end="2"/>
                                            </p:txEl>
                                          </p:spTgt>
                                        </p:tgtEl>
                                      </p:cBhvr>
                                    </p:animEffect>
                                  </p:childTnLst>
                                </p:cTn>
                              </p:par>
                              <p:par>
                                <p:cTn id="19" presetID="12" presetClass="entr" presetSubtype="4" fill="hold" nodeType="withEffect">
                                  <p:stCondLst>
                                    <p:cond delay="0"/>
                                  </p:stCondLst>
                                  <p:childTnLst>
                                    <p:set>
                                      <p:cBhvr>
                                        <p:cTn id="20" dur="1" fill="hold">
                                          <p:stCondLst>
                                            <p:cond delay="0"/>
                                          </p:stCondLst>
                                        </p:cTn>
                                        <p:tgtEl>
                                          <p:spTgt spid="19459">
                                            <p:txEl>
                                              <p:pRg st="3" end="3"/>
                                            </p:txEl>
                                          </p:spTgt>
                                        </p:tgtEl>
                                        <p:attrNameLst>
                                          <p:attrName>style.visibility</p:attrName>
                                        </p:attrNameLst>
                                      </p:cBhvr>
                                      <p:to>
                                        <p:strVal val="visible"/>
                                      </p:to>
                                    </p:set>
                                    <p:animEffect transition="in" filter="slide(fromBottom)">
                                      <p:cBhvr>
                                        <p:cTn id="21" dur="500"/>
                                        <p:tgtEl>
                                          <p:spTgt spid="1945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8"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ChangeArrowheads="1"/>
          </p:cNvSpPr>
          <p:nvPr/>
        </p:nvSpPr>
        <p:spPr bwMode="auto">
          <a:xfrm>
            <a:off x="381000" y="733425"/>
            <a:ext cx="8534400" cy="5294313"/>
          </a:xfrm>
          <a:prstGeom prst="rect">
            <a:avLst/>
          </a:prstGeom>
          <a:noFill/>
          <a:ln w="9525">
            <a:noFill/>
            <a:miter lim="800000"/>
            <a:headEnd/>
            <a:tailEnd/>
          </a:ln>
        </p:spPr>
        <p:txBody>
          <a:bodyPr anchor="ctr">
            <a:spAutoFit/>
          </a:bodyPr>
          <a:lstStyle/>
          <a:p>
            <a:pPr algn="just">
              <a:buClr>
                <a:srgbClr val="FF0066"/>
              </a:buClr>
              <a:buFont typeface="Wingdings" pitchFamily="2" charset="2"/>
              <a:buChar char="Ø"/>
              <a:defRPr/>
            </a:pPr>
            <a:r>
              <a:rPr lang="en-US" sz="2800" b="1" dirty="0">
                <a:solidFill>
                  <a:schemeClr val="tx1">
                    <a:lumMod val="50000"/>
                    <a:lumOff val="50000"/>
                  </a:schemeClr>
                </a:solidFill>
              </a:rPr>
              <a:t> </a:t>
            </a:r>
            <a:r>
              <a:rPr lang="en-US" sz="2800" b="1" dirty="0">
                <a:solidFill>
                  <a:schemeClr val="tx1">
                    <a:lumMod val="50000"/>
                    <a:lumOff val="50000"/>
                  </a:schemeClr>
                </a:solidFill>
                <a:latin typeface="Times New Roman" pitchFamily="18" charset="0"/>
                <a:cs typeface="Times New Roman" pitchFamily="18" charset="0"/>
              </a:rPr>
              <a:t>Proportional Taxation</a:t>
            </a:r>
            <a:endParaRPr lang="en-US" sz="2800" dirty="0">
              <a:solidFill>
                <a:schemeClr val="tx1">
                  <a:lumMod val="50000"/>
                  <a:lumOff val="50000"/>
                </a:schemeClr>
              </a:solidFill>
              <a:latin typeface="Times New Roman" pitchFamily="18" charset="0"/>
              <a:cs typeface="Times New Roman" pitchFamily="18" charset="0"/>
            </a:endParaRPr>
          </a:p>
          <a:p>
            <a:pPr algn="just">
              <a:defRPr/>
            </a:pPr>
            <a:r>
              <a:rPr lang="en-US" sz="2400" dirty="0">
                <a:latin typeface="Times New Roman" pitchFamily="18" charset="0"/>
                <a:cs typeface="Times New Roman" pitchFamily="18" charset="0"/>
              </a:rPr>
              <a:t>A tax is called proportional when the rate of taxation remains constant as the income of the tax payer increases. In this system all incomes are taxed at a single uniform rate, irrespective of whether tax payer’s income is high or low. The tax liability increases in absolute terms, but the proportion of income taxed remains the same</a:t>
            </a:r>
            <a:r>
              <a:rPr lang="en-US" dirty="0">
                <a:latin typeface="Times New Roman" pitchFamily="18" charset="0"/>
                <a:cs typeface="Times New Roman" pitchFamily="18" charset="0"/>
              </a:rPr>
              <a:t>.</a:t>
            </a:r>
          </a:p>
          <a:p>
            <a:pPr>
              <a:defRPr/>
            </a:pPr>
            <a:endParaRPr lang="en-US" dirty="0">
              <a:latin typeface="Times New Roman" pitchFamily="18" charset="0"/>
              <a:cs typeface="Times New Roman" pitchFamily="18" charset="0"/>
            </a:endParaRPr>
          </a:p>
          <a:p>
            <a:pPr algn="just">
              <a:buClr>
                <a:srgbClr val="FF0066"/>
              </a:buClr>
              <a:buFont typeface="Wingdings" pitchFamily="2" charset="2"/>
              <a:buChar char="Ø"/>
              <a:defRPr/>
            </a:pPr>
            <a:r>
              <a:rPr lang="en-US" sz="2800" b="1" dirty="0">
                <a:latin typeface="Times New Roman" pitchFamily="18" charset="0"/>
                <a:cs typeface="Times New Roman" pitchFamily="18" charset="0"/>
              </a:rPr>
              <a:t> </a:t>
            </a:r>
            <a:r>
              <a:rPr lang="en-US" sz="2800" b="1" dirty="0">
                <a:solidFill>
                  <a:schemeClr val="tx1">
                    <a:lumMod val="50000"/>
                    <a:lumOff val="50000"/>
                  </a:schemeClr>
                </a:solidFill>
                <a:latin typeface="Times New Roman" pitchFamily="18" charset="0"/>
                <a:cs typeface="Times New Roman" pitchFamily="18" charset="0"/>
              </a:rPr>
              <a:t>Progressive Taxation</a:t>
            </a:r>
          </a:p>
          <a:p>
            <a:pPr algn="just">
              <a:defRPr/>
            </a:pPr>
            <a:r>
              <a:rPr lang="en-US" sz="2400" dirty="0">
                <a:latin typeface="Times New Roman" pitchFamily="18" charset="0"/>
                <a:cs typeface="Times New Roman" pitchFamily="18" charset="0"/>
              </a:rPr>
              <a:t>When the rate of taxation increases as the tax payer’s income increases, it is called a progressive tax. In this system, the rate of tax goes on increasing with every increase in income.</a:t>
            </a:r>
          </a:p>
          <a:p>
            <a:pPr>
              <a:defRPr/>
            </a:pPr>
            <a:endParaRPr lang="en-US" sz="2400" dirty="0"/>
          </a:p>
          <a:p>
            <a:pPr algn="ctr">
              <a:defRPr/>
            </a:pPr>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5" fill="hold" nodeType="clickEffect">
                                  <p:stCondLst>
                                    <p:cond delay="0"/>
                                  </p:stCondLst>
                                  <p:childTnLst>
                                    <p:set>
                                      <p:cBhvr>
                                        <p:cTn id="6" dur="1" fill="hold">
                                          <p:stCondLst>
                                            <p:cond delay="0"/>
                                          </p:stCondLst>
                                        </p:cTn>
                                        <p:tgtEl>
                                          <p:spTgt spid="20482">
                                            <p:txEl>
                                              <p:pRg st="0" end="0"/>
                                            </p:txEl>
                                          </p:spTgt>
                                        </p:tgtEl>
                                        <p:attrNameLst>
                                          <p:attrName>style.visibility</p:attrName>
                                        </p:attrNameLst>
                                      </p:cBhvr>
                                      <p:to>
                                        <p:strVal val="visible"/>
                                      </p:to>
                                    </p:set>
                                    <p:animEffect transition="in" filter="checkerboard(down)">
                                      <p:cBhvr>
                                        <p:cTn id="7" dur="500"/>
                                        <p:tgtEl>
                                          <p:spTgt spid="20482">
                                            <p:txEl>
                                              <p:pRg st="0" end="0"/>
                                            </p:txEl>
                                          </p:spTgt>
                                        </p:tgtEl>
                                      </p:cBhvr>
                                    </p:animEffect>
                                  </p:childTnLst>
                                </p:cTn>
                              </p:par>
                              <p:par>
                                <p:cTn id="8" presetID="5" presetClass="entr" presetSubtype="5" fill="hold" nodeType="withEffect">
                                  <p:stCondLst>
                                    <p:cond delay="0"/>
                                  </p:stCondLst>
                                  <p:childTnLst>
                                    <p:set>
                                      <p:cBhvr>
                                        <p:cTn id="9" dur="1" fill="hold">
                                          <p:stCondLst>
                                            <p:cond delay="0"/>
                                          </p:stCondLst>
                                        </p:cTn>
                                        <p:tgtEl>
                                          <p:spTgt spid="20482">
                                            <p:txEl>
                                              <p:pRg st="1" end="1"/>
                                            </p:txEl>
                                          </p:spTgt>
                                        </p:tgtEl>
                                        <p:attrNameLst>
                                          <p:attrName>style.visibility</p:attrName>
                                        </p:attrNameLst>
                                      </p:cBhvr>
                                      <p:to>
                                        <p:strVal val="visible"/>
                                      </p:to>
                                    </p:set>
                                    <p:animEffect transition="in" filter="checkerboard(down)">
                                      <p:cBhvr>
                                        <p:cTn id="10" dur="500"/>
                                        <p:tgtEl>
                                          <p:spTgt spid="20482">
                                            <p:txEl>
                                              <p:pRg st="1" end="1"/>
                                            </p:txEl>
                                          </p:spTgt>
                                        </p:tgtEl>
                                      </p:cBhvr>
                                    </p:animEffect>
                                  </p:childTnLst>
                                </p:cTn>
                              </p:par>
                            </p:childTnLst>
                          </p:cTn>
                        </p:par>
                        <p:par>
                          <p:cTn id="11" fill="hold">
                            <p:stCondLst>
                              <p:cond delay="500"/>
                            </p:stCondLst>
                            <p:childTnLst>
                              <p:par>
                                <p:cTn id="12" presetID="5" presetClass="entr" presetSubtype="5" fill="hold" nodeType="afterEffect">
                                  <p:stCondLst>
                                    <p:cond delay="0"/>
                                  </p:stCondLst>
                                  <p:childTnLst>
                                    <p:set>
                                      <p:cBhvr>
                                        <p:cTn id="13" dur="1" fill="hold">
                                          <p:stCondLst>
                                            <p:cond delay="0"/>
                                          </p:stCondLst>
                                        </p:cTn>
                                        <p:tgtEl>
                                          <p:spTgt spid="20482">
                                            <p:txEl>
                                              <p:pRg st="3" end="3"/>
                                            </p:txEl>
                                          </p:spTgt>
                                        </p:tgtEl>
                                        <p:attrNameLst>
                                          <p:attrName>style.visibility</p:attrName>
                                        </p:attrNameLst>
                                      </p:cBhvr>
                                      <p:to>
                                        <p:strVal val="visible"/>
                                      </p:to>
                                    </p:set>
                                    <p:animEffect transition="in" filter="checkerboard(down)">
                                      <p:cBhvr>
                                        <p:cTn id="14" dur="500"/>
                                        <p:tgtEl>
                                          <p:spTgt spid="20482">
                                            <p:txEl>
                                              <p:pRg st="3" end="3"/>
                                            </p:txEl>
                                          </p:spTgt>
                                        </p:tgtEl>
                                      </p:cBhvr>
                                    </p:animEffect>
                                  </p:childTnLst>
                                </p:cTn>
                              </p:par>
                            </p:childTnLst>
                          </p:cTn>
                        </p:par>
                        <p:par>
                          <p:cTn id="15" fill="hold">
                            <p:stCondLst>
                              <p:cond delay="1000"/>
                            </p:stCondLst>
                            <p:childTnLst>
                              <p:par>
                                <p:cTn id="16" presetID="5" presetClass="entr" presetSubtype="5" fill="hold" nodeType="afterEffect">
                                  <p:stCondLst>
                                    <p:cond delay="0"/>
                                  </p:stCondLst>
                                  <p:childTnLst>
                                    <p:set>
                                      <p:cBhvr>
                                        <p:cTn id="17" dur="1" fill="hold">
                                          <p:stCondLst>
                                            <p:cond delay="0"/>
                                          </p:stCondLst>
                                        </p:cTn>
                                        <p:tgtEl>
                                          <p:spTgt spid="20482">
                                            <p:txEl>
                                              <p:pRg st="4" end="4"/>
                                            </p:txEl>
                                          </p:spTgt>
                                        </p:tgtEl>
                                        <p:attrNameLst>
                                          <p:attrName>style.visibility</p:attrName>
                                        </p:attrNameLst>
                                      </p:cBhvr>
                                      <p:to>
                                        <p:strVal val="visible"/>
                                      </p:to>
                                    </p:set>
                                    <p:animEffect transition="in" filter="checkerboard(down)">
                                      <p:cBhvr>
                                        <p:cTn id="18" dur="500"/>
                                        <p:tgtEl>
                                          <p:spTgt spid="2048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p:cNvSpPr>
            <a:spLocks noChangeArrowheads="1"/>
          </p:cNvSpPr>
          <p:nvPr/>
        </p:nvSpPr>
        <p:spPr bwMode="auto">
          <a:xfrm>
            <a:off x="533400" y="457200"/>
            <a:ext cx="8305800" cy="5386388"/>
          </a:xfrm>
          <a:prstGeom prst="rect">
            <a:avLst/>
          </a:prstGeom>
          <a:noFill/>
          <a:ln w="9525">
            <a:noFill/>
            <a:miter lim="800000"/>
            <a:headEnd/>
            <a:tailEnd/>
          </a:ln>
        </p:spPr>
        <p:txBody>
          <a:bodyPr anchor="ctr">
            <a:spAutoFit/>
          </a:bodyPr>
          <a:lstStyle/>
          <a:p>
            <a:pPr algn="just">
              <a:buClr>
                <a:srgbClr val="FF0066"/>
              </a:buClr>
              <a:buFont typeface="Wingdings" pitchFamily="2" charset="2"/>
              <a:buChar char="Ø"/>
              <a:defRPr/>
            </a:pPr>
            <a:r>
              <a:rPr lang="en-US" sz="2800" b="1" dirty="0">
                <a:latin typeface="Times New Roman" pitchFamily="18" charset="0"/>
                <a:cs typeface="Times New Roman" pitchFamily="18" charset="0"/>
              </a:rPr>
              <a:t> </a:t>
            </a:r>
            <a:r>
              <a:rPr lang="en-US" sz="2800" b="1" dirty="0">
                <a:solidFill>
                  <a:schemeClr val="tx1">
                    <a:lumMod val="50000"/>
                    <a:lumOff val="50000"/>
                  </a:schemeClr>
                </a:solidFill>
                <a:latin typeface="Times New Roman" pitchFamily="18" charset="0"/>
                <a:cs typeface="Times New Roman" pitchFamily="18" charset="0"/>
              </a:rPr>
              <a:t>Regressive Taxation</a:t>
            </a:r>
            <a:endParaRPr lang="en-US" sz="2800" dirty="0">
              <a:solidFill>
                <a:schemeClr val="tx1">
                  <a:lumMod val="50000"/>
                  <a:lumOff val="50000"/>
                </a:schemeClr>
              </a:solidFill>
              <a:latin typeface="Times New Roman" pitchFamily="18" charset="0"/>
              <a:cs typeface="Times New Roman" pitchFamily="18" charset="0"/>
            </a:endParaRPr>
          </a:p>
          <a:p>
            <a:pPr algn="just">
              <a:defRPr/>
            </a:pPr>
            <a:r>
              <a:rPr lang="en-US" sz="2400" dirty="0">
                <a:latin typeface="Times New Roman" pitchFamily="18" charset="0"/>
                <a:cs typeface="Times New Roman" pitchFamily="18" charset="0"/>
              </a:rPr>
              <a:t>A regressive tax is one in which the rate of taxation decreases as the tax payer’s income increases. Lower income is taxed at a higher rate, whereas higher income is taxed at a lower rate. However absolute tax liability may increase.</a:t>
            </a:r>
          </a:p>
          <a:p>
            <a:pPr algn="ctr">
              <a:defRPr/>
            </a:pPr>
            <a:endParaRPr lang="en-US" sz="2400" dirty="0">
              <a:solidFill>
                <a:schemeClr val="tx1">
                  <a:lumMod val="50000"/>
                  <a:lumOff val="50000"/>
                </a:schemeClr>
              </a:solidFill>
              <a:latin typeface="Times New Roman" pitchFamily="18" charset="0"/>
              <a:cs typeface="Times New Roman" pitchFamily="18" charset="0"/>
            </a:endParaRPr>
          </a:p>
          <a:p>
            <a:pPr algn="just">
              <a:buClr>
                <a:srgbClr val="FF0066"/>
              </a:buClr>
              <a:buFont typeface="Wingdings" pitchFamily="2" charset="2"/>
              <a:buChar char="Ø"/>
              <a:defRPr/>
            </a:pPr>
            <a:r>
              <a:rPr lang="en-US" sz="2800" b="1" dirty="0">
                <a:solidFill>
                  <a:schemeClr val="tx1">
                    <a:lumMod val="50000"/>
                    <a:lumOff val="50000"/>
                  </a:schemeClr>
                </a:solidFill>
                <a:latin typeface="Times New Roman" pitchFamily="18" charset="0"/>
                <a:cs typeface="Times New Roman" pitchFamily="18" charset="0"/>
              </a:rPr>
              <a:t> Degressive Taxation</a:t>
            </a:r>
            <a:endParaRPr lang="en-US" sz="2800" dirty="0">
              <a:solidFill>
                <a:schemeClr val="tx1">
                  <a:lumMod val="50000"/>
                  <a:lumOff val="50000"/>
                </a:schemeClr>
              </a:solidFill>
              <a:latin typeface="Times New Roman" pitchFamily="18" charset="0"/>
              <a:cs typeface="Times New Roman" pitchFamily="18" charset="0"/>
            </a:endParaRPr>
          </a:p>
          <a:p>
            <a:pPr algn="just">
              <a:defRPr/>
            </a:pPr>
            <a:r>
              <a:rPr lang="en-US" sz="2400" dirty="0">
                <a:latin typeface="Times New Roman" pitchFamily="18" charset="0"/>
                <a:cs typeface="Times New Roman" pitchFamily="18" charset="0"/>
              </a:rPr>
              <a:t>A tax is called degressive when the rate of progression in taxation does not increase in the same proportion as the increase in income. In this case, the rate of tax increases upto a certain limit, after that a uniform rate is charged. Thus degressive tax is a combination of progressive and proportional taxation. This type of taxation is often used in case of income tax. This is the case of income tax in India as well.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5" fill="hold" nodeType="clickEffect">
                                  <p:stCondLst>
                                    <p:cond delay="0"/>
                                  </p:stCondLst>
                                  <p:childTnLst>
                                    <p:set>
                                      <p:cBhvr>
                                        <p:cTn id="6" dur="1" fill="hold">
                                          <p:stCondLst>
                                            <p:cond delay="0"/>
                                          </p:stCondLst>
                                        </p:cTn>
                                        <p:tgtEl>
                                          <p:spTgt spid="21506">
                                            <p:txEl>
                                              <p:pRg st="0" end="0"/>
                                            </p:txEl>
                                          </p:spTgt>
                                        </p:tgtEl>
                                        <p:attrNameLst>
                                          <p:attrName>style.visibility</p:attrName>
                                        </p:attrNameLst>
                                      </p:cBhvr>
                                      <p:to>
                                        <p:strVal val="visible"/>
                                      </p:to>
                                    </p:set>
                                    <p:animEffect transition="in" filter="checkerboard(down)">
                                      <p:cBhvr>
                                        <p:cTn id="7" dur="500"/>
                                        <p:tgtEl>
                                          <p:spTgt spid="21506">
                                            <p:txEl>
                                              <p:pRg st="0" end="0"/>
                                            </p:txEl>
                                          </p:spTgt>
                                        </p:tgtEl>
                                      </p:cBhvr>
                                    </p:animEffect>
                                  </p:childTnLst>
                                </p:cTn>
                              </p:par>
                              <p:par>
                                <p:cTn id="8" presetID="5" presetClass="entr" presetSubtype="5" fill="hold" nodeType="withEffect">
                                  <p:stCondLst>
                                    <p:cond delay="0"/>
                                  </p:stCondLst>
                                  <p:childTnLst>
                                    <p:set>
                                      <p:cBhvr>
                                        <p:cTn id="9" dur="1" fill="hold">
                                          <p:stCondLst>
                                            <p:cond delay="0"/>
                                          </p:stCondLst>
                                        </p:cTn>
                                        <p:tgtEl>
                                          <p:spTgt spid="21506">
                                            <p:txEl>
                                              <p:pRg st="1" end="1"/>
                                            </p:txEl>
                                          </p:spTgt>
                                        </p:tgtEl>
                                        <p:attrNameLst>
                                          <p:attrName>style.visibility</p:attrName>
                                        </p:attrNameLst>
                                      </p:cBhvr>
                                      <p:to>
                                        <p:strVal val="visible"/>
                                      </p:to>
                                    </p:set>
                                    <p:animEffect transition="in" filter="checkerboard(down)">
                                      <p:cBhvr>
                                        <p:cTn id="10" dur="500"/>
                                        <p:tgtEl>
                                          <p:spTgt spid="21506">
                                            <p:txEl>
                                              <p:pRg st="1" end="1"/>
                                            </p:txEl>
                                          </p:spTgt>
                                        </p:tgtEl>
                                      </p:cBhvr>
                                    </p:animEffect>
                                  </p:childTnLst>
                                </p:cTn>
                              </p:par>
                            </p:childTnLst>
                          </p:cTn>
                        </p:par>
                        <p:par>
                          <p:cTn id="11" fill="hold">
                            <p:stCondLst>
                              <p:cond delay="500"/>
                            </p:stCondLst>
                            <p:childTnLst>
                              <p:par>
                                <p:cTn id="12" presetID="5" presetClass="entr" presetSubtype="5" fill="hold" nodeType="afterEffect">
                                  <p:stCondLst>
                                    <p:cond delay="0"/>
                                  </p:stCondLst>
                                  <p:childTnLst>
                                    <p:set>
                                      <p:cBhvr>
                                        <p:cTn id="13" dur="1" fill="hold">
                                          <p:stCondLst>
                                            <p:cond delay="0"/>
                                          </p:stCondLst>
                                        </p:cTn>
                                        <p:tgtEl>
                                          <p:spTgt spid="21506">
                                            <p:txEl>
                                              <p:pRg st="3" end="3"/>
                                            </p:txEl>
                                          </p:spTgt>
                                        </p:tgtEl>
                                        <p:attrNameLst>
                                          <p:attrName>style.visibility</p:attrName>
                                        </p:attrNameLst>
                                      </p:cBhvr>
                                      <p:to>
                                        <p:strVal val="visible"/>
                                      </p:to>
                                    </p:set>
                                    <p:animEffect transition="in" filter="checkerboard(down)">
                                      <p:cBhvr>
                                        <p:cTn id="14" dur="500"/>
                                        <p:tgtEl>
                                          <p:spTgt spid="21506">
                                            <p:txEl>
                                              <p:pRg st="3" end="3"/>
                                            </p:txEl>
                                          </p:spTgt>
                                        </p:tgtEl>
                                      </p:cBhvr>
                                    </p:animEffect>
                                  </p:childTnLst>
                                </p:cTn>
                              </p:par>
                              <p:par>
                                <p:cTn id="15" presetID="5" presetClass="entr" presetSubtype="5" fill="hold" nodeType="withEffect">
                                  <p:stCondLst>
                                    <p:cond delay="0"/>
                                  </p:stCondLst>
                                  <p:childTnLst>
                                    <p:set>
                                      <p:cBhvr>
                                        <p:cTn id="16" dur="1" fill="hold">
                                          <p:stCondLst>
                                            <p:cond delay="0"/>
                                          </p:stCondLst>
                                        </p:cTn>
                                        <p:tgtEl>
                                          <p:spTgt spid="21506">
                                            <p:txEl>
                                              <p:pRg st="4" end="4"/>
                                            </p:txEl>
                                          </p:spTgt>
                                        </p:tgtEl>
                                        <p:attrNameLst>
                                          <p:attrName>style.visibility</p:attrName>
                                        </p:attrNameLst>
                                      </p:cBhvr>
                                      <p:to>
                                        <p:strVal val="visible"/>
                                      </p:to>
                                    </p:set>
                                    <p:animEffect transition="in" filter="checkerboard(down)">
                                      <p:cBhvr>
                                        <p:cTn id="17" dur="500"/>
                                        <p:tgtEl>
                                          <p:spTgt spid="2150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ChangeArrowheads="1"/>
          </p:cNvSpPr>
          <p:nvPr/>
        </p:nvSpPr>
        <p:spPr bwMode="auto">
          <a:xfrm>
            <a:off x="457200" y="969963"/>
            <a:ext cx="8001000" cy="4646612"/>
          </a:xfrm>
          <a:prstGeom prst="rect">
            <a:avLst/>
          </a:prstGeom>
          <a:noFill/>
          <a:ln w="9525">
            <a:noFill/>
            <a:miter lim="800000"/>
            <a:headEnd/>
            <a:tailEnd/>
          </a:ln>
        </p:spPr>
        <p:txBody>
          <a:bodyPr anchor="ctr">
            <a:spAutoFit/>
          </a:bodyPr>
          <a:lstStyle/>
          <a:p>
            <a:pPr algn="ctr">
              <a:buClr>
                <a:srgbClr val="FF0066"/>
              </a:buClr>
              <a:buSzPct val="150000"/>
              <a:defRPr/>
            </a:pPr>
            <a:r>
              <a:rPr lang="en-US" sz="3600" b="1" dirty="0">
                <a:solidFill>
                  <a:schemeClr val="tx1">
                    <a:lumMod val="50000"/>
                    <a:lumOff val="50000"/>
                  </a:schemeClr>
                </a:solidFill>
                <a:latin typeface="Times New Roman" pitchFamily="18" charset="0"/>
                <a:cs typeface="Times New Roman" pitchFamily="18" charset="0"/>
              </a:rPr>
              <a:t>Canons of Taxation</a:t>
            </a:r>
            <a:r>
              <a:rPr lang="en-US" sz="3600" b="1" dirty="0">
                <a:latin typeface="Times New Roman" pitchFamily="18" charset="0"/>
                <a:cs typeface="Times New Roman" pitchFamily="18" charset="0"/>
              </a:rPr>
              <a:t>  </a:t>
            </a:r>
          </a:p>
          <a:p>
            <a:pPr algn="ctr">
              <a:buClr>
                <a:srgbClr val="FF0066"/>
              </a:buClr>
              <a:buFont typeface="Wingdings" pitchFamily="2" charset="2"/>
              <a:buNone/>
              <a:defRPr/>
            </a:pPr>
            <a:endParaRPr lang="en-US" sz="3600" dirty="0">
              <a:latin typeface="Times New Roman" pitchFamily="18" charset="0"/>
              <a:cs typeface="Times New Roman" pitchFamily="18" charset="0"/>
            </a:endParaRPr>
          </a:p>
          <a:p>
            <a:pPr algn="just">
              <a:defRPr/>
            </a:pPr>
            <a:r>
              <a:rPr lang="en-US" sz="2800" dirty="0">
                <a:latin typeface="Times New Roman" pitchFamily="18" charset="0"/>
                <a:cs typeface="Times New Roman" pitchFamily="18" charset="0"/>
              </a:rPr>
              <a:t>A good tax system should adhere to certain principles which become its characteristics. A good tax system is therefore based on some principles. Adam Smith has formulated four important principles of taxation. A few more have been suggested by various other economists. These principles which a good tax system should follow are called canons of taxation.</a:t>
            </a:r>
          </a:p>
          <a:p>
            <a:pPr algn="ctr">
              <a:defRPr/>
            </a:pP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13314">
                                            <p:txEl>
                                              <p:pRg st="0" end="0"/>
                                            </p:txEl>
                                          </p:spTgt>
                                        </p:tgtEl>
                                        <p:attrNameLst>
                                          <p:attrName>style.visibility</p:attrName>
                                        </p:attrNameLst>
                                      </p:cBhvr>
                                      <p:to>
                                        <p:strVal val="visible"/>
                                      </p:to>
                                    </p:set>
                                    <p:anim calcmode="lin" valueType="num">
                                      <p:cBhvr additive="base">
                                        <p:cTn id="7" dur="500" fill="hold"/>
                                        <p:tgtEl>
                                          <p:spTgt spid="13314">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331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13314">
                                            <p:txEl>
                                              <p:pRg st="2" end="2"/>
                                            </p:txEl>
                                          </p:spTgt>
                                        </p:tgtEl>
                                        <p:attrNameLst>
                                          <p:attrName>style.visibility</p:attrName>
                                        </p:attrNameLst>
                                      </p:cBhvr>
                                      <p:to>
                                        <p:strVal val="visible"/>
                                      </p:to>
                                    </p:set>
                                    <p:animEffect transition="in" filter="slide(fromBottom)">
                                      <p:cBhvr>
                                        <p:cTn id="13" dur="500"/>
                                        <p:tgtEl>
                                          <p:spTgt spid="1331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381000" y="609600"/>
            <a:ext cx="8229600" cy="1139825"/>
          </a:xfrm>
        </p:spPr>
        <p:txBody>
          <a:bodyPr>
            <a:normAutofit fontScale="90000"/>
          </a:bodyPr>
          <a:lstStyle/>
          <a:p>
            <a:pPr eaLnBrk="1" fontAlgn="auto" hangingPunct="1">
              <a:spcAft>
                <a:spcPts val="0"/>
              </a:spcAft>
              <a:defRPr/>
            </a:pPr>
            <a:r>
              <a:rPr lang="en-US" b="1" dirty="0" smtClean="0">
                <a:solidFill>
                  <a:schemeClr val="tx1">
                    <a:lumMod val="50000"/>
                    <a:lumOff val="50000"/>
                  </a:schemeClr>
                </a:solidFill>
                <a:latin typeface="Times New Roman" pitchFamily="18" charset="0"/>
                <a:cs typeface="Times New Roman" pitchFamily="18" charset="0"/>
              </a:rPr>
              <a:t>Adam Smith’s four canons of taxation</a:t>
            </a:r>
          </a:p>
        </p:txBody>
      </p:sp>
      <p:sp>
        <p:nvSpPr>
          <p:cNvPr id="14339" name="Rectangle 3"/>
          <p:cNvSpPr>
            <a:spLocks noGrp="1" noChangeArrowheads="1"/>
          </p:cNvSpPr>
          <p:nvPr>
            <p:ph sz="quarter" idx="1"/>
          </p:nvPr>
        </p:nvSpPr>
        <p:spPr>
          <a:xfrm>
            <a:off x="609600" y="2133600"/>
            <a:ext cx="8229600" cy="4525963"/>
          </a:xfrm>
        </p:spPr>
        <p:txBody>
          <a:bodyPr/>
          <a:lstStyle/>
          <a:p>
            <a:pPr eaLnBrk="1" hangingPunct="1">
              <a:buClr>
                <a:srgbClr val="FF0066"/>
              </a:buClr>
            </a:pPr>
            <a:r>
              <a:rPr lang="en-US" smtClean="0">
                <a:latin typeface="Times New Roman" pitchFamily="18" charset="0"/>
                <a:cs typeface="Times New Roman" pitchFamily="18" charset="0"/>
              </a:rPr>
              <a:t>Canon of Equality</a:t>
            </a:r>
          </a:p>
          <a:p>
            <a:pPr eaLnBrk="1" hangingPunct="1">
              <a:buClr>
                <a:srgbClr val="FF0066"/>
              </a:buClr>
            </a:pPr>
            <a:r>
              <a:rPr lang="en-US" smtClean="0">
                <a:latin typeface="Times New Roman" pitchFamily="18" charset="0"/>
                <a:cs typeface="Times New Roman" pitchFamily="18" charset="0"/>
              </a:rPr>
              <a:t>Canon of Certainty</a:t>
            </a:r>
          </a:p>
          <a:p>
            <a:pPr eaLnBrk="1" hangingPunct="1">
              <a:buClr>
                <a:srgbClr val="FF0066"/>
              </a:buClr>
            </a:pPr>
            <a:r>
              <a:rPr lang="en-US" smtClean="0">
                <a:latin typeface="Times New Roman" pitchFamily="18" charset="0"/>
                <a:cs typeface="Times New Roman" pitchFamily="18" charset="0"/>
              </a:rPr>
              <a:t>Canon of Convenience</a:t>
            </a:r>
          </a:p>
          <a:p>
            <a:pPr eaLnBrk="1" hangingPunct="1">
              <a:buClr>
                <a:srgbClr val="FF0066"/>
              </a:buClr>
            </a:pPr>
            <a:r>
              <a:rPr lang="en-US" smtClean="0">
                <a:latin typeface="Times New Roman" pitchFamily="18" charset="0"/>
                <a:cs typeface="Times New Roman" pitchFamily="18" charset="0"/>
              </a:rPr>
              <a:t>Canon of Economy</a:t>
            </a:r>
          </a:p>
          <a:p>
            <a:pPr eaLnBrk="1" hangingPunct="1"/>
            <a:endParaRPr lang="en-US" b="1" smtClean="0"/>
          </a:p>
          <a:p>
            <a:pPr eaLnBrk="1" hangingPunct="1"/>
            <a:endParaRPr lang="en-US" b="1"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6866"/>
                                        </p:tgtEl>
                                        <p:attrNameLst>
                                          <p:attrName>style.visibility</p:attrName>
                                        </p:attrNameLst>
                                      </p:cBhvr>
                                      <p:to>
                                        <p:strVal val="visible"/>
                                      </p:to>
                                    </p:set>
                                    <p:anim calcmode="lin" valueType="num">
                                      <p:cBhvr additive="base">
                                        <p:cTn id="7" dur="500" fill="hold"/>
                                        <p:tgtEl>
                                          <p:spTgt spid="36866"/>
                                        </p:tgtEl>
                                        <p:attrNameLst>
                                          <p:attrName>ppt_x</p:attrName>
                                        </p:attrNameLst>
                                      </p:cBhvr>
                                      <p:tavLst>
                                        <p:tav tm="0">
                                          <p:val>
                                            <p:strVal val="0-#ppt_w/2"/>
                                          </p:val>
                                        </p:tav>
                                        <p:tav tm="100000">
                                          <p:val>
                                            <p:strVal val="#ppt_x"/>
                                          </p:val>
                                        </p:tav>
                                      </p:tavLst>
                                    </p:anim>
                                    <p:anim calcmode="lin" valueType="num">
                                      <p:cBhvr additive="base">
                                        <p:cTn id="8" dur="500" fill="hold"/>
                                        <p:tgtEl>
                                          <p:spTgt spid="36866"/>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14339">
                                            <p:txEl>
                                              <p:pRg st="0" end="0"/>
                                            </p:txEl>
                                          </p:spTgt>
                                        </p:tgtEl>
                                        <p:attrNameLst>
                                          <p:attrName>style.visibility</p:attrName>
                                        </p:attrNameLst>
                                      </p:cBhvr>
                                      <p:to>
                                        <p:strVal val="visible"/>
                                      </p:to>
                                    </p:set>
                                    <p:animEffect transition="in" filter="slide(fromBottom)">
                                      <p:cBhvr>
                                        <p:cTn id="13" dur="500"/>
                                        <p:tgtEl>
                                          <p:spTgt spid="14339">
                                            <p:txEl>
                                              <p:pRg st="0" end="0"/>
                                            </p:txEl>
                                          </p:spTgt>
                                        </p:tgtEl>
                                      </p:cBhvr>
                                    </p:animEffect>
                                  </p:childTnLst>
                                </p:cTn>
                              </p:par>
                              <p:par>
                                <p:cTn id="14" presetID="12" presetClass="entr" presetSubtype="4" fill="hold" nodeType="withEffect">
                                  <p:stCondLst>
                                    <p:cond delay="0"/>
                                  </p:stCondLst>
                                  <p:childTnLst>
                                    <p:set>
                                      <p:cBhvr>
                                        <p:cTn id="15" dur="1" fill="hold">
                                          <p:stCondLst>
                                            <p:cond delay="0"/>
                                          </p:stCondLst>
                                        </p:cTn>
                                        <p:tgtEl>
                                          <p:spTgt spid="14339">
                                            <p:txEl>
                                              <p:pRg st="1" end="1"/>
                                            </p:txEl>
                                          </p:spTgt>
                                        </p:tgtEl>
                                        <p:attrNameLst>
                                          <p:attrName>style.visibility</p:attrName>
                                        </p:attrNameLst>
                                      </p:cBhvr>
                                      <p:to>
                                        <p:strVal val="visible"/>
                                      </p:to>
                                    </p:set>
                                    <p:animEffect transition="in" filter="slide(fromBottom)">
                                      <p:cBhvr>
                                        <p:cTn id="16" dur="500"/>
                                        <p:tgtEl>
                                          <p:spTgt spid="14339">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2" presetClass="entr" presetSubtype="4" fill="hold" nodeType="clickEffect">
                                  <p:stCondLst>
                                    <p:cond delay="0"/>
                                  </p:stCondLst>
                                  <p:childTnLst>
                                    <p:set>
                                      <p:cBhvr>
                                        <p:cTn id="20" dur="1" fill="hold">
                                          <p:stCondLst>
                                            <p:cond delay="0"/>
                                          </p:stCondLst>
                                        </p:cTn>
                                        <p:tgtEl>
                                          <p:spTgt spid="14339">
                                            <p:txEl>
                                              <p:pRg st="2" end="2"/>
                                            </p:txEl>
                                          </p:spTgt>
                                        </p:tgtEl>
                                        <p:attrNameLst>
                                          <p:attrName>style.visibility</p:attrName>
                                        </p:attrNameLst>
                                      </p:cBhvr>
                                      <p:to>
                                        <p:strVal val="visible"/>
                                      </p:to>
                                    </p:set>
                                    <p:animEffect transition="in" filter="slide(fromBottom)">
                                      <p:cBhvr>
                                        <p:cTn id="21" dur="500"/>
                                        <p:tgtEl>
                                          <p:spTgt spid="14339">
                                            <p:txEl>
                                              <p:pRg st="2" end="2"/>
                                            </p:txEl>
                                          </p:spTgt>
                                        </p:tgtEl>
                                      </p:cBhvr>
                                    </p:animEffect>
                                  </p:childTnLst>
                                </p:cTn>
                              </p:par>
                              <p:par>
                                <p:cTn id="22" presetID="12" presetClass="entr" presetSubtype="4" fill="hold" nodeType="withEffect">
                                  <p:stCondLst>
                                    <p:cond delay="0"/>
                                  </p:stCondLst>
                                  <p:childTnLst>
                                    <p:set>
                                      <p:cBhvr>
                                        <p:cTn id="23" dur="1" fill="hold">
                                          <p:stCondLst>
                                            <p:cond delay="0"/>
                                          </p:stCondLst>
                                        </p:cTn>
                                        <p:tgtEl>
                                          <p:spTgt spid="14339">
                                            <p:txEl>
                                              <p:pRg st="3" end="3"/>
                                            </p:txEl>
                                          </p:spTgt>
                                        </p:tgtEl>
                                        <p:attrNameLst>
                                          <p:attrName>style.visibility</p:attrName>
                                        </p:attrNameLst>
                                      </p:cBhvr>
                                      <p:to>
                                        <p:strVal val="visible"/>
                                      </p:to>
                                    </p:set>
                                    <p:animEffect transition="in" filter="slide(fromBottom)">
                                      <p:cBhvr>
                                        <p:cTn id="24" dur="500"/>
                                        <p:tgtEl>
                                          <p:spTgt spid="1433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ChangeArrowheads="1"/>
          </p:cNvSpPr>
          <p:nvPr/>
        </p:nvSpPr>
        <p:spPr bwMode="auto">
          <a:xfrm>
            <a:off x="381000" y="779463"/>
            <a:ext cx="8534400" cy="5200650"/>
          </a:xfrm>
          <a:prstGeom prst="rect">
            <a:avLst/>
          </a:prstGeom>
          <a:noFill/>
          <a:ln w="9525">
            <a:noFill/>
            <a:miter lim="800000"/>
            <a:headEnd/>
            <a:tailEnd/>
          </a:ln>
        </p:spPr>
        <p:txBody>
          <a:bodyPr anchor="ctr">
            <a:spAutoFit/>
          </a:bodyPr>
          <a:lstStyle/>
          <a:p>
            <a:pPr>
              <a:buClr>
                <a:srgbClr val="FF0066"/>
              </a:buClr>
              <a:buFont typeface="Wingdings" pitchFamily="2" charset="2"/>
              <a:buChar char="Ø"/>
              <a:defRPr/>
            </a:pPr>
            <a:r>
              <a:rPr lang="en-US" sz="2800" b="1" dirty="0">
                <a:solidFill>
                  <a:schemeClr val="tx1">
                    <a:lumMod val="50000"/>
                    <a:lumOff val="50000"/>
                  </a:schemeClr>
                </a:solidFill>
                <a:latin typeface="Times New Roman" pitchFamily="18" charset="0"/>
                <a:cs typeface="Times New Roman" pitchFamily="18" charset="0"/>
              </a:rPr>
              <a:t>Canon of Equality</a:t>
            </a:r>
          </a:p>
          <a:p>
            <a:pPr algn="just">
              <a:buClr>
                <a:srgbClr val="FF0066"/>
              </a:buClr>
              <a:buFont typeface="Wingdings" pitchFamily="2" charset="2"/>
              <a:buNone/>
              <a:defRPr/>
            </a:pPr>
            <a:r>
              <a:rPr lang="en-US" sz="2400" dirty="0">
                <a:latin typeface="Times New Roman" pitchFamily="18" charset="0"/>
                <a:cs typeface="Times New Roman" pitchFamily="18" charset="0"/>
              </a:rPr>
              <a:t> This states that persons should be taxed according to their ability to pay taxes. That is why this principle is also known as the canon of ability. Equality does not mean equal amount of tax, but equality in tax burden. Canon of equality implies a progressive tax system.</a:t>
            </a:r>
          </a:p>
          <a:p>
            <a:pPr algn="ctr">
              <a:defRPr/>
            </a:pPr>
            <a:endParaRPr lang="en-US" sz="2400" dirty="0"/>
          </a:p>
          <a:p>
            <a:pPr algn="ctr">
              <a:defRPr/>
            </a:pPr>
            <a:endParaRPr lang="en-US" dirty="0"/>
          </a:p>
          <a:p>
            <a:pPr algn="ctr">
              <a:defRPr/>
            </a:pPr>
            <a:endParaRPr lang="en-US" dirty="0"/>
          </a:p>
          <a:p>
            <a:pPr>
              <a:buClr>
                <a:srgbClr val="FF0066"/>
              </a:buClr>
              <a:buFont typeface="Wingdings" pitchFamily="2" charset="2"/>
              <a:buChar char="Ø"/>
              <a:defRPr/>
            </a:pPr>
            <a:r>
              <a:rPr lang="en-US" sz="2800" b="1" dirty="0"/>
              <a:t> </a:t>
            </a:r>
            <a:r>
              <a:rPr lang="en-US" sz="2800" b="1" dirty="0">
                <a:solidFill>
                  <a:schemeClr val="tx1">
                    <a:lumMod val="50000"/>
                    <a:lumOff val="50000"/>
                  </a:schemeClr>
                </a:solidFill>
                <a:latin typeface="Times New Roman" pitchFamily="18" charset="0"/>
                <a:cs typeface="Times New Roman" pitchFamily="18" charset="0"/>
              </a:rPr>
              <a:t>Canon of Certainty</a:t>
            </a:r>
          </a:p>
          <a:p>
            <a:pPr algn="just">
              <a:defRPr/>
            </a:pPr>
            <a:r>
              <a:rPr lang="en-US" dirty="0">
                <a:latin typeface="Times New Roman" pitchFamily="18" charset="0"/>
                <a:cs typeface="Times New Roman" pitchFamily="18" charset="0"/>
              </a:rPr>
              <a:t> </a:t>
            </a:r>
            <a:r>
              <a:rPr lang="en-US" sz="2400" dirty="0">
                <a:latin typeface="Times New Roman" pitchFamily="18" charset="0"/>
                <a:cs typeface="Times New Roman" pitchFamily="18" charset="0"/>
              </a:rPr>
              <a:t>According to this canon, the tax which each individual is required to pay should be certain and not arbitrary. The time of payment, the manner of payment and the amount to be paid should be clear to every tax payer. The application of this principle is beneficial both to the government as well as to the tax payer.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5" fill="hold" nodeType="clickEffect">
                                  <p:stCondLst>
                                    <p:cond delay="0"/>
                                  </p:stCondLst>
                                  <p:childTnLst>
                                    <p:set>
                                      <p:cBhvr>
                                        <p:cTn id="6" dur="1" fill="hold">
                                          <p:stCondLst>
                                            <p:cond delay="0"/>
                                          </p:stCondLst>
                                        </p:cTn>
                                        <p:tgtEl>
                                          <p:spTgt spid="15362">
                                            <p:txEl>
                                              <p:pRg st="0" end="0"/>
                                            </p:txEl>
                                          </p:spTgt>
                                        </p:tgtEl>
                                        <p:attrNameLst>
                                          <p:attrName>style.visibility</p:attrName>
                                        </p:attrNameLst>
                                      </p:cBhvr>
                                      <p:to>
                                        <p:strVal val="visible"/>
                                      </p:to>
                                    </p:set>
                                    <p:animEffect transition="in" filter="checkerboard(down)">
                                      <p:cBhvr>
                                        <p:cTn id="7" dur="500"/>
                                        <p:tgtEl>
                                          <p:spTgt spid="15362">
                                            <p:txEl>
                                              <p:pRg st="0" end="0"/>
                                            </p:txEl>
                                          </p:spTgt>
                                        </p:tgtEl>
                                      </p:cBhvr>
                                    </p:animEffect>
                                  </p:childTnLst>
                                </p:cTn>
                              </p:par>
                              <p:par>
                                <p:cTn id="8" presetID="5" presetClass="entr" presetSubtype="5" fill="hold" nodeType="withEffect">
                                  <p:stCondLst>
                                    <p:cond delay="0"/>
                                  </p:stCondLst>
                                  <p:childTnLst>
                                    <p:set>
                                      <p:cBhvr>
                                        <p:cTn id="9" dur="1" fill="hold">
                                          <p:stCondLst>
                                            <p:cond delay="0"/>
                                          </p:stCondLst>
                                        </p:cTn>
                                        <p:tgtEl>
                                          <p:spTgt spid="15362">
                                            <p:txEl>
                                              <p:pRg st="1" end="1"/>
                                            </p:txEl>
                                          </p:spTgt>
                                        </p:tgtEl>
                                        <p:attrNameLst>
                                          <p:attrName>style.visibility</p:attrName>
                                        </p:attrNameLst>
                                      </p:cBhvr>
                                      <p:to>
                                        <p:strVal val="visible"/>
                                      </p:to>
                                    </p:set>
                                    <p:animEffect transition="in" filter="checkerboard(down)">
                                      <p:cBhvr>
                                        <p:cTn id="10" dur="500"/>
                                        <p:tgtEl>
                                          <p:spTgt spid="15362">
                                            <p:txEl>
                                              <p:pRg st="1" end="1"/>
                                            </p:txEl>
                                          </p:spTgt>
                                        </p:tgtEl>
                                      </p:cBhvr>
                                    </p:animEffect>
                                  </p:childTnLst>
                                </p:cTn>
                              </p:par>
                            </p:childTnLst>
                          </p:cTn>
                        </p:par>
                        <p:par>
                          <p:cTn id="11" fill="hold">
                            <p:stCondLst>
                              <p:cond delay="500"/>
                            </p:stCondLst>
                            <p:childTnLst>
                              <p:par>
                                <p:cTn id="12" presetID="5" presetClass="entr" presetSubtype="5" fill="hold" nodeType="afterEffect">
                                  <p:stCondLst>
                                    <p:cond delay="0"/>
                                  </p:stCondLst>
                                  <p:childTnLst>
                                    <p:set>
                                      <p:cBhvr>
                                        <p:cTn id="13" dur="1" fill="hold">
                                          <p:stCondLst>
                                            <p:cond delay="0"/>
                                          </p:stCondLst>
                                        </p:cTn>
                                        <p:tgtEl>
                                          <p:spTgt spid="15362">
                                            <p:txEl>
                                              <p:pRg st="5" end="5"/>
                                            </p:txEl>
                                          </p:spTgt>
                                        </p:tgtEl>
                                        <p:attrNameLst>
                                          <p:attrName>style.visibility</p:attrName>
                                        </p:attrNameLst>
                                      </p:cBhvr>
                                      <p:to>
                                        <p:strVal val="visible"/>
                                      </p:to>
                                    </p:set>
                                    <p:animEffect transition="in" filter="checkerboard(down)">
                                      <p:cBhvr>
                                        <p:cTn id="14" dur="500"/>
                                        <p:tgtEl>
                                          <p:spTgt spid="15362">
                                            <p:txEl>
                                              <p:pRg st="5" end="5"/>
                                            </p:txEl>
                                          </p:spTgt>
                                        </p:tgtEl>
                                      </p:cBhvr>
                                    </p:animEffect>
                                  </p:childTnLst>
                                </p:cTn>
                              </p:par>
                              <p:par>
                                <p:cTn id="15" presetID="5" presetClass="entr" presetSubtype="5" fill="hold" nodeType="withEffect">
                                  <p:stCondLst>
                                    <p:cond delay="0"/>
                                  </p:stCondLst>
                                  <p:childTnLst>
                                    <p:set>
                                      <p:cBhvr>
                                        <p:cTn id="16" dur="1" fill="hold">
                                          <p:stCondLst>
                                            <p:cond delay="0"/>
                                          </p:stCondLst>
                                        </p:cTn>
                                        <p:tgtEl>
                                          <p:spTgt spid="15362">
                                            <p:txEl>
                                              <p:pRg st="6" end="6"/>
                                            </p:txEl>
                                          </p:spTgt>
                                        </p:tgtEl>
                                        <p:attrNameLst>
                                          <p:attrName>style.visibility</p:attrName>
                                        </p:attrNameLst>
                                      </p:cBhvr>
                                      <p:to>
                                        <p:strVal val="visible"/>
                                      </p:to>
                                    </p:set>
                                    <p:animEffect transition="in" filter="checkerboard(down)">
                                      <p:cBhvr>
                                        <p:cTn id="17" dur="500"/>
                                        <p:tgtEl>
                                          <p:spTgt spid="1536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ChangeArrowheads="1"/>
          </p:cNvSpPr>
          <p:nvPr/>
        </p:nvSpPr>
        <p:spPr bwMode="auto">
          <a:xfrm>
            <a:off x="381000" y="690563"/>
            <a:ext cx="8458200" cy="4924425"/>
          </a:xfrm>
          <a:prstGeom prst="rect">
            <a:avLst/>
          </a:prstGeom>
          <a:noFill/>
          <a:ln w="9525">
            <a:noFill/>
            <a:miter lim="800000"/>
            <a:headEnd/>
            <a:tailEnd/>
          </a:ln>
        </p:spPr>
        <p:txBody>
          <a:bodyPr anchor="ctr">
            <a:spAutoFit/>
          </a:bodyPr>
          <a:lstStyle/>
          <a:p>
            <a:pPr>
              <a:buClr>
                <a:srgbClr val="FF0066"/>
              </a:buClr>
              <a:buFont typeface="Wingdings" pitchFamily="2" charset="2"/>
              <a:buChar char="Ø"/>
              <a:defRPr/>
            </a:pPr>
            <a:r>
              <a:rPr lang="en-US" sz="2800" b="1" dirty="0"/>
              <a:t> </a:t>
            </a:r>
            <a:r>
              <a:rPr lang="en-US" sz="2800" b="1" dirty="0">
                <a:solidFill>
                  <a:schemeClr val="tx1">
                    <a:lumMod val="50000"/>
                    <a:lumOff val="50000"/>
                  </a:schemeClr>
                </a:solidFill>
                <a:latin typeface="Times New Roman" pitchFamily="18" charset="0"/>
                <a:cs typeface="Times New Roman" pitchFamily="18" charset="0"/>
              </a:rPr>
              <a:t>Canon of Convenience</a:t>
            </a:r>
          </a:p>
          <a:p>
            <a:pPr algn="ctr">
              <a:defRPr/>
            </a:pPr>
            <a:endParaRPr lang="en-US" sz="2400" dirty="0">
              <a:latin typeface="Times New Roman" pitchFamily="18" charset="0"/>
              <a:cs typeface="Times New Roman" pitchFamily="18" charset="0"/>
            </a:endParaRPr>
          </a:p>
          <a:p>
            <a:pPr algn="just">
              <a:defRPr/>
            </a:pPr>
            <a:r>
              <a:rPr lang="en-US" sz="2400" dirty="0">
                <a:latin typeface="Times New Roman" pitchFamily="18" charset="0"/>
                <a:cs typeface="Times New Roman" pitchFamily="18" charset="0"/>
              </a:rPr>
              <a:t>According to this canon, the mode and timings of tax payment should be convenient to the tax payer. It means that the taxes should be imposed in such a manner and at the time which is most convenient for the tax payer. For example, government of India collects the income tax at the time when they receive their salaries. So this principle is also known as ‘the pay as you earn method’.</a:t>
            </a:r>
          </a:p>
          <a:p>
            <a:pPr algn="ctr">
              <a:defRPr/>
            </a:pPr>
            <a:endParaRPr lang="en-US" sz="2400" dirty="0"/>
          </a:p>
          <a:p>
            <a:pPr>
              <a:buClr>
                <a:srgbClr val="FF0066"/>
              </a:buClr>
              <a:buFont typeface="Wingdings" pitchFamily="2" charset="2"/>
              <a:buChar char="Ø"/>
              <a:defRPr/>
            </a:pPr>
            <a:r>
              <a:rPr lang="en-US" sz="2800" b="1" dirty="0">
                <a:latin typeface="Times New Roman" pitchFamily="18" charset="0"/>
                <a:cs typeface="Times New Roman" pitchFamily="18" charset="0"/>
              </a:rPr>
              <a:t> </a:t>
            </a:r>
            <a:r>
              <a:rPr lang="en-US" sz="2800" b="1" dirty="0">
                <a:solidFill>
                  <a:schemeClr val="tx1">
                    <a:lumMod val="50000"/>
                    <a:lumOff val="50000"/>
                  </a:schemeClr>
                </a:solidFill>
                <a:latin typeface="Times New Roman" pitchFamily="18" charset="0"/>
                <a:cs typeface="Times New Roman" pitchFamily="18" charset="0"/>
              </a:rPr>
              <a:t>Canon of Economy</a:t>
            </a:r>
          </a:p>
          <a:p>
            <a:pPr algn="ctr">
              <a:defRPr/>
            </a:pPr>
            <a:endParaRPr lang="en-US" dirty="0">
              <a:latin typeface="Times New Roman" pitchFamily="18" charset="0"/>
              <a:cs typeface="Times New Roman" pitchFamily="18" charset="0"/>
            </a:endParaRPr>
          </a:p>
          <a:p>
            <a:pPr algn="just">
              <a:defRPr/>
            </a:pPr>
            <a:r>
              <a:rPr lang="en-US" sz="2400" dirty="0">
                <a:latin typeface="Times New Roman" pitchFamily="18" charset="0"/>
                <a:cs typeface="Times New Roman" pitchFamily="18" charset="0"/>
              </a:rPr>
              <a:t>Every tax has a cost of collection. The canon of economy implies that the cost of tax collection should be minimum</a:t>
            </a:r>
            <a:r>
              <a:rPr lang="en-US" dirty="0">
                <a:latin typeface="Times New Roman" pitchFamily="18" charset="0"/>
                <a:cs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5" fill="hold" nodeType="clickEffect">
                                  <p:stCondLst>
                                    <p:cond delay="0"/>
                                  </p:stCondLst>
                                  <p:childTnLst>
                                    <p:set>
                                      <p:cBhvr>
                                        <p:cTn id="6" dur="1" fill="hold">
                                          <p:stCondLst>
                                            <p:cond delay="0"/>
                                          </p:stCondLst>
                                        </p:cTn>
                                        <p:tgtEl>
                                          <p:spTgt spid="16386">
                                            <p:txEl>
                                              <p:pRg st="0" end="0"/>
                                            </p:txEl>
                                          </p:spTgt>
                                        </p:tgtEl>
                                        <p:attrNameLst>
                                          <p:attrName>style.visibility</p:attrName>
                                        </p:attrNameLst>
                                      </p:cBhvr>
                                      <p:to>
                                        <p:strVal val="visible"/>
                                      </p:to>
                                    </p:set>
                                    <p:animEffect transition="in" filter="checkerboard(down)">
                                      <p:cBhvr>
                                        <p:cTn id="7" dur="500"/>
                                        <p:tgtEl>
                                          <p:spTgt spid="16386">
                                            <p:txEl>
                                              <p:pRg st="0" end="0"/>
                                            </p:txEl>
                                          </p:spTgt>
                                        </p:tgtEl>
                                      </p:cBhvr>
                                    </p:animEffect>
                                  </p:childTnLst>
                                </p:cTn>
                              </p:par>
                              <p:par>
                                <p:cTn id="8" presetID="5" presetClass="entr" presetSubtype="5" fill="hold" nodeType="withEffect">
                                  <p:stCondLst>
                                    <p:cond delay="0"/>
                                  </p:stCondLst>
                                  <p:childTnLst>
                                    <p:set>
                                      <p:cBhvr>
                                        <p:cTn id="9" dur="1" fill="hold">
                                          <p:stCondLst>
                                            <p:cond delay="0"/>
                                          </p:stCondLst>
                                        </p:cTn>
                                        <p:tgtEl>
                                          <p:spTgt spid="16386">
                                            <p:txEl>
                                              <p:pRg st="2" end="2"/>
                                            </p:txEl>
                                          </p:spTgt>
                                        </p:tgtEl>
                                        <p:attrNameLst>
                                          <p:attrName>style.visibility</p:attrName>
                                        </p:attrNameLst>
                                      </p:cBhvr>
                                      <p:to>
                                        <p:strVal val="visible"/>
                                      </p:to>
                                    </p:set>
                                    <p:animEffect transition="in" filter="checkerboard(down)">
                                      <p:cBhvr>
                                        <p:cTn id="10" dur="500"/>
                                        <p:tgtEl>
                                          <p:spTgt spid="16386">
                                            <p:txEl>
                                              <p:pRg st="2" end="2"/>
                                            </p:txEl>
                                          </p:spTgt>
                                        </p:tgtEl>
                                      </p:cBhvr>
                                    </p:animEffect>
                                  </p:childTnLst>
                                </p:cTn>
                              </p:par>
                            </p:childTnLst>
                          </p:cTn>
                        </p:par>
                        <p:par>
                          <p:cTn id="11" fill="hold">
                            <p:stCondLst>
                              <p:cond delay="500"/>
                            </p:stCondLst>
                            <p:childTnLst>
                              <p:par>
                                <p:cTn id="12" presetID="5" presetClass="entr" presetSubtype="5" fill="hold" nodeType="afterEffect">
                                  <p:stCondLst>
                                    <p:cond delay="0"/>
                                  </p:stCondLst>
                                  <p:childTnLst>
                                    <p:set>
                                      <p:cBhvr>
                                        <p:cTn id="13" dur="1" fill="hold">
                                          <p:stCondLst>
                                            <p:cond delay="0"/>
                                          </p:stCondLst>
                                        </p:cTn>
                                        <p:tgtEl>
                                          <p:spTgt spid="16386">
                                            <p:txEl>
                                              <p:pRg st="4" end="4"/>
                                            </p:txEl>
                                          </p:spTgt>
                                        </p:tgtEl>
                                        <p:attrNameLst>
                                          <p:attrName>style.visibility</p:attrName>
                                        </p:attrNameLst>
                                      </p:cBhvr>
                                      <p:to>
                                        <p:strVal val="visible"/>
                                      </p:to>
                                    </p:set>
                                    <p:animEffect transition="in" filter="checkerboard(down)">
                                      <p:cBhvr>
                                        <p:cTn id="14" dur="500"/>
                                        <p:tgtEl>
                                          <p:spTgt spid="16386">
                                            <p:txEl>
                                              <p:pRg st="4" end="4"/>
                                            </p:txEl>
                                          </p:spTgt>
                                        </p:tgtEl>
                                      </p:cBhvr>
                                    </p:animEffect>
                                  </p:childTnLst>
                                </p:cTn>
                              </p:par>
                              <p:par>
                                <p:cTn id="15" presetID="5" presetClass="entr" presetSubtype="5" fill="hold" nodeType="withEffect">
                                  <p:stCondLst>
                                    <p:cond delay="0"/>
                                  </p:stCondLst>
                                  <p:childTnLst>
                                    <p:set>
                                      <p:cBhvr>
                                        <p:cTn id="16" dur="1" fill="hold">
                                          <p:stCondLst>
                                            <p:cond delay="0"/>
                                          </p:stCondLst>
                                        </p:cTn>
                                        <p:tgtEl>
                                          <p:spTgt spid="16386">
                                            <p:txEl>
                                              <p:pRg st="6" end="6"/>
                                            </p:txEl>
                                          </p:spTgt>
                                        </p:tgtEl>
                                        <p:attrNameLst>
                                          <p:attrName>style.visibility</p:attrName>
                                        </p:attrNameLst>
                                      </p:cBhvr>
                                      <p:to>
                                        <p:strVal val="visible"/>
                                      </p:to>
                                    </p:set>
                                    <p:animEffect transition="in" filter="checkerboard(down)">
                                      <p:cBhvr>
                                        <p:cTn id="17" dur="500"/>
                                        <p:tgtEl>
                                          <p:spTgt spid="16386">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457200" y="381000"/>
            <a:ext cx="8229600" cy="1139825"/>
          </a:xfrm>
        </p:spPr>
        <p:txBody>
          <a:bodyPr/>
          <a:lstStyle/>
          <a:p>
            <a:pPr eaLnBrk="1" hangingPunct="1">
              <a:defRPr/>
            </a:pPr>
            <a:r>
              <a:rPr lang="en-US" b="1" dirty="0" smtClean="0">
                <a:solidFill>
                  <a:schemeClr val="tx1">
                    <a:lumMod val="50000"/>
                    <a:lumOff val="50000"/>
                  </a:schemeClr>
                </a:solidFill>
                <a:latin typeface="Times New Roman" pitchFamily="18" charset="0"/>
                <a:cs typeface="Times New Roman" pitchFamily="18" charset="0"/>
              </a:rPr>
              <a:t>Income exempt from Tax</a:t>
            </a:r>
          </a:p>
        </p:txBody>
      </p:sp>
      <p:sp>
        <p:nvSpPr>
          <p:cNvPr id="22531" name="Rectangle 3"/>
          <p:cNvSpPr>
            <a:spLocks noGrp="1" noChangeArrowheads="1"/>
          </p:cNvSpPr>
          <p:nvPr>
            <p:ph sz="quarter" idx="1"/>
          </p:nvPr>
        </p:nvSpPr>
        <p:spPr>
          <a:xfrm>
            <a:off x="304800" y="1447800"/>
            <a:ext cx="8305800" cy="4572000"/>
          </a:xfrm>
        </p:spPr>
        <p:txBody>
          <a:bodyPr/>
          <a:lstStyle/>
          <a:p>
            <a:pPr eaLnBrk="1" hangingPunct="1">
              <a:buClr>
                <a:srgbClr val="FF0066"/>
              </a:buClr>
            </a:pPr>
            <a:endParaRPr lang="en-US" smtClean="0">
              <a:latin typeface="Times New Roman" pitchFamily="18" charset="0"/>
              <a:cs typeface="Times New Roman" pitchFamily="18" charset="0"/>
            </a:endParaRPr>
          </a:p>
          <a:p>
            <a:pPr eaLnBrk="1" hangingPunct="1">
              <a:buClr>
                <a:srgbClr val="FF0066"/>
              </a:buClr>
            </a:pPr>
            <a:r>
              <a:rPr lang="en-US" smtClean="0">
                <a:latin typeface="Times New Roman" pitchFamily="18" charset="0"/>
                <a:cs typeface="Times New Roman" pitchFamily="18" charset="0"/>
              </a:rPr>
              <a:t>Dividends paid by companies and mutual funds</a:t>
            </a:r>
          </a:p>
          <a:p>
            <a:pPr eaLnBrk="1" hangingPunct="1">
              <a:buClr>
                <a:srgbClr val="FF0066"/>
              </a:buClr>
            </a:pPr>
            <a:r>
              <a:rPr lang="en-US" smtClean="0">
                <a:latin typeface="Times New Roman" pitchFamily="18" charset="0"/>
                <a:cs typeface="Times New Roman" pitchFamily="18" charset="0"/>
              </a:rPr>
              <a:t>Insurance proceeds from an Insurance company</a:t>
            </a:r>
          </a:p>
          <a:p>
            <a:pPr eaLnBrk="1" hangingPunct="1">
              <a:buClr>
                <a:srgbClr val="FF0066"/>
              </a:buClr>
            </a:pPr>
            <a:r>
              <a:rPr lang="en-US" smtClean="0">
                <a:latin typeface="Times New Roman" pitchFamily="18" charset="0"/>
                <a:cs typeface="Times New Roman" pitchFamily="18" charset="0"/>
              </a:rPr>
              <a:t>Maturity proceeds of a Public provident fund (PPF account)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2530"/>
                                        </p:tgtEl>
                                        <p:attrNameLst>
                                          <p:attrName>style.visibility</p:attrName>
                                        </p:attrNameLst>
                                      </p:cBhvr>
                                      <p:to>
                                        <p:strVal val="visible"/>
                                      </p:to>
                                    </p:set>
                                    <p:anim calcmode="lin" valueType="num">
                                      <p:cBhvr additive="base">
                                        <p:cTn id="7" dur="500" fill="hold"/>
                                        <p:tgtEl>
                                          <p:spTgt spid="22530"/>
                                        </p:tgtEl>
                                        <p:attrNameLst>
                                          <p:attrName>ppt_x</p:attrName>
                                        </p:attrNameLst>
                                      </p:cBhvr>
                                      <p:tavLst>
                                        <p:tav tm="0">
                                          <p:val>
                                            <p:strVal val="0-#ppt_w/2"/>
                                          </p:val>
                                        </p:tav>
                                        <p:tav tm="100000">
                                          <p:val>
                                            <p:strVal val="#ppt_x"/>
                                          </p:val>
                                        </p:tav>
                                      </p:tavLst>
                                    </p:anim>
                                    <p:anim calcmode="lin" valueType="num">
                                      <p:cBhvr additive="base">
                                        <p:cTn id="8" dur="500" fill="hold"/>
                                        <p:tgtEl>
                                          <p:spTgt spid="22530"/>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22531">
                                            <p:txEl>
                                              <p:pRg st="1" end="1"/>
                                            </p:txEl>
                                          </p:spTgt>
                                        </p:tgtEl>
                                        <p:attrNameLst>
                                          <p:attrName>style.visibility</p:attrName>
                                        </p:attrNameLst>
                                      </p:cBhvr>
                                      <p:to>
                                        <p:strVal val="visible"/>
                                      </p:to>
                                    </p:set>
                                    <p:animEffect transition="in" filter="slide(fromBottom)">
                                      <p:cBhvr>
                                        <p:cTn id="13" dur="500"/>
                                        <p:tgtEl>
                                          <p:spTgt spid="22531">
                                            <p:txEl>
                                              <p:pRg st="1" end="1"/>
                                            </p:txEl>
                                          </p:spTgt>
                                        </p:tgtEl>
                                      </p:cBhvr>
                                    </p:animEffect>
                                  </p:childTnLst>
                                </p:cTn>
                              </p:par>
                              <p:par>
                                <p:cTn id="14" presetID="12" presetClass="entr" presetSubtype="4" fill="hold" nodeType="withEffect">
                                  <p:stCondLst>
                                    <p:cond delay="0"/>
                                  </p:stCondLst>
                                  <p:childTnLst>
                                    <p:set>
                                      <p:cBhvr>
                                        <p:cTn id="15" dur="1" fill="hold">
                                          <p:stCondLst>
                                            <p:cond delay="0"/>
                                          </p:stCondLst>
                                        </p:cTn>
                                        <p:tgtEl>
                                          <p:spTgt spid="22531">
                                            <p:txEl>
                                              <p:pRg st="2" end="2"/>
                                            </p:txEl>
                                          </p:spTgt>
                                        </p:tgtEl>
                                        <p:attrNameLst>
                                          <p:attrName>style.visibility</p:attrName>
                                        </p:attrNameLst>
                                      </p:cBhvr>
                                      <p:to>
                                        <p:strVal val="visible"/>
                                      </p:to>
                                    </p:set>
                                    <p:animEffect transition="in" filter="slide(fromBottom)">
                                      <p:cBhvr>
                                        <p:cTn id="16" dur="500"/>
                                        <p:tgtEl>
                                          <p:spTgt spid="22531">
                                            <p:txEl>
                                              <p:pRg st="2" end="2"/>
                                            </p:txEl>
                                          </p:spTgt>
                                        </p:tgtEl>
                                      </p:cBhvr>
                                    </p:animEffect>
                                  </p:childTnLst>
                                </p:cTn>
                              </p:par>
                              <p:par>
                                <p:cTn id="17" presetID="12" presetClass="entr" presetSubtype="4" fill="hold" nodeType="withEffect">
                                  <p:stCondLst>
                                    <p:cond delay="0"/>
                                  </p:stCondLst>
                                  <p:childTnLst>
                                    <p:set>
                                      <p:cBhvr>
                                        <p:cTn id="18" dur="1" fill="hold">
                                          <p:stCondLst>
                                            <p:cond delay="0"/>
                                          </p:stCondLst>
                                        </p:cTn>
                                        <p:tgtEl>
                                          <p:spTgt spid="22531">
                                            <p:txEl>
                                              <p:pRg st="3" end="3"/>
                                            </p:txEl>
                                          </p:spTgt>
                                        </p:tgtEl>
                                        <p:attrNameLst>
                                          <p:attrName>style.visibility</p:attrName>
                                        </p:attrNameLst>
                                      </p:cBhvr>
                                      <p:to>
                                        <p:strVal val="visible"/>
                                      </p:to>
                                    </p:set>
                                    <p:animEffect transition="in" filter="slide(fromBottom)">
                                      <p:cBhvr>
                                        <p:cTn id="19" dur="500"/>
                                        <p:tgtEl>
                                          <p:spTgt spid="2253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0"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3" name="Rectangle 3"/>
          <p:cNvSpPr>
            <a:spLocks noChangeArrowheads="1"/>
          </p:cNvSpPr>
          <p:nvPr/>
        </p:nvSpPr>
        <p:spPr bwMode="auto">
          <a:xfrm>
            <a:off x="3832225" y="3598863"/>
            <a:ext cx="587375" cy="366712"/>
          </a:xfrm>
          <a:prstGeom prst="rect">
            <a:avLst/>
          </a:prstGeom>
          <a:noFill/>
          <a:ln w="9525">
            <a:noFill/>
            <a:miter lim="800000"/>
            <a:headEnd/>
            <a:tailEnd/>
          </a:ln>
          <a:effectLst/>
        </p:spPr>
        <p:txBody>
          <a:bodyPr>
            <a:spAutoFit/>
          </a:bodyPr>
          <a:lstStyle/>
          <a:p>
            <a:pPr>
              <a:defRPr/>
            </a:pPr>
            <a:endParaRPr lang="en-US">
              <a:effectLst>
                <a:outerShdw blurRad="38100" dist="38100" dir="2700000" algn="tl">
                  <a:srgbClr val="000000"/>
                </a:outerShdw>
              </a:effectLst>
            </a:endParaRPr>
          </a:p>
        </p:txBody>
      </p:sp>
      <p:sp>
        <p:nvSpPr>
          <p:cNvPr id="56324" name="Rectangle 4"/>
          <p:cNvSpPr>
            <a:spLocks noChangeArrowheads="1"/>
          </p:cNvSpPr>
          <p:nvPr/>
        </p:nvSpPr>
        <p:spPr bwMode="auto">
          <a:xfrm>
            <a:off x="3540125" y="3246438"/>
            <a:ext cx="325438" cy="366712"/>
          </a:xfrm>
          <a:prstGeom prst="rect">
            <a:avLst/>
          </a:prstGeom>
          <a:noFill/>
          <a:ln w="9525">
            <a:noFill/>
            <a:miter lim="800000"/>
            <a:headEnd/>
            <a:tailEnd/>
          </a:ln>
          <a:effectLst/>
        </p:spPr>
        <p:txBody>
          <a:bodyPr wrap="none">
            <a:spAutoFit/>
          </a:bodyPr>
          <a:lstStyle/>
          <a:p>
            <a:pPr eaLnBrk="1" hangingPunct="1">
              <a:spcBef>
                <a:spcPct val="20000"/>
              </a:spcBef>
              <a:buClr>
                <a:srgbClr val="FF0066"/>
              </a:buClr>
              <a:buSzPct val="80000"/>
              <a:buFont typeface="Wingdings" pitchFamily="2" charset="2"/>
              <a:buChar char="Ø"/>
              <a:defRPr/>
            </a:pPr>
            <a:endParaRPr lang="en-US">
              <a:effectLst>
                <a:outerShdw blurRad="38100" dist="38100" dir="2700000" algn="tl">
                  <a:srgbClr val="000000"/>
                </a:outerShdw>
              </a:effectLst>
            </a:endParaRPr>
          </a:p>
        </p:txBody>
      </p:sp>
      <p:sp>
        <p:nvSpPr>
          <p:cNvPr id="24580" name="Rectangle 5"/>
          <p:cNvSpPr>
            <a:spLocks noChangeArrowheads="1"/>
          </p:cNvSpPr>
          <p:nvPr/>
        </p:nvSpPr>
        <p:spPr bwMode="auto">
          <a:xfrm>
            <a:off x="457200" y="533400"/>
            <a:ext cx="8153400" cy="5140325"/>
          </a:xfrm>
          <a:prstGeom prst="rect">
            <a:avLst/>
          </a:prstGeom>
          <a:noFill/>
          <a:ln w="9525">
            <a:noFill/>
            <a:miter lim="800000"/>
            <a:headEnd/>
            <a:tailEnd/>
          </a:ln>
        </p:spPr>
        <p:txBody>
          <a:bodyPr anchor="ctr">
            <a:spAutoFit/>
          </a:bodyPr>
          <a:lstStyle/>
          <a:p>
            <a:pPr algn="just">
              <a:defRPr/>
            </a:pPr>
            <a:r>
              <a:rPr lang="en-US" sz="3600" b="1" dirty="0">
                <a:latin typeface="Times New Roman" pitchFamily="18" charset="0"/>
                <a:cs typeface="Times New Roman" pitchFamily="18" charset="0"/>
              </a:rPr>
              <a:t>                       </a:t>
            </a:r>
            <a:r>
              <a:rPr lang="en-US" sz="3600" b="1" dirty="0">
                <a:solidFill>
                  <a:schemeClr val="tx1">
                    <a:lumMod val="50000"/>
                    <a:lumOff val="50000"/>
                  </a:schemeClr>
                </a:solidFill>
                <a:latin typeface="Times New Roman" pitchFamily="18" charset="0"/>
                <a:cs typeface="Times New Roman" pitchFamily="18" charset="0"/>
              </a:rPr>
              <a:t>Conclusion</a:t>
            </a:r>
          </a:p>
          <a:p>
            <a:pPr>
              <a:defRPr/>
            </a:pPr>
            <a:endParaRPr lang="en-US" sz="2800" dirty="0">
              <a:latin typeface="Times New Roman" pitchFamily="18" charset="0"/>
              <a:cs typeface="Times New Roman" pitchFamily="18" charset="0"/>
            </a:endParaRPr>
          </a:p>
          <a:p>
            <a:pPr algn="just">
              <a:defRPr/>
            </a:pPr>
            <a:r>
              <a:rPr lang="en-US" dirty="0">
                <a:latin typeface="Times New Roman" pitchFamily="18" charset="0"/>
                <a:cs typeface="Times New Roman" pitchFamily="18" charset="0"/>
              </a:rPr>
              <a:t> </a:t>
            </a:r>
            <a:r>
              <a:rPr lang="en-US" sz="2400" dirty="0">
                <a:latin typeface="Times New Roman" pitchFamily="18" charset="0"/>
                <a:cs typeface="Times New Roman" pitchFamily="18" charset="0"/>
              </a:rPr>
              <a:t>To conclude, we can say that the instrument of taxation is of great significance on </a:t>
            </a:r>
          </a:p>
          <a:p>
            <a:pPr algn="just">
              <a:defRPr/>
            </a:pPr>
            <a:endParaRPr lang="en-US" sz="2400" dirty="0">
              <a:latin typeface="Times New Roman" pitchFamily="18" charset="0"/>
              <a:cs typeface="Times New Roman" pitchFamily="18" charset="0"/>
            </a:endParaRPr>
          </a:p>
          <a:p>
            <a:pPr algn="just">
              <a:buFontTx/>
              <a:buChar char="•"/>
              <a:defRPr/>
            </a:pPr>
            <a:r>
              <a:rPr lang="en-US" sz="2400" dirty="0">
                <a:latin typeface="Times New Roman" pitchFamily="18" charset="0"/>
                <a:cs typeface="Times New Roman" pitchFamily="18" charset="0"/>
              </a:rPr>
              <a:t> increasing the level of economic activity -  Regressive taxation</a:t>
            </a:r>
          </a:p>
          <a:p>
            <a:pPr algn="just">
              <a:buFontTx/>
              <a:buChar char="•"/>
              <a:defRPr/>
            </a:pPr>
            <a:r>
              <a:rPr lang="en-US" sz="2400" dirty="0">
                <a:latin typeface="Times New Roman" pitchFamily="18" charset="0"/>
                <a:cs typeface="Times New Roman" pitchFamily="18" charset="0"/>
              </a:rPr>
              <a:t> reducing income inequalities  - progressive taxation</a:t>
            </a:r>
          </a:p>
          <a:p>
            <a:pPr algn="just">
              <a:buFontTx/>
              <a:buChar char="•"/>
              <a:defRPr/>
            </a:pPr>
            <a:r>
              <a:rPr lang="en-US" sz="2400" dirty="0">
                <a:latin typeface="Times New Roman" pitchFamily="18" charset="0"/>
                <a:cs typeface="Times New Roman" pitchFamily="18" charset="0"/>
              </a:rPr>
              <a:t> promoting economic growth – Funds could be reinvested</a:t>
            </a:r>
          </a:p>
          <a:p>
            <a:pPr>
              <a:defRPr/>
            </a:pPr>
            <a:endParaRPr lang="en-US" sz="2400" dirty="0">
              <a:latin typeface="Times New Roman" pitchFamily="18" charset="0"/>
              <a:cs typeface="Times New Roman" pitchFamily="18" charset="0"/>
            </a:endParaRPr>
          </a:p>
          <a:p>
            <a:pPr algn="just">
              <a:defRPr/>
            </a:pPr>
            <a:r>
              <a:rPr lang="en-US" sz="2400" b="1" dirty="0">
                <a:solidFill>
                  <a:schemeClr val="tx1">
                    <a:lumMod val="50000"/>
                    <a:lumOff val="50000"/>
                  </a:schemeClr>
                </a:solidFill>
                <a:latin typeface="Times New Roman" pitchFamily="18" charset="0"/>
                <a:cs typeface="Times New Roman" pitchFamily="18" charset="0"/>
              </a:rPr>
              <a:t>Social-Welfare Objective</a:t>
            </a:r>
            <a:r>
              <a:rPr lang="en-US" sz="2400" dirty="0">
                <a:solidFill>
                  <a:schemeClr val="tx1">
                    <a:lumMod val="50000"/>
                    <a:lumOff val="50000"/>
                  </a:schemeClr>
                </a:solidFill>
                <a:latin typeface="Times New Roman" pitchFamily="18" charset="0"/>
                <a:cs typeface="Times New Roman" pitchFamily="18" charset="0"/>
              </a:rPr>
              <a:t> -  </a:t>
            </a:r>
            <a:r>
              <a:rPr lang="en-US" sz="2400" dirty="0">
                <a:latin typeface="Times New Roman" pitchFamily="18" charset="0"/>
                <a:cs typeface="Times New Roman" pitchFamily="18" charset="0"/>
              </a:rPr>
              <a:t>Tax payment helps reduce the gap between the haves and have-nots.  As it helps in mobilizing the surplus income from the haves and reinvesting them for public welfare, it helps these surplus funds to reach the have-nots.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24580">
                                            <p:txEl>
                                              <p:pRg st="0" end="0"/>
                                            </p:txEl>
                                          </p:spTgt>
                                        </p:tgtEl>
                                        <p:attrNameLst>
                                          <p:attrName>style.visibility</p:attrName>
                                        </p:attrNameLst>
                                      </p:cBhvr>
                                      <p:to>
                                        <p:strVal val="visible"/>
                                      </p:to>
                                    </p:set>
                                    <p:anim calcmode="lin" valueType="num">
                                      <p:cBhvr additive="base">
                                        <p:cTn id="7" dur="500" fill="hold"/>
                                        <p:tgtEl>
                                          <p:spTgt spid="24580">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4580">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8" presetClass="entr" presetSubtype="16" fill="hold" nodeType="clickEffect">
                                  <p:stCondLst>
                                    <p:cond delay="0"/>
                                  </p:stCondLst>
                                  <p:childTnLst>
                                    <p:set>
                                      <p:cBhvr>
                                        <p:cTn id="12" dur="1" fill="hold">
                                          <p:stCondLst>
                                            <p:cond delay="0"/>
                                          </p:stCondLst>
                                        </p:cTn>
                                        <p:tgtEl>
                                          <p:spTgt spid="24580">
                                            <p:txEl>
                                              <p:pRg st="2" end="2"/>
                                            </p:txEl>
                                          </p:spTgt>
                                        </p:tgtEl>
                                        <p:attrNameLst>
                                          <p:attrName>style.visibility</p:attrName>
                                        </p:attrNameLst>
                                      </p:cBhvr>
                                      <p:to>
                                        <p:strVal val="visible"/>
                                      </p:to>
                                    </p:set>
                                    <p:animEffect transition="in" filter="diamond(in)">
                                      <p:cBhvr>
                                        <p:cTn id="13" dur="1000"/>
                                        <p:tgtEl>
                                          <p:spTgt spid="24580">
                                            <p:txEl>
                                              <p:pRg st="2" end="2"/>
                                            </p:txEl>
                                          </p:spTgt>
                                        </p:tgtEl>
                                      </p:cBhvr>
                                    </p:animEffect>
                                  </p:childTnLst>
                                </p:cTn>
                              </p:par>
                              <p:par>
                                <p:cTn id="14" presetID="8" presetClass="entr" presetSubtype="16" fill="hold" nodeType="withEffect">
                                  <p:stCondLst>
                                    <p:cond delay="0"/>
                                  </p:stCondLst>
                                  <p:childTnLst>
                                    <p:set>
                                      <p:cBhvr>
                                        <p:cTn id="15" dur="1" fill="hold">
                                          <p:stCondLst>
                                            <p:cond delay="0"/>
                                          </p:stCondLst>
                                        </p:cTn>
                                        <p:tgtEl>
                                          <p:spTgt spid="24580">
                                            <p:txEl>
                                              <p:pRg st="4" end="4"/>
                                            </p:txEl>
                                          </p:spTgt>
                                        </p:tgtEl>
                                        <p:attrNameLst>
                                          <p:attrName>style.visibility</p:attrName>
                                        </p:attrNameLst>
                                      </p:cBhvr>
                                      <p:to>
                                        <p:strVal val="visible"/>
                                      </p:to>
                                    </p:set>
                                    <p:animEffect transition="in" filter="diamond(in)">
                                      <p:cBhvr>
                                        <p:cTn id="16" dur="1000"/>
                                        <p:tgtEl>
                                          <p:spTgt spid="24580">
                                            <p:txEl>
                                              <p:pRg st="4" end="4"/>
                                            </p:txEl>
                                          </p:spTgt>
                                        </p:tgtEl>
                                      </p:cBhvr>
                                    </p:animEffect>
                                  </p:childTnLst>
                                </p:cTn>
                              </p:par>
                              <p:par>
                                <p:cTn id="17" presetID="8" presetClass="entr" presetSubtype="16" fill="hold" nodeType="withEffect">
                                  <p:stCondLst>
                                    <p:cond delay="0"/>
                                  </p:stCondLst>
                                  <p:childTnLst>
                                    <p:set>
                                      <p:cBhvr>
                                        <p:cTn id="18" dur="1" fill="hold">
                                          <p:stCondLst>
                                            <p:cond delay="0"/>
                                          </p:stCondLst>
                                        </p:cTn>
                                        <p:tgtEl>
                                          <p:spTgt spid="24580">
                                            <p:txEl>
                                              <p:pRg st="5" end="5"/>
                                            </p:txEl>
                                          </p:spTgt>
                                        </p:tgtEl>
                                        <p:attrNameLst>
                                          <p:attrName>style.visibility</p:attrName>
                                        </p:attrNameLst>
                                      </p:cBhvr>
                                      <p:to>
                                        <p:strVal val="visible"/>
                                      </p:to>
                                    </p:set>
                                    <p:animEffect transition="in" filter="diamond(in)">
                                      <p:cBhvr>
                                        <p:cTn id="19" dur="1000"/>
                                        <p:tgtEl>
                                          <p:spTgt spid="24580">
                                            <p:txEl>
                                              <p:pRg st="5" end="5"/>
                                            </p:txEl>
                                          </p:spTgt>
                                        </p:tgtEl>
                                      </p:cBhvr>
                                    </p:animEffect>
                                  </p:childTnLst>
                                </p:cTn>
                              </p:par>
                              <p:par>
                                <p:cTn id="20" presetID="8" presetClass="entr" presetSubtype="16" fill="hold" nodeType="withEffect">
                                  <p:stCondLst>
                                    <p:cond delay="0"/>
                                  </p:stCondLst>
                                  <p:childTnLst>
                                    <p:set>
                                      <p:cBhvr>
                                        <p:cTn id="21" dur="1" fill="hold">
                                          <p:stCondLst>
                                            <p:cond delay="0"/>
                                          </p:stCondLst>
                                        </p:cTn>
                                        <p:tgtEl>
                                          <p:spTgt spid="24580">
                                            <p:txEl>
                                              <p:pRg st="6" end="6"/>
                                            </p:txEl>
                                          </p:spTgt>
                                        </p:tgtEl>
                                        <p:attrNameLst>
                                          <p:attrName>style.visibility</p:attrName>
                                        </p:attrNameLst>
                                      </p:cBhvr>
                                      <p:to>
                                        <p:strVal val="visible"/>
                                      </p:to>
                                    </p:set>
                                    <p:animEffect transition="in" filter="diamond(in)">
                                      <p:cBhvr>
                                        <p:cTn id="22" dur="1000"/>
                                        <p:tgtEl>
                                          <p:spTgt spid="24580">
                                            <p:txEl>
                                              <p:pRg st="6" end="6"/>
                                            </p:txEl>
                                          </p:spTgt>
                                        </p:tgtEl>
                                      </p:cBhvr>
                                    </p:animEffect>
                                  </p:childTnLst>
                                </p:cTn>
                              </p:par>
                              <p:par>
                                <p:cTn id="23" presetID="8" presetClass="entr" presetSubtype="16" fill="hold" nodeType="withEffect">
                                  <p:stCondLst>
                                    <p:cond delay="0"/>
                                  </p:stCondLst>
                                  <p:childTnLst>
                                    <p:set>
                                      <p:cBhvr>
                                        <p:cTn id="24" dur="1" fill="hold">
                                          <p:stCondLst>
                                            <p:cond delay="0"/>
                                          </p:stCondLst>
                                        </p:cTn>
                                        <p:tgtEl>
                                          <p:spTgt spid="24580">
                                            <p:txEl>
                                              <p:pRg st="8" end="8"/>
                                            </p:txEl>
                                          </p:spTgt>
                                        </p:tgtEl>
                                        <p:attrNameLst>
                                          <p:attrName>style.visibility</p:attrName>
                                        </p:attrNameLst>
                                      </p:cBhvr>
                                      <p:to>
                                        <p:strVal val="visible"/>
                                      </p:to>
                                    </p:set>
                                    <p:animEffect transition="in" filter="diamond(in)">
                                      <p:cBhvr>
                                        <p:cTn id="25" dur="1000"/>
                                        <p:tgtEl>
                                          <p:spTgt spid="24580">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304800" y="304800"/>
            <a:ext cx="8229600" cy="1139825"/>
          </a:xfrm>
        </p:spPr>
        <p:txBody>
          <a:bodyPr/>
          <a:lstStyle/>
          <a:p>
            <a:pPr eaLnBrk="1" hangingPunct="1"/>
            <a:r>
              <a:rPr lang="en-US" sz="3600" b="1" smtClean="0">
                <a:latin typeface="Times New Roman" pitchFamily="18" charset="0"/>
                <a:cs typeface="Times New Roman" pitchFamily="18" charset="0"/>
              </a:rPr>
              <a:t>CONTENTS</a:t>
            </a:r>
            <a:r>
              <a:rPr lang="en-US" sz="3600" b="1" smtClean="0"/>
              <a:t> </a:t>
            </a:r>
          </a:p>
        </p:txBody>
      </p:sp>
      <p:sp>
        <p:nvSpPr>
          <p:cNvPr id="7171" name="Rectangle 3"/>
          <p:cNvSpPr>
            <a:spLocks noGrp="1" noChangeArrowheads="1"/>
          </p:cNvSpPr>
          <p:nvPr>
            <p:ph sz="quarter" idx="1"/>
          </p:nvPr>
        </p:nvSpPr>
        <p:spPr>
          <a:xfrm>
            <a:off x="533400" y="1447800"/>
            <a:ext cx="8229600" cy="4525963"/>
          </a:xfrm>
        </p:spPr>
        <p:txBody>
          <a:bodyPr/>
          <a:lstStyle/>
          <a:p>
            <a:pPr eaLnBrk="1" hangingPunct="1">
              <a:lnSpc>
                <a:spcPct val="80000"/>
              </a:lnSpc>
              <a:buClr>
                <a:srgbClr val="FF0066"/>
              </a:buClr>
            </a:pPr>
            <a:r>
              <a:rPr lang="en-US" sz="2800" smtClean="0"/>
              <a:t>Taxation</a:t>
            </a:r>
          </a:p>
          <a:p>
            <a:pPr eaLnBrk="1" hangingPunct="1">
              <a:lnSpc>
                <a:spcPct val="80000"/>
              </a:lnSpc>
              <a:buClr>
                <a:srgbClr val="FF0066"/>
              </a:buClr>
            </a:pPr>
            <a:r>
              <a:rPr lang="en-US" sz="2800" smtClean="0"/>
              <a:t>Public Finance</a:t>
            </a:r>
          </a:p>
          <a:p>
            <a:pPr eaLnBrk="1" hangingPunct="1">
              <a:lnSpc>
                <a:spcPct val="80000"/>
              </a:lnSpc>
              <a:buClr>
                <a:srgbClr val="FF0066"/>
              </a:buClr>
            </a:pPr>
            <a:r>
              <a:rPr lang="en-US" sz="2800" smtClean="0"/>
              <a:t>Public Revenue</a:t>
            </a:r>
          </a:p>
          <a:p>
            <a:pPr eaLnBrk="1" hangingPunct="1">
              <a:lnSpc>
                <a:spcPct val="80000"/>
              </a:lnSpc>
              <a:buClr>
                <a:srgbClr val="FF0066"/>
              </a:buClr>
            </a:pPr>
            <a:r>
              <a:rPr lang="en-US" sz="2800" smtClean="0"/>
              <a:t>Objectives of taxation</a:t>
            </a:r>
          </a:p>
          <a:p>
            <a:pPr eaLnBrk="1" hangingPunct="1">
              <a:lnSpc>
                <a:spcPct val="80000"/>
              </a:lnSpc>
              <a:buClr>
                <a:srgbClr val="FF0066"/>
              </a:buClr>
            </a:pPr>
            <a:r>
              <a:rPr lang="en-US" sz="2800" smtClean="0"/>
              <a:t>Classification of taxation</a:t>
            </a:r>
          </a:p>
          <a:p>
            <a:pPr eaLnBrk="1" hangingPunct="1">
              <a:lnSpc>
                <a:spcPct val="80000"/>
              </a:lnSpc>
              <a:buClr>
                <a:srgbClr val="FF0066"/>
              </a:buClr>
            </a:pPr>
            <a:r>
              <a:rPr lang="en-US" sz="2800" smtClean="0"/>
              <a:t>Canons of taxation</a:t>
            </a:r>
          </a:p>
          <a:p>
            <a:pPr eaLnBrk="1" hangingPunct="1">
              <a:lnSpc>
                <a:spcPct val="80000"/>
              </a:lnSpc>
              <a:buClr>
                <a:srgbClr val="FF0066"/>
              </a:buClr>
            </a:pPr>
            <a:r>
              <a:rPr lang="en-US" sz="2800" smtClean="0"/>
              <a:t>Individual Income tax rates in India</a:t>
            </a:r>
          </a:p>
          <a:p>
            <a:pPr eaLnBrk="1" hangingPunct="1">
              <a:lnSpc>
                <a:spcPct val="80000"/>
              </a:lnSpc>
              <a:buClr>
                <a:srgbClr val="FF0066"/>
              </a:buClr>
            </a:pPr>
            <a:r>
              <a:rPr lang="en-US" sz="2800" smtClean="0"/>
              <a:t>Exemptions and Deductions from tax</a:t>
            </a:r>
          </a:p>
          <a:p>
            <a:pPr eaLnBrk="1" hangingPunct="1">
              <a:lnSpc>
                <a:spcPct val="80000"/>
              </a:lnSpc>
              <a:buClr>
                <a:srgbClr val="FF0066"/>
              </a:buClr>
            </a:pPr>
            <a:r>
              <a:rPr lang="en-US" sz="2800" smtClean="0"/>
              <a:t>Conclusion</a:t>
            </a:r>
          </a:p>
          <a:p>
            <a:pPr eaLnBrk="1" hangingPunct="1">
              <a:lnSpc>
                <a:spcPct val="80000"/>
              </a:lnSpc>
              <a:buClr>
                <a:srgbClr val="FF0066"/>
              </a:buClr>
            </a:pPr>
            <a:r>
              <a:rPr lang="en-US" sz="2800" smtClean="0"/>
              <a:t>References</a:t>
            </a: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 calcmode="lin" valueType="num">
                                      <p:cBhvr additive="base">
                                        <p:cTn id="7" dur="500" fill="hold"/>
                                        <p:tgtEl>
                                          <p:spTgt spid="717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171">
                                            <p:txEl>
                                              <p:pRg st="0" end="0"/>
                                            </p:txEl>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nodeType="afterEffect">
                                  <p:stCondLst>
                                    <p:cond delay="0"/>
                                  </p:stCondLst>
                                  <p:childTnLst>
                                    <p:set>
                                      <p:cBhvr>
                                        <p:cTn id="11" dur="1" fill="hold">
                                          <p:stCondLst>
                                            <p:cond delay="0"/>
                                          </p:stCondLst>
                                        </p:cTn>
                                        <p:tgtEl>
                                          <p:spTgt spid="7171">
                                            <p:txEl>
                                              <p:pRg st="1" end="1"/>
                                            </p:txEl>
                                          </p:spTgt>
                                        </p:tgtEl>
                                        <p:attrNameLst>
                                          <p:attrName>style.visibility</p:attrName>
                                        </p:attrNameLst>
                                      </p:cBhvr>
                                      <p:to>
                                        <p:strVal val="visible"/>
                                      </p:to>
                                    </p:set>
                                    <p:anim calcmode="lin" valueType="num">
                                      <p:cBhvr additive="base">
                                        <p:cTn id="12" dur="500" fill="hold"/>
                                        <p:tgtEl>
                                          <p:spTgt spid="7171">
                                            <p:txEl>
                                              <p:pRg st="1" end="1"/>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7171">
                                            <p:txEl>
                                              <p:pRg st="1" end="1"/>
                                            </p:txEl>
                                          </p:spTgt>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2" presetClass="entr" presetSubtype="4" fill="hold" nodeType="afterEffect">
                                  <p:stCondLst>
                                    <p:cond delay="0"/>
                                  </p:stCondLst>
                                  <p:childTnLst>
                                    <p:set>
                                      <p:cBhvr>
                                        <p:cTn id="16" dur="1" fill="hold">
                                          <p:stCondLst>
                                            <p:cond delay="0"/>
                                          </p:stCondLst>
                                        </p:cTn>
                                        <p:tgtEl>
                                          <p:spTgt spid="7171">
                                            <p:txEl>
                                              <p:pRg st="2" end="2"/>
                                            </p:txEl>
                                          </p:spTgt>
                                        </p:tgtEl>
                                        <p:attrNameLst>
                                          <p:attrName>style.visibility</p:attrName>
                                        </p:attrNameLst>
                                      </p:cBhvr>
                                      <p:to>
                                        <p:strVal val="visible"/>
                                      </p:to>
                                    </p:set>
                                    <p:anim calcmode="lin" valueType="num">
                                      <p:cBhvr additive="base">
                                        <p:cTn id="17" dur="500" fill="hold"/>
                                        <p:tgtEl>
                                          <p:spTgt spid="7171">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7171">
                                            <p:txEl>
                                              <p:pRg st="2" end="2"/>
                                            </p:txEl>
                                          </p:spTgt>
                                        </p:tgtEl>
                                        <p:attrNameLst>
                                          <p:attrName>ppt_y</p:attrName>
                                        </p:attrNameLst>
                                      </p:cBhvr>
                                      <p:tavLst>
                                        <p:tav tm="0">
                                          <p:val>
                                            <p:strVal val="1+#ppt_h/2"/>
                                          </p:val>
                                        </p:tav>
                                        <p:tav tm="100000">
                                          <p:val>
                                            <p:strVal val="#ppt_y"/>
                                          </p:val>
                                        </p:tav>
                                      </p:tavLst>
                                    </p:anim>
                                  </p:childTnLst>
                                </p:cTn>
                              </p:par>
                            </p:childTnLst>
                          </p:cTn>
                        </p:par>
                        <p:par>
                          <p:cTn id="19" fill="hold">
                            <p:stCondLst>
                              <p:cond delay="1500"/>
                            </p:stCondLst>
                            <p:childTnLst>
                              <p:par>
                                <p:cTn id="20" presetID="2" presetClass="entr" presetSubtype="4" fill="hold" nodeType="afterEffect">
                                  <p:stCondLst>
                                    <p:cond delay="0"/>
                                  </p:stCondLst>
                                  <p:childTnLst>
                                    <p:set>
                                      <p:cBhvr>
                                        <p:cTn id="21" dur="1" fill="hold">
                                          <p:stCondLst>
                                            <p:cond delay="0"/>
                                          </p:stCondLst>
                                        </p:cTn>
                                        <p:tgtEl>
                                          <p:spTgt spid="7171">
                                            <p:txEl>
                                              <p:pRg st="3" end="3"/>
                                            </p:txEl>
                                          </p:spTgt>
                                        </p:tgtEl>
                                        <p:attrNameLst>
                                          <p:attrName>style.visibility</p:attrName>
                                        </p:attrNameLst>
                                      </p:cBhvr>
                                      <p:to>
                                        <p:strVal val="visible"/>
                                      </p:to>
                                    </p:set>
                                    <p:anim calcmode="lin" valueType="num">
                                      <p:cBhvr additive="base">
                                        <p:cTn id="22" dur="500" fill="hold"/>
                                        <p:tgtEl>
                                          <p:spTgt spid="7171">
                                            <p:txEl>
                                              <p:pRg st="3" end="3"/>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7171">
                                            <p:txEl>
                                              <p:pRg st="3" end="3"/>
                                            </p:txEl>
                                          </p:spTgt>
                                        </p:tgtEl>
                                        <p:attrNameLst>
                                          <p:attrName>ppt_y</p:attrName>
                                        </p:attrNameLst>
                                      </p:cBhvr>
                                      <p:tavLst>
                                        <p:tav tm="0">
                                          <p:val>
                                            <p:strVal val="1+#ppt_h/2"/>
                                          </p:val>
                                        </p:tav>
                                        <p:tav tm="100000">
                                          <p:val>
                                            <p:strVal val="#ppt_y"/>
                                          </p:val>
                                        </p:tav>
                                      </p:tavLst>
                                    </p:anim>
                                  </p:childTnLst>
                                </p:cTn>
                              </p:par>
                            </p:childTnLst>
                          </p:cTn>
                        </p:par>
                        <p:par>
                          <p:cTn id="24" fill="hold">
                            <p:stCondLst>
                              <p:cond delay="2000"/>
                            </p:stCondLst>
                            <p:childTnLst>
                              <p:par>
                                <p:cTn id="25" presetID="2" presetClass="entr" presetSubtype="4" fill="hold" nodeType="afterEffect">
                                  <p:stCondLst>
                                    <p:cond delay="0"/>
                                  </p:stCondLst>
                                  <p:childTnLst>
                                    <p:set>
                                      <p:cBhvr>
                                        <p:cTn id="26" dur="1" fill="hold">
                                          <p:stCondLst>
                                            <p:cond delay="0"/>
                                          </p:stCondLst>
                                        </p:cTn>
                                        <p:tgtEl>
                                          <p:spTgt spid="7171">
                                            <p:txEl>
                                              <p:pRg st="4" end="4"/>
                                            </p:txEl>
                                          </p:spTgt>
                                        </p:tgtEl>
                                        <p:attrNameLst>
                                          <p:attrName>style.visibility</p:attrName>
                                        </p:attrNameLst>
                                      </p:cBhvr>
                                      <p:to>
                                        <p:strVal val="visible"/>
                                      </p:to>
                                    </p:set>
                                    <p:anim calcmode="lin" valueType="num">
                                      <p:cBhvr additive="base">
                                        <p:cTn id="27" dur="500" fill="hold"/>
                                        <p:tgtEl>
                                          <p:spTgt spid="7171">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7171">
                                            <p:txEl>
                                              <p:pRg st="4" end="4"/>
                                            </p:txEl>
                                          </p:spTgt>
                                        </p:tgtEl>
                                        <p:attrNameLst>
                                          <p:attrName>ppt_y</p:attrName>
                                        </p:attrNameLst>
                                      </p:cBhvr>
                                      <p:tavLst>
                                        <p:tav tm="0">
                                          <p:val>
                                            <p:strVal val="1+#ppt_h/2"/>
                                          </p:val>
                                        </p:tav>
                                        <p:tav tm="100000">
                                          <p:val>
                                            <p:strVal val="#ppt_y"/>
                                          </p:val>
                                        </p:tav>
                                      </p:tavLst>
                                    </p:anim>
                                  </p:childTnLst>
                                </p:cTn>
                              </p:par>
                            </p:childTnLst>
                          </p:cTn>
                        </p:par>
                        <p:par>
                          <p:cTn id="29" fill="hold">
                            <p:stCondLst>
                              <p:cond delay="2500"/>
                            </p:stCondLst>
                            <p:childTnLst>
                              <p:par>
                                <p:cTn id="30" presetID="2" presetClass="entr" presetSubtype="4" fill="hold" nodeType="afterEffect">
                                  <p:stCondLst>
                                    <p:cond delay="0"/>
                                  </p:stCondLst>
                                  <p:childTnLst>
                                    <p:set>
                                      <p:cBhvr>
                                        <p:cTn id="31" dur="1" fill="hold">
                                          <p:stCondLst>
                                            <p:cond delay="0"/>
                                          </p:stCondLst>
                                        </p:cTn>
                                        <p:tgtEl>
                                          <p:spTgt spid="7171">
                                            <p:txEl>
                                              <p:pRg st="5" end="5"/>
                                            </p:txEl>
                                          </p:spTgt>
                                        </p:tgtEl>
                                        <p:attrNameLst>
                                          <p:attrName>style.visibility</p:attrName>
                                        </p:attrNameLst>
                                      </p:cBhvr>
                                      <p:to>
                                        <p:strVal val="visible"/>
                                      </p:to>
                                    </p:set>
                                    <p:anim calcmode="lin" valueType="num">
                                      <p:cBhvr additive="base">
                                        <p:cTn id="32" dur="500" fill="hold"/>
                                        <p:tgtEl>
                                          <p:spTgt spid="7171">
                                            <p:txEl>
                                              <p:pRg st="5" end="5"/>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7171">
                                            <p:txEl>
                                              <p:pRg st="5" end="5"/>
                                            </p:txEl>
                                          </p:spTgt>
                                        </p:tgtEl>
                                        <p:attrNameLst>
                                          <p:attrName>ppt_y</p:attrName>
                                        </p:attrNameLst>
                                      </p:cBhvr>
                                      <p:tavLst>
                                        <p:tav tm="0">
                                          <p:val>
                                            <p:strVal val="1+#ppt_h/2"/>
                                          </p:val>
                                        </p:tav>
                                        <p:tav tm="100000">
                                          <p:val>
                                            <p:strVal val="#ppt_y"/>
                                          </p:val>
                                        </p:tav>
                                      </p:tavLst>
                                    </p:anim>
                                  </p:childTnLst>
                                </p:cTn>
                              </p:par>
                            </p:childTnLst>
                          </p:cTn>
                        </p:par>
                        <p:par>
                          <p:cTn id="34" fill="hold">
                            <p:stCondLst>
                              <p:cond delay="3000"/>
                            </p:stCondLst>
                            <p:childTnLst>
                              <p:par>
                                <p:cTn id="35" presetID="2" presetClass="entr" presetSubtype="4" fill="hold" nodeType="afterEffect">
                                  <p:stCondLst>
                                    <p:cond delay="0"/>
                                  </p:stCondLst>
                                  <p:childTnLst>
                                    <p:set>
                                      <p:cBhvr>
                                        <p:cTn id="36" dur="1" fill="hold">
                                          <p:stCondLst>
                                            <p:cond delay="0"/>
                                          </p:stCondLst>
                                        </p:cTn>
                                        <p:tgtEl>
                                          <p:spTgt spid="7171">
                                            <p:txEl>
                                              <p:pRg st="6" end="6"/>
                                            </p:txEl>
                                          </p:spTgt>
                                        </p:tgtEl>
                                        <p:attrNameLst>
                                          <p:attrName>style.visibility</p:attrName>
                                        </p:attrNameLst>
                                      </p:cBhvr>
                                      <p:to>
                                        <p:strVal val="visible"/>
                                      </p:to>
                                    </p:set>
                                    <p:anim calcmode="lin" valueType="num">
                                      <p:cBhvr additive="base">
                                        <p:cTn id="37" dur="500" fill="hold"/>
                                        <p:tgtEl>
                                          <p:spTgt spid="7171">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7171">
                                            <p:txEl>
                                              <p:pRg st="6" end="6"/>
                                            </p:txEl>
                                          </p:spTgt>
                                        </p:tgtEl>
                                        <p:attrNameLst>
                                          <p:attrName>ppt_y</p:attrName>
                                        </p:attrNameLst>
                                      </p:cBhvr>
                                      <p:tavLst>
                                        <p:tav tm="0">
                                          <p:val>
                                            <p:strVal val="1+#ppt_h/2"/>
                                          </p:val>
                                        </p:tav>
                                        <p:tav tm="100000">
                                          <p:val>
                                            <p:strVal val="#ppt_y"/>
                                          </p:val>
                                        </p:tav>
                                      </p:tavLst>
                                    </p:anim>
                                  </p:childTnLst>
                                </p:cTn>
                              </p:par>
                            </p:childTnLst>
                          </p:cTn>
                        </p:par>
                        <p:par>
                          <p:cTn id="39" fill="hold">
                            <p:stCondLst>
                              <p:cond delay="3500"/>
                            </p:stCondLst>
                            <p:childTnLst>
                              <p:par>
                                <p:cTn id="40" presetID="2" presetClass="entr" presetSubtype="4" fill="hold" nodeType="afterEffect">
                                  <p:stCondLst>
                                    <p:cond delay="0"/>
                                  </p:stCondLst>
                                  <p:childTnLst>
                                    <p:set>
                                      <p:cBhvr>
                                        <p:cTn id="41" dur="1" fill="hold">
                                          <p:stCondLst>
                                            <p:cond delay="0"/>
                                          </p:stCondLst>
                                        </p:cTn>
                                        <p:tgtEl>
                                          <p:spTgt spid="7171">
                                            <p:txEl>
                                              <p:pRg st="7" end="7"/>
                                            </p:txEl>
                                          </p:spTgt>
                                        </p:tgtEl>
                                        <p:attrNameLst>
                                          <p:attrName>style.visibility</p:attrName>
                                        </p:attrNameLst>
                                      </p:cBhvr>
                                      <p:to>
                                        <p:strVal val="visible"/>
                                      </p:to>
                                    </p:set>
                                    <p:anim calcmode="lin" valueType="num">
                                      <p:cBhvr additive="base">
                                        <p:cTn id="42" dur="500" fill="hold"/>
                                        <p:tgtEl>
                                          <p:spTgt spid="7171">
                                            <p:txEl>
                                              <p:pRg st="7" end="7"/>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7171">
                                            <p:txEl>
                                              <p:pRg st="7" end="7"/>
                                            </p:txEl>
                                          </p:spTgt>
                                        </p:tgtEl>
                                        <p:attrNameLst>
                                          <p:attrName>ppt_y</p:attrName>
                                        </p:attrNameLst>
                                      </p:cBhvr>
                                      <p:tavLst>
                                        <p:tav tm="0">
                                          <p:val>
                                            <p:strVal val="1+#ppt_h/2"/>
                                          </p:val>
                                        </p:tav>
                                        <p:tav tm="100000">
                                          <p:val>
                                            <p:strVal val="#ppt_y"/>
                                          </p:val>
                                        </p:tav>
                                      </p:tavLst>
                                    </p:anim>
                                  </p:childTnLst>
                                </p:cTn>
                              </p:par>
                            </p:childTnLst>
                          </p:cTn>
                        </p:par>
                        <p:par>
                          <p:cTn id="44" fill="hold">
                            <p:stCondLst>
                              <p:cond delay="4000"/>
                            </p:stCondLst>
                            <p:childTnLst>
                              <p:par>
                                <p:cTn id="45" presetID="2" presetClass="entr" presetSubtype="4" fill="hold" nodeType="afterEffect">
                                  <p:stCondLst>
                                    <p:cond delay="0"/>
                                  </p:stCondLst>
                                  <p:childTnLst>
                                    <p:set>
                                      <p:cBhvr>
                                        <p:cTn id="46" dur="1" fill="hold">
                                          <p:stCondLst>
                                            <p:cond delay="0"/>
                                          </p:stCondLst>
                                        </p:cTn>
                                        <p:tgtEl>
                                          <p:spTgt spid="7171">
                                            <p:txEl>
                                              <p:pRg st="8" end="8"/>
                                            </p:txEl>
                                          </p:spTgt>
                                        </p:tgtEl>
                                        <p:attrNameLst>
                                          <p:attrName>style.visibility</p:attrName>
                                        </p:attrNameLst>
                                      </p:cBhvr>
                                      <p:to>
                                        <p:strVal val="visible"/>
                                      </p:to>
                                    </p:set>
                                    <p:anim calcmode="lin" valueType="num">
                                      <p:cBhvr additive="base">
                                        <p:cTn id="47" dur="500" fill="hold"/>
                                        <p:tgtEl>
                                          <p:spTgt spid="7171">
                                            <p:txEl>
                                              <p:pRg st="8" end="8"/>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7171">
                                            <p:txEl>
                                              <p:pRg st="8" end="8"/>
                                            </p:txEl>
                                          </p:spTgt>
                                        </p:tgtEl>
                                        <p:attrNameLst>
                                          <p:attrName>ppt_y</p:attrName>
                                        </p:attrNameLst>
                                      </p:cBhvr>
                                      <p:tavLst>
                                        <p:tav tm="0">
                                          <p:val>
                                            <p:strVal val="1+#ppt_h/2"/>
                                          </p:val>
                                        </p:tav>
                                        <p:tav tm="100000">
                                          <p:val>
                                            <p:strVal val="#ppt_y"/>
                                          </p:val>
                                        </p:tav>
                                      </p:tavLst>
                                    </p:anim>
                                  </p:childTnLst>
                                </p:cTn>
                              </p:par>
                            </p:childTnLst>
                          </p:cTn>
                        </p:par>
                        <p:par>
                          <p:cTn id="49" fill="hold">
                            <p:stCondLst>
                              <p:cond delay="4500"/>
                            </p:stCondLst>
                            <p:childTnLst>
                              <p:par>
                                <p:cTn id="50" presetID="2" presetClass="entr" presetSubtype="4" fill="hold" nodeType="afterEffect">
                                  <p:stCondLst>
                                    <p:cond delay="0"/>
                                  </p:stCondLst>
                                  <p:childTnLst>
                                    <p:set>
                                      <p:cBhvr>
                                        <p:cTn id="51" dur="1" fill="hold">
                                          <p:stCondLst>
                                            <p:cond delay="0"/>
                                          </p:stCondLst>
                                        </p:cTn>
                                        <p:tgtEl>
                                          <p:spTgt spid="7171">
                                            <p:txEl>
                                              <p:pRg st="9" end="9"/>
                                            </p:txEl>
                                          </p:spTgt>
                                        </p:tgtEl>
                                        <p:attrNameLst>
                                          <p:attrName>style.visibility</p:attrName>
                                        </p:attrNameLst>
                                      </p:cBhvr>
                                      <p:to>
                                        <p:strVal val="visible"/>
                                      </p:to>
                                    </p:set>
                                    <p:anim calcmode="lin" valueType="num">
                                      <p:cBhvr additive="base">
                                        <p:cTn id="52" dur="500" fill="hold"/>
                                        <p:tgtEl>
                                          <p:spTgt spid="7171">
                                            <p:txEl>
                                              <p:pRg st="9" end="9"/>
                                            </p:txEl>
                                          </p:spTgt>
                                        </p:tgtEl>
                                        <p:attrNameLst>
                                          <p:attrName>ppt_x</p:attrName>
                                        </p:attrNameLst>
                                      </p:cBhvr>
                                      <p:tavLst>
                                        <p:tav tm="0">
                                          <p:val>
                                            <p:strVal val="#ppt_x"/>
                                          </p:val>
                                        </p:tav>
                                        <p:tav tm="100000">
                                          <p:val>
                                            <p:strVal val="#ppt_x"/>
                                          </p:val>
                                        </p:tav>
                                      </p:tavLst>
                                    </p:anim>
                                    <p:anim calcmode="lin" valueType="num">
                                      <p:cBhvr additive="base">
                                        <p:cTn id="53" dur="500" fill="hold"/>
                                        <p:tgtEl>
                                          <p:spTgt spid="7171">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5"/>
          <p:cNvSpPr>
            <a:spLocks noChangeArrowheads="1"/>
          </p:cNvSpPr>
          <p:nvPr/>
        </p:nvSpPr>
        <p:spPr bwMode="auto">
          <a:xfrm>
            <a:off x="457200" y="685800"/>
            <a:ext cx="8153400" cy="3939540"/>
          </a:xfrm>
          <a:prstGeom prst="rect">
            <a:avLst/>
          </a:prstGeom>
          <a:noFill/>
          <a:ln w="9525">
            <a:noFill/>
            <a:miter lim="800000"/>
            <a:headEnd/>
            <a:tailEnd/>
          </a:ln>
        </p:spPr>
        <p:txBody>
          <a:bodyPr wrap="square" anchor="ctr">
            <a:spAutoFit/>
          </a:bodyPr>
          <a:lstStyle/>
          <a:p>
            <a:pPr algn="ctr">
              <a:defRPr/>
            </a:pPr>
            <a:endParaRPr lang="en-US" sz="6600" b="1" dirty="0" smtClean="0">
              <a:solidFill>
                <a:schemeClr val="tx1">
                  <a:lumMod val="50000"/>
                  <a:lumOff val="50000"/>
                </a:schemeClr>
              </a:solidFill>
              <a:latin typeface="Times New Roman" pitchFamily="18" charset="0"/>
              <a:cs typeface="Times New Roman" pitchFamily="18" charset="0"/>
            </a:endParaRPr>
          </a:p>
          <a:p>
            <a:pPr algn="ctr">
              <a:defRPr/>
            </a:pPr>
            <a:endParaRPr lang="en-US" sz="6600" b="1" dirty="0" smtClean="0">
              <a:solidFill>
                <a:schemeClr val="tx1">
                  <a:lumMod val="50000"/>
                  <a:lumOff val="50000"/>
                </a:schemeClr>
              </a:solidFill>
              <a:latin typeface="Times New Roman" pitchFamily="18" charset="0"/>
              <a:cs typeface="Times New Roman" pitchFamily="18" charset="0"/>
            </a:endParaRPr>
          </a:p>
          <a:p>
            <a:pPr algn="ctr">
              <a:defRPr/>
            </a:pPr>
            <a:r>
              <a:rPr lang="en-US" sz="6600" b="1" dirty="0" smtClean="0">
                <a:solidFill>
                  <a:schemeClr val="tx1">
                    <a:lumMod val="50000"/>
                    <a:lumOff val="50000"/>
                  </a:schemeClr>
                </a:solidFill>
                <a:latin typeface="Times New Roman" pitchFamily="18" charset="0"/>
                <a:cs typeface="Times New Roman" pitchFamily="18" charset="0"/>
              </a:rPr>
              <a:t>Thank You</a:t>
            </a:r>
            <a:endParaRPr lang="en-US" sz="6600" b="1" dirty="0">
              <a:solidFill>
                <a:schemeClr val="tx1">
                  <a:lumMod val="50000"/>
                  <a:lumOff val="50000"/>
                </a:schemeClr>
              </a:solidFill>
              <a:latin typeface="Times New Roman" pitchFamily="18" charset="0"/>
              <a:cs typeface="Times New Roman" pitchFamily="18" charset="0"/>
            </a:endParaRPr>
          </a:p>
          <a:p>
            <a:pPr>
              <a:defRPr/>
            </a:pPr>
            <a:endParaRPr lang="en-US" sz="2800" dirty="0">
              <a:latin typeface="Times New Roman" pitchFamily="18" charset="0"/>
              <a:cs typeface="Times New Roman" pitchFamily="18" charset="0"/>
            </a:endParaRPr>
          </a:p>
          <a:p>
            <a:pPr algn="just">
              <a:defRPr/>
            </a:pPr>
            <a:r>
              <a:rPr lang="en-US" dirty="0">
                <a:latin typeface="Times New Roman" pitchFamily="18" charset="0"/>
                <a:cs typeface="Times New Roman" pitchFamily="18" charset="0"/>
              </a:rPr>
              <a:t> </a:t>
            </a:r>
            <a:endParaRPr lang="en-US" sz="24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animEffect transition="in" filter="diamond(in)">
                                      <p:cBhvr>
                                        <p:cTn id="7" dur="1000"/>
                                        <p:tgtEl>
                                          <p:spTgt spid="2">
                                            <p:txEl>
                                              <p:pRg st="4" end="4"/>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diamond(in)">
                                      <p:cBhvr>
                                        <p:cTn id="12" dur="10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ChangeArrowheads="1"/>
          </p:cNvSpPr>
          <p:nvPr/>
        </p:nvSpPr>
        <p:spPr bwMode="auto">
          <a:xfrm>
            <a:off x="228600" y="1000125"/>
            <a:ext cx="8382000" cy="4954588"/>
          </a:xfrm>
          <a:prstGeom prst="rect">
            <a:avLst/>
          </a:prstGeom>
          <a:noFill/>
          <a:ln w="9525">
            <a:noFill/>
            <a:miter lim="800000"/>
            <a:headEnd/>
            <a:tailEnd/>
          </a:ln>
        </p:spPr>
        <p:txBody>
          <a:bodyPr anchor="ctr">
            <a:spAutoFit/>
          </a:bodyPr>
          <a:lstStyle/>
          <a:p>
            <a:pPr algn="ctr">
              <a:buClr>
                <a:srgbClr val="FF0066"/>
              </a:buClr>
              <a:defRPr/>
            </a:pPr>
            <a:r>
              <a:rPr lang="en-US" sz="3600" b="1" dirty="0">
                <a:solidFill>
                  <a:schemeClr val="tx1">
                    <a:lumMod val="50000"/>
                    <a:lumOff val="50000"/>
                  </a:schemeClr>
                </a:solidFill>
                <a:latin typeface="Times New Roman" pitchFamily="18" charset="0"/>
                <a:cs typeface="Times New Roman" pitchFamily="18" charset="0"/>
              </a:rPr>
              <a:t>Taxation</a:t>
            </a:r>
            <a:endParaRPr lang="en-US" sz="3600" b="1" u="sng" dirty="0">
              <a:solidFill>
                <a:schemeClr val="tx1">
                  <a:lumMod val="50000"/>
                  <a:lumOff val="50000"/>
                </a:schemeClr>
              </a:solidFill>
              <a:latin typeface="Times New Roman" pitchFamily="18" charset="0"/>
              <a:cs typeface="Times New Roman" pitchFamily="18" charset="0"/>
            </a:endParaRPr>
          </a:p>
          <a:p>
            <a:pPr algn="ctr">
              <a:defRPr/>
            </a:pPr>
            <a:endParaRPr lang="en-US" sz="2800" dirty="0"/>
          </a:p>
          <a:p>
            <a:pPr algn="just">
              <a:defRPr/>
            </a:pPr>
            <a:r>
              <a:rPr lang="en-US" sz="2800" dirty="0">
                <a:latin typeface="Times New Roman" pitchFamily="18" charset="0"/>
                <a:cs typeface="Times New Roman" pitchFamily="18" charset="0"/>
              </a:rPr>
              <a:t>The most important source of revenue of the government is taxes. The act of levying taxes is called taxation. A tax is a compulsory charge or fees imposed by government on individuals or corporations. The persons who are taxed have to pay the taxes irrespective of any corresponding return from the goods or services by the government. The taxes may be imposed on the income and wealth of persons or corporations and the rate of taxes may vary.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8194">
                                            <p:txEl>
                                              <p:pRg st="0" end="0"/>
                                            </p:txEl>
                                          </p:spTgt>
                                        </p:tgtEl>
                                        <p:attrNameLst>
                                          <p:attrName>style.visibility</p:attrName>
                                        </p:attrNameLst>
                                      </p:cBhvr>
                                      <p:to>
                                        <p:strVal val="visible"/>
                                      </p:to>
                                    </p:set>
                                    <p:anim calcmode="lin" valueType="num">
                                      <p:cBhvr additive="base">
                                        <p:cTn id="7" dur="500" fill="hold"/>
                                        <p:tgtEl>
                                          <p:spTgt spid="8194">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819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8" presetClass="entr" presetSubtype="16" fill="hold" nodeType="clickEffect">
                                  <p:stCondLst>
                                    <p:cond delay="0"/>
                                  </p:stCondLst>
                                  <p:childTnLst>
                                    <p:set>
                                      <p:cBhvr>
                                        <p:cTn id="12" dur="1" fill="hold">
                                          <p:stCondLst>
                                            <p:cond delay="0"/>
                                          </p:stCondLst>
                                        </p:cTn>
                                        <p:tgtEl>
                                          <p:spTgt spid="8194">
                                            <p:txEl>
                                              <p:pRg st="2" end="2"/>
                                            </p:txEl>
                                          </p:spTgt>
                                        </p:tgtEl>
                                        <p:attrNameLst>
                                          <p:attrName>style.visibility</p:attrName>
                                        </p:attrNameLst>
                                      </p:cBhvr>
                                      <p:to>
                                        <p:strVal val="visible"/>
                                      </p:to>
                                    </p:set>
                                    <p:animEffect transition="in" filter="diamond(in)">
                                      <p:cBhvr>
                                        <p:cTn id="13" dur="1000"/>
                                        <p:tgtEl>
                                          <p:spTgt spid="819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ChangeArrowheads="1"/>
          </p:cNvSpPr>
          <p:nvPr/>
        </p:nvSpPr>
        <p:spPr bwMode="auto">
          <a:xfrm>
            <a:off x="228600" y="762000"/>
            <a:ext cx="8610600" cy="5140325"/>
          </a:xfrm>
          <a:prstGeom prst="rect">
            <a:avLst/>
          </a:prstGeom>
          <a:noFill/>
          <a:ln w="9525">
            <a:noFill/>
            <a:miter lim="800000"/>
            <a:headEnd/>
            <a:tailEnd/>
          </a:ln>
        </p:spPr>
        <p:txBody>
          <a:bodyPr anchor="ctr">
            <a:spAutoFit/>
          </a:bodyPr>
          <a:lstStyle/>
          <a:p>
            <a:pPr algn="just">
              <a:buClr>
                <a:srgbClr val="FF0066"/>
              </a:buClr>
              <a:buSzPct val="135000"/>
              <a:tabLst>
                <a:tab pos="2019300" algn="l"/>
              </a:tabLst>
              <a:defRPr/>
            </a:pPr>
            <a:r>
              <a:rPr lang="en-US" sz="3600" dirty="0"/>
              <a:t>              </a:t>
            </a:r>
            <a:r>
              <a:rPr lang="en-US" sz="3600" b="1" dirty="0">
                <a:solidFill>
                  <a:schemeClr val="tx1">
                    <a:lumMod val="50000"/>
                    <a:lumOff val="50000"/>
                  </a:schemeClr>
                </a:solidFill>
                <a:latin typeface="Times New Roman" pitchFamily="18" charset="0"/>
                <a:cs typeface="Times New Roman" pitchFamily="18" charset="0"/>
              </a:rPr>
              <a:t>What is Public Finance?</a:t>
            </a:r>
            <a:r>
              <a:rPr lang="en-US" sz="3600" b="1" dirty="0">
                <a:latin typeface="Times New Roman" pitchFamily="18" charset="0"/>
                <a:cs typeface="Times New Roman" pitchFamily="18" charset="0"/>
              </a:rPr>
              <a:t>    </a:t>
            </a:r>
          </a:p>
          <a:p>
            <a:pPr>
              <a:tabLst>
                <a:tab pos="2019300" algn="l"/>
              </a:tabLst>
              <a:defRPr/>
            </a:pPr>
            <a:r>
              <a:rPr lang="en-US" sz="2400" dirty="0"/>
              <a:t>                   </a:t>
            </a:r>
          </a:p>
          <a:p>
            <a:pPr algn="just">
              <a:tabLst>
                <a:tab pos="2019300" algn="l"/>
              </a:tabLst>
              <a:defRPr/>
            </a:pPr>
            <a:r>
              <a:rPr lang="en-US" sz="2400" dirty="0">
                <a:latin typeface="Times New Roman" pitchFamily="18" charset="0"/>
                <a:cs typeface="Times New Roman" pitchFamily="18" charset="0"/>
              </a:rPr>
              <a:t>Public finance is the branch of knowledge which is concerned with the income and expenditure of public authorities and with the adjustment of one to another.’ It deals with the study of revenue and expenditure of the government at the centre, state and local bodies.</a:t>
            </a:r>
          </a:p>
          <a:p>
            <a:pPr algn="just">
              <a:tabLst>
                <a:tab pos="2019300" algn="l"/>
              </a:tabLst>
              <a:defRPr/>
            </a:pPr>
            <a:r>
              <a:rPr lang="en-US" sz="2400" dirty="0">
                <a:latin typeface="Times New Roman" pitchFamily="18" charset="0"/>
                <a:cs typeface="Times New Roman" pitchFamily="18" charset="0"/>
              </a:rPr>
              <a:t> </a:t>
            </a:r>
          </a:p>
          <a:p>
            <a:pPr algn="just">
              <a:tabLst>
                <a:tab pos="2019300" algn="l"/>
              </a:tabLst>
              <a:defRPr/>
            </a:pPr>
            <a:r>
              <a:rPr lang="en-US" sz="2400" dirty="0">
                <a:latin typeface="Times New Roman" pitchFamily="18" charset="0"/>
                <a:cs typeface="Times New Roman" pitchFamily="18" charset="0"/>
              </a:rPr>
              <a:t>The public authorities have to perform various functions such as maintenance of law an order, provision of defense, production for bringing in economic development. The performance of these functions require large amount of funds which is raised through taxes, fees, fines, commercial revenues and loans.</a:t>
            </a:r>
            <a:endParaRPr lang="en-US" sz="2800" dirty="0">
              <a:latin typeface="Times New Roman" pitchFamily="18" charset="0"/>
              <a:cs typeface="Times New Roman" pitchFamily="18" charset="0"/>
            </a:endParaRPr>
          </a:p>
          <a:p>
            <a:pPr>
              <a:tabLst>
                <a:tab pos="2019300" algn="l"/>
              </a:tabLst>
              <a:defRPr/>
            </a:pPr>
            <a:r>
              <a:rPr lang="en-US" sz="2800" dirty="0"/>
              <a:t>  </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9218">
                                            <p:txEl>
                                              <p:pRg st="0" end="0"/>
                                            </p:txEl>
                                          </p:spTgt>
                                        </p:tgtEl>
                                        <p:attrNameLst>
                                          <p:attrName>style.visibility</p:attrName>
                                        </p:attrNameLst>
                                      </p:cBhvr>
                                      <p:to>
                                        <p:strVal val="visible"/>
                                      </p:to>
                                    </p:set>
                                    <p:anim calcmode="lin" valueType="num">
                                      <p:cBhvr additive="base">
                                        <p:cTn id="7" dur="500" fill="hold"/>
                                        <p:tgtEl>
                                          <p:spTgt spid="9218">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9218">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8" presetClass="entr" presetSubtype="16" fill="hold" nodeType="clickEffect">
                                  <p:stCondLst>
                                    <p:cond delay="0"/>
                                  </p:stCondLst>
                                  <p:childTnLst>
                                    <p:set>
                                      <p:cBhvr>
                                        <p:cTn id="12" dur="1" fill="hold">
                                          <p:stCondLst>
                                            <p:cond delay="0"/>
                                          </p:stCondLst>
                                        </p:cTn>
                                        <p:tgtEl>
                                          <p:spTgt spid="9218">
                                            <p:txEl>
                                              <p:pRg st="2" end="2"/>
                                            </p:txEl>
                                          </p:spTgt>
                                        </p:tgtEl>
                                        <p:attrNameLst>
                                          <p:attrName>style.visibility</p:attrName>
                                        </p:attrNameLst>
                                      </p:cBhvr>
                                      <p:to>
                                        <p:strVal val="visible"/>
                                      </p:to>
                                    </p:set>
                                    <p:animEffect transition="in" filter="diamond(in)">
                                      <p:cBhvr>
                                        <p:cTn id="13" dur="1000"/>
                                        <p:tgtEl>
                                          <p:spTgt spid="9218">
                                            <p:txEl>
                                              <p:pRg st="2" end="2"/>
                                            </p:txEl>
                                          </p:spTgt>
                                        </p:tgtEl>
                                      </p:cBhvr>
                                    </p:animEffect>
                                  </p:childTnLst>
                                </p:cTn>
                              </p:par>
                              <p:par>
                                <p:cTn id="14" presetID="8" presetClass="entr" presetSubtype="16" fill="hold" nodeType="withEffect">
                                  <p:stCondLst>
                                    <p:cond delay="0"/>
                                  </p:stCondLst>
                                  <p:childTnLst>
                                    <p:set>
                                      <p:cBhvr>
                                        <p:cTn id="15" dur="1" fill="hold">
                                          <p:stCondLst>
                                            <p:cond delay="0"/>
                                          </p:stCondLst>
                                        </p:cTn>
                                        <p:tgtEl>
                                          <p:spTgt spid="9218">
                                            <p:txEl>
                                              <p:pRg st="3" end="3"/>
                                            </p:txEl>
                                          </p:spTgt>
                                        </p:tgtEl>
                                        <p:attrNameLst>
                                          <p:attrName>style.visibility</p:attrName>
                                        </p:attrNameLst>
                                      </p:cBhvr>
                                      <p:to>
                                        <p:strVal val="visible"/>
                                      </p:to>
                                    </p:set>
                                    <p:animEffect transition="in" filter="diamond(in)">
                                      <p:cBhvr>
                                        <p:cTn id="16" dur="1000"/>
                                        <p:tgtEl>
                                          <p:spTgt spid="9218">
                                            <p:txEl>
                                              <p:pRg st="3" end="3"/>
                                            </p:txEl>
                                          </p:spTgt>
                                        </p:tgtEl>
                                      </p:cBhvr>
                                    </p:animEffect>
                                  </p:childTnLst>
                                </p:cTn>
                              </p:par>
                              <p:par>
                                <p:cTn id="17" presetID="8" presetClass="entr" presetSubtype="16" fill="hold" nodeType="withEffect">
                                  <p:stCondLst>
                                    <p:cond delay="0"/>
                                  </p:stCondLst>
                                  <p:childTnLst>
                                    <p:set>
                                      <p:cBhvr>
                                        <p:cTn id="18" dur="1" fill="hold">
                                          <p:stCondLst>
                                            <p:cond delay="0"/>
                                          </p:stCondLst>
                                        </p:cTn>
                                        <p:tgtEl>
                                          <p:spTgt spid="9218">
                                            <p:txEl>
                                              <p:pRg st="4" end="4"/>
                                            </p:txEl>
                                          </p:spTgt>
                                        </p:tgtEl>
                                        <p:attrNameLst>
                                          <p:attrName>style.visibility</p:attrName>
                                        </p:attrNameLst>
                                      </p:cBhvr>
                                      <p:to>
                                        <p:strVal val="visible"/>
                                      </p:to>
                                    </p:set>
                                    <p:animEffect transition="in" filter="diamond(in)">
                                      <p:cBhvr>
                                        <p:cTn id="19" dur="1000"/>
                                        <p:tgtEl>
                                          <p:spTgt spid="921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ChangeArrowheads="1"/>
          </p:cNvSpPr>
          <p:nvPr/>
        </p:nvSpPr>
        <p:spPr bwMode="auto">
          <a:xfrm>
            <a:off x="838200" y="2743200"/>
            <a:ext cx="8305800" cy="457200"/>
          </a:xfrm>
          <a:prstGeom prst="rect">
            <a:avLst/>
          </a:prstGeom>
          <a:noFill/>
          <a:ln w="9525">
            <a:noFill/>
            <a:miter lim="800000"/>
            <a:headEnd/>
            <a:tailEnd/>
          </a:ln>
        </p:spPr>
        <p:txBody>
          <a:bodyPr anchor="ctr">
            <a:spAutoFit/>
          </a:bodyPr>
          <a:lstStyle/>
          <a:p>
            <a:pPr eaLnBrk="1" hangingPunct="1"/>
            <a:endParaRPr lang="en-US" sz="2400"/>
          </a:p>
        </p:txBody>
      </p:sp>
      <p:sp>
        <p:nvSpPr>
          <p:cNvPr id="10243" name="Rectangle 3"/>
          <p:cNvSpPr>
            <a:spLocks noChangeArrowheads="1"/>
          </p:cNvSpPr>
          <p:nvPr/>
        </p:nvSpPr>
        <p:spPr bwMode="auto">
          <a:xfrm>
            <a:off x="381000" y="936625"/>
            <a:ext cx="8305800" cy="4462463"/>
          </a:xfrm>
          <a:prstGeom prst="rect">
            <a:avLst/>
          </a:prstGeom>
          <a:noFill/>
          <a:ln w="9525">
            <a:noFill/>
            <a:miter lim="800000"/>
            <a:headEnd/>
            <a:tailEnd/>
          </a:ln>
        </p:spPr>
        <p:txBody>
          <a:bodyPr anchor="ctr">
            <a:spAutoFit/>
          </a:bodyPr>
          <a:lstStyle/>
          <a:p>
            <a:pPr algn="ctr">
              <a:buClr>
                <a:srgbClr val="FF0066"/>
              </a:buClr>
              <a:defRPr/>
            </a:pPr>
            <a:r>
              <a:rPr lang="en-US" sz="3600" b="1" dirty="0">
                <a:solidFill>
                  <a:schemeClr val="tx1">
                    <a:lumMod val="50000"/>
                    <a:lumOff val="50000"/>
                  </a:schemeClr>
                </a:solidFill>
                <a:latin typeface="Times New Roman" pitchFamily="18" charset="0"/>
                <a:cs typeface="Times New Roman" pitchFamily="18" charset="0"/>
              </a:rPr>
              <a:t> Public Revenue</a:t>
            </a:r>
            <a:r>
              <a:rPr lang="en-US" sz="3600" b="1" dirty="0">
                <a:latin typeface="Times New Roman" pitchFamily="18" charset="0"/>
                <a:cs typeface="Times New Roman" pitchFamily="18" charset="0"/>
              </a:rPr>
              <a:t> </a:t>
            </a:r>
            <a:endParaRPr lang="en-US" sz="3600" dirty="0">
              <a:latin typeface="Times New Roman" pitchFamily="18" charset="0"/>
              <a:cs typeface="Times New Roman" pitchFamily="18" charset="0"/>
            </a:endParaRPr>
          </a:p>
          <a:p>
            <a:pPr lvl="4" algn="just">
              <a:defRPr/>
            </a:pPr>
            <a:r>
              <a:rPr lang="en-US" sz="2400" b="1" u="sng" dirty="0">
                <a:latin typeface="Times New Roman" pitchFamily="18" charset="0"/>
                <a:cs typeface="Times New Roman" pitchFamily="18" charset="0"/>
              </a:rPr>
              <a:t>                 </a:t>
            </a:r>
            <a:endParaRPr lang="en-US" sz="2400" dirty="0">
              <a:latin typeface="Times New Roman" pitchFamily="18" charset="0"/>
              <a:cs typeface="Times New Roman" pitchFamily="18" charset="0"/>
            </a:endParaRPr>
          </a:p>
          <a:p>
            <a:pPr algn="just">
              <a:defRPr/>
            </a:pPr>
            <a:r>
              <a:rPr lang="en-US" sz="2400" b="1" dirty="0">
                <a:latin typeface="Times New Roman" pitchFamily="18" charset="0"/>
                <a:cs typeface="Times New Roman" pitchFamily="18" charset="0"/>
              </a:rPr>
              <a:t>  </a:t>
            </a:r>
            <a:r>
              <a:rPr lang="en-US" sz="2800" dirty="0">
                <a:latin typeface="Times New Roman" pitchFamily="18" charset="0"/>
                <a:cs typeface="Times New Roman" pitchFamily="18" charset="0"/>
              </a:rPr>
              <a:t>This is one of the branches of public finance. It deals with the various sources from which the state might derive its income. These sources include incomes from taxes, commercial revenues in the form of prices of goods and services supplied by public enterprises, administrative revenues in the form of fees, fines etc and gifts and grants</a:t>
            </a:r>
            <a:r>
              <a:rPr lang="en-US" sz="2800" dirty="0"/>
              <a:t>.</a:t>
            </a:r>
          </a:p>
          <a:p>
            <a:pPr algn="ctr">
              <a:defRPr/>
            </a:pPr>
            <a:endParaRPr lang="en-US" sz="2800"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anim calcmode="lin" valueType="num">
                                      <p:cBhvr additive="base">
                                        <p:cTn id="7" dur="500" fill="hold"/>
                                        <p:tgtEl>
                                          <p:spTgt spid="1024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024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8" presetClass="entr" presetSubtype="16" fill="hold" nodeType="clickEffect">
                                  <p:stCondLst>
                                    <p:cond delay="0"/>
                                  </p:stCondLst>
                                  <p:childTnLst>
                                    <p:set>
                                      <p:cBhvr>
                                        <p:cTn id="12" dur="1" fill="hold">
                                          <p:stCondLst>
                                            <p:cond delay="0"/>
                                          </p:stCondLst>
                                        </p:cTn>
                                        <p:tgtEl>
                                          <p:spTgt spid="10243">
                                            <p:txEl>
                                              <p:pRg st="2" end="2"/>
                                            </p:txEl>
                                          </p:spTgt>
                                        </p:tgtEl>
                                        <p:attrNameLst>
                                          <p:attrName>style.visibility</p:attrName>
                                        </p:attrNameLst>
                                      </p:cBhvr>
                                      <p:to>
                                        <p:strVal val="visible"/>
                                      </p:to>
                                    </p:set>
                                    <p:animEffect transition="in" filter="diamond(in)">
                                      <p:cBhvr>
                                        <p:cTn id="13" dur="1000"/>
                                        <p:tgtEl>
                                          <p:spTgt spid="1024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ChangeArrowheads="1"/>
          </p:cNvSpPr>
          <p:nvPr/>
        </p:nvSpPr>
        <p:spPr bwMode="auto">
          <a:xfrm>
            <a:off x="457200" y="631825"/>
            <a:ext cx="8382000" cy="5446713"/>
          </a:xfrm>
          <a:prstGeom prst="rect">
            <a:avLst/>
          </a:prstGeom>
          <a:noFill/>
          <a:ln w="9525">
            <a:noFill/>
            <a:miter lim="800000"/>
            <a:headEnd/>
            <a:tailEnd/>
          </a:ln>
        </p:spPr>
        <p:txBody>
          <a:bodyPr anchor="ctr">
            <a:spAutoFit/>
          </a:bodyPr>
          <a:lstStyle/>
          <a:p>
            <a:pPr algn="ctr">
              <a:defRPr/>
            </a:pPr>
            <a:r>
              <a:rPr lang="en-US" sz="3200" b="1" dirty="0">
                <a:solidFill>
                  <a:schemeClr val="tx1">
                    <a:lumMod val="50000"/>
                    <a:lumOff val="50000"/>
                  </a:schemeClr>
                </a:solidFill>
              </a:rPr>
              <a:t>Difference between Public revenue and Public receipts</a:t>
            </a:r>
          </a:p>
          <a:p>
            <a:pPr algn="ctr">
              <a:defRPr/>
            </a:pPr>
            <a:endParaRPr lang="en-US" sz="3200" dirty="0"/>
          </a:p>
          <a:p>
            <a:pPr algn="just">
              <a:defRPr/>
            </a:pPr>
            <a:r>
              <a:rPr lang="en-US" b="1" dirty="0">
                <a:latin typeface="Times New Roman" pitchFamily="18" charset="0"/>
                <a:cs typeface="Times New Roman" pitchFamily="18" charset="0"/>
              </a:rPr>
              <a:t>     </a:t>
            </a:r>
            <a:r>
              <a:rPr lang="en-US" sz="2800" dirty="0">
                <a:latin typeface="Times New Roman" pitchFamily="18" charset="0"/>
                <a:cs typeface="Times New Roman" pitchFamily="18" charset="0"/>
              </a:rPr>
              <a:t>Public revenue includes that income which is not subject to repayment by the government. Public receipts include all the income of the government including public borrowing and issue of new currency. In this way public revenue is a part of public receipts.</a:t>
            </a:r>
          </a:p>
          <a:p>
            <a:pPr algn="ctr">
              <a:defRPr/>
            </a:pPr>
            <a:endParaRPr lang="en-US" sz="2800" dirty="0"/>
          </a:p>
          <a:p>
            <a:pPr algn="ctr">
              <a:defRPr/>
            </a:pPr>
            <a:r>
              <a:rPr lang="en-US" sz="2800" b="1" dirty="0"/>
              <a:t>   </a:t>
            </a:r>
            <a:r>
              <a:rPr lang="en-US" sz="2800" dirty="0">
                <a:latin typeface="Times New Roman" pitchFamily="18" charset="0"/>
                <a:cs typeface="Times New Roman" pitchFamily="18" charset="0"/>
              </a:rPr>
              <a:t>Public Receipts = Public revenue + Public borrowing + issue of new currency</a:t>
            </a:r>
          </a:p>
          <a:p>
            <a:pPr algn="ctr">
              <a:defRPr/>
            </a:pPr>
            <a:r>
              <a:rPr lang="en-US" sz="2800" dirty="0"/>
              <a:t>             </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11266">
                                            <p:txEl>
                                              <p:pRg st="0" end="0"/>
                                            </p:txEl>
                                          </p:spTgt>
                                        </p:tgtEl>
                                        <p:attrNameLst>
                                          <p:attrName>style.visibility</p:attrName>
                                        </p:attrNameLst>
                                      </p:cBhvr>
                                      <p:to>
                                        <p:strVal val="visible"/>
                                      </p:to>
                                    </p:set>
                                    <p:anim calcmode="lin" valueType="num">
                                      <p:cBhvr additive="base">
                                        <p:cTn id="7" dur="500" fill="hold"/>
                                        <p:tgtEl>
                                          <p:spTgt spid="11266">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1266">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8" presetClass="entr" presetSubtype="16" fill="hold" nodeType="clickEffect">
                                  <p:stCondLst>
                                    <p:cond delay="0"/>
                                  </p:stCondLst>
                                  <p:childTnLst>
                                    <p:set>
                                      <p:cBhvr>
                                        <p:cTn id="12" dur="1" fill="hold">
                                          <p:stCondLst>
                                            <p:cond delay="0"/>
                                          </p:stCondLst>
                                        </p:cTn>
                                        <p:tgtEl>
                                          <p:spTgt spid="11266">
                                            <p:txEl>
                                              <p:pRg st="2" end="2"/>
                                            </p:txEl>
                                          </p:spTgt>
                                        </p:tgtEl>
                                        <p:attrNameLst>
                                          <p:attrName>style.visibility</p:attrName>
                                        </p:attrNameLst>
                                      </p:cBhvr>
                                      <p:to>
                                        <p:strVal val="visible"/>
                                      </p:to>
                                    </p:set>
                                    <p:animEffect transition="in" filter="diamond(in)">
                                      <p:cBhvr>
                                        <p:cTn id="13" dur="1000"/>
                                        <p:tgtEl>
                                          <p:spTgt spid="11266">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2" presetClass="entr" presetSubtype="4" fill="hold" nodeType="clickEffect">
                                  <p:stCondLst>
                                    <p:cond delay="0"/>
                                  </p:stCondLst>
                                  <p:childTnLst>
                                    <p:set>
                                      <p:cBhvr>
                                        <p:cTn id="17" dur="1" fill="hold">
                                          <p:stCondLst>
                                            <p:cond delay="0"/>
                                          </p:stCondLst>
                                        </p:cTn>
                                        <p:tgtEl>
                                          <p:spTgt spid="11266">
                                            <p:txEl>
                                              <p:pRg st="4" end="4"/>
                                            </p:txEl>
                                          </p:spTgt>
                                        </p:tgtEl>
                                        <p:attrNameLst>
                                          <p:attrName>style.visibility</p:attrName>
                                        </p:attrNameLst>
                                      </p:cBhvr>
                                      <p:to>
                                        <p:strVal val="visible"/>
                                      </p:to>
                                    </p:set>
                                    <p:animEffect transition="in" filter="slide(fromBottom)">
                                      <p:cBhvr>
                                        <p:cTn id="18" dur="500"/>
                                        <p:tgtEl>
                                          <p:spTgt spid="1126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0" y="304800"/>
            <a:ext cx="8229600" cy="1139825"/>
          </a:xfrm>
        </p:spPr>
        <p:txBody>
          <a:bodyPr/>
          <a:lstStyle/>
          <a:p>
            <a:pPr eaLnBrk="1" hangingPunct="1">
              <a:buClr>
                <a:srgbClr val="FF0066"/>
              </a:buClr>
              <a:defRPr/>
            </a:pPr>
            <a:r>
              <a:rPr lang="en-US" dirty="0" smtClean="0"/>
              <a:t>                    </a:t>
            </a:r>
            <a:r>
              <a:rPr lang="en-US" sz="3600" b="1" dirty="0" smtClean="0">
                <a:solidFill>
                  <a:schemeClr val="tx1">
                    <a:lumMod val="50000"/>
                    <a:lumOff val="50000"/>
                  </a:schemeClr>
                </a:solidFill>
                <a:latin typeface="Times New Roman" pitchFamily="18" charset="0"/>
                <a:cs typeface="Times New Roman" pitchFamily="18" charset="0"/>
              </a:rPr>
              <a:t>Objectives of Taxes</a:t>
            </a:r>
          </a:p>
        </p:txBody>
      </p:sp>
      <p:sp>
        <p:nvSpPr>
          <p:cNvPr id="12291" name="Rectangle 3"/>
          <p:cNvSpPr>
            <a:spLocks noGrp="1" noChangeArrowheads="1"/>
          </p:cNvSpPr>
          <p:nvPr>
            <p:ph sz="quarter" idx="1"/>
          </p:nvPr>
        </p:nvSpPr>
        <p:spPr/>
        <p:txBody>
          <a:bodyPr/>
          <a:lstStyle/>
          <a:p>
            <a:pPr eaLnBrk="1" hangingPunct="1">
              <a:buClr>
                <a:srgbClr val="FF0066"/>
              </a:buClr>
            </a:pPr>
            <a:r>
              <a:rPr lang="en-US" sz="2800" smtClean="0">
                <a:latin typeface="Times New Roman" pitchFamily="18" charset="0"/>
                <a:cs typeface="Times New Roman" pitchFamily="18" charset="0"/>
              </a:rPr>
              <a:t>Raising Revenue</a:t>
            </a:r>
          </a:p>
          <a:p>
            <a:pPr eaLnBrk="1" hangingPunct="1">
              <a:buClr>
                <a:srgbClr val="FF0066"/>
              </a:buClr>
            </a:pPr>
            <a:r>
              <a:rPr lang="en-US" sz="2800" smtClean="0">
                <a:latin typeface="Times New Roman" pitchFamily="18" charset="0"/>
                <a:cs typeface="Times New Roman" pitchFamily="18" charset="0"/>
              </a:rPr>
              <a:t>Regulation of Consumption and Production</a:t>
            </a:r>
          </a:p>
          <a:p>
            <a:pPr eaLnBrk="1" hangingPunct="1">
              <a:buClr>
                <a:srgbClr val="FF0066"/>
              </a:buClr>
            </a:pPr>
            <a:r>
              <a:rPr lang="en-US" sz="2800" smtClean="0">
                <a:latin typeface="Times New Roman" pitchFamily="18" charset="0"/>
                <a:cs typeface="Times New Roman" pitchFamily="18" charset="0"/>
              </a:rPr>
              <a:t>Encouraging Domestic Industries</a:t>
            </a:r>
          </a:p>
          <a:p>
            <a:pPr eaLnBrk="1" hangingPunct="1">
              <a:buClr>
                <a:srgbClr val="FF0066"/>
              </a:buClr>
            </a:pPr>
            <a:r>
              <a:rPr lang="en-US" sz="2800" smtClean="0">
                <a:latin typeface="Times New Roman" pitchFamily="18" charset="0"/>
                <a:cs typeface="Times New Roman" pitchFamily="18" charset="0"/>
              </a:rPr>
              <a:t>Stimulating Investment</a:t>
            </a:r>
          </a:p>
          <a:p>
            <a:pPr eaLnBrk="1" hangingPunct="1">
              <a:buClr>
                <a:srgbClr val="FF0066"/>
              </a:buClr>
            </a:pPr>
            <a:r>
              <a:rPr lang="en-US" sz="2800" smtClean="0">
                <a:latin typeface="Times New Roman" pitchFamily="18" charset="0"/>
                <a:cs typeface="Times New Roman" pitchFamily="18" charset="0"/>
              </a:rPr>
              <a:t>Reducing Income Inequalities</a:t>
            </a:r>
          </a:p>
          <a:p>
            <a:pPr eaLnBrk="1" hangingPunct="1">
              <a:buClr>
                <a:srgbClr val="FF0066"/>
              </a:buClr>
            </a:pPr>
            <a:r>
              <a:rPr lang="en-US" sz="2800" smtClean="0">
                <a:latin typeface="Times New Roman" pitchFamily="18" charset="0"/>
                <a:cs typeface="Times New Roman" pitchFamily="18" charset="0"/>
              </a:rPr>
              <a:t>Promoting Economic Growth</a:t>
            </a:r>
          </a:p>
          <a:p>
            <a:pPr eaLnBrk="1" hangingPunct="1">
              <a:buClr>
                <a:srgbClr val="FF0066"/>
              </a:buClr>
            </a:pPr>
            <a:r>
              <a:rPr lang="en-US" sz="2800" smtClean="0">
                <a:latin typeface="Times New Roman" pitchFamily="18" charset="0"/>
                <a:cs typeface="Times New Roman" pitchFamily="18" charset="0"/>
              </a:rPr>
              <a:t>Development of Backward Regions</a:t>
            </a:r>
          </a:p>
          <a:p>
            <a:pPr eaLnBrk="1" hangingPunct="1">
              <a:buClr>
                <a:srgbClr val="FF0066"/>
              </a:buClr>
            </a:pPr>
            <a:r>
              <a:rPr lang="en-US" sz="2800" smtClean="0">
                <a:latin typeface="Times New Roman" pitchFamily="18" charset="0"/>
                <a:cs typeface="Times New Roman" pitchFamily="18" charset="0"/>
              </a:rPr>
              <a:t>Ensuring Price Stability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2290"/>
                                        </p:tgtEl>
                                        <p:attrNameLst>
                                          <p:attrName>style.visibility</p:attrName>
                                        </p:attrNameLst>
                                      </p:cBhvr>
                                      <p:to>
                                        <p:strVal val="visible"/>
                                      </p:to>
                                    </p:set>
                                    <p:anim calcmode="lin" valueType="num">
                                      <p:cBhvr additive="base">
                                        <p:cTn id="7" dur="500" fill="hold"/>
                                        <p:tgtEl>
                                          <p:spTgt spid="12290"/>
                                        </p:tgtEl>
                                        <p:attrNameLst>
                                          <p:attrName>ppt_x</p:attrName>
                                        </p:attrNameLst>
                                      </p:cBhvr>
                                      <p:tavLst>
                                        <p:tav tm="0">
                                          <p:val>
                                            <p:strVal val="0-#ppt_w/2"/>
                                          </p:val>
                                        </p:tav>
                                        <p:tav tm="100000">
                                          <p:val>
                                            <p:strVal val="#ppt_x"/>
                                          </p:val>
                                        </p:tav>
                                      </p:tavLst>
                                    </p:anim>
                                    <p:anim calcmode="lin" valueType="num">
                                      <p:cBhvr additive="base">
                                        <p:cTn id="8" dur="500" fill="hold"/>
                                        <p:tgtEl>
                                          <p:spTgt spid="12290"/>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12291">
                                            <p:txEl>
                                              <p:pRg st="0" end="0"/>
                                            </p:txEl>
                                          </p:spTgt>
                                        </p:tgtEl>
                                        <p:attrNameLst>
                                          <p:attrName>style.visibility</p:attrName>
                                        </p:attrNameLst>
                                      </p:cBhvr>
                                      <p:to>
                                        <p:strVal val="visible"/>
                                      </p:to>
                                    </p:set>
                                    <p:animEffect transition="in" filter="slide(fromBottom)">
                                      <p:cBhvr>
                                        <p:cTn id="13" dur="500"/>
                                        <p:tgtEl>
                                          <p:spTgt spid="12291">
                                            <p:txEl>
                                              <p:pRg st="0" end="0"/>
                                            </p:txEl>
                                          </p:spTgt>
                                        </p:tgtEl>
                                      </p:cBhvr>
                                    </p:animEffect>
                                  </p:childTnLst>
                                </p:cTn>
                              </p:par>
                              <p:par>
                                <p:cTn id="14" presetID="12" presetClass="entr" presetSubtype="4" fill="hold" nodeType="withEffect">
                                  <p:stCondLst>
                                    <p:cond delay="0"/>
                                  </p:stCondLst>
                                  <p:childTnLst>
                                    <p:set>
                                      <p:cBhvr>
                                        <p:cTn id="15" dur="1" fill="hold">
                                          <p:stCondLst>
                                            <p:cond delay="0"/>
                                          </p:stCondLst>
                                        </p:cTn>
                                        <p:tgtEl>
                                          <p:spTgt spid="12291">
                                            <p:txEl>
                                              <p:pRg st="1" end="1"/>
                                            </p:txEl>
                                          </p:spTgt>
                                        </p:tgtEl>
                                        <p:attrNameLst>
                                          <p:attrName>style.visibility</p:attrName>
                                        </p:attrNameLst>
                                      </p:cBhvr>
                                      <p:to>
                                        <p:strVal val="visible"/>
                                      </p:to>
                                    </p:set>
                                    <p:animEffect transition="in" filter="slide(fromBottom)">
                                      <p:cBhvr>
                                        <p:cTn id="16" dur="500"/>
                                        <p:tgtEl>
                                          <p:spTgt spid="12291">
                                            <p:txEl>
                                              <p:pRg st="1" end="1"/>
                                            </p:txEl>
                                          </p:spTgt>
                                        </p:tgtEl>
                                      </p:cBhvr>
                                    </p:animEffect>
                                  </p:childTnLst>
                                </p:cTn>
                              </p:par>
                              <p:par>
                                <p:cTn id="17" presetID="12" presetClass="entr" presetSubtype="4" fill="hold" nodeType="withEffect">
                                  <p:stCondLst>
                                    <p:cond delay="0"/>
                                  </p:stCondLst>
                                  <p:childTnLst>
                                    <p:set>
                                      <p:cBhvr>
                                        <p:cTn id="18" dur="1" fill="hold">
                                          <p:stCondLst>
                                            <p:cond delay="0"/>
                                          </p:stCondLst>
                                        </p:cTn>
                                        <p:tgtEl>
                                          <p:spTgt spid="12291">
                                            <p:txEl>
                                              <p:pRg st="2" end="2"/>
                                            </p:txEl>
                                          </p:spTgt>
                                        </p:tgtEl>
                                        <p:attrNameLst>
                                          <p:attrName>style.visibility</p:attrName>
                                        </p:attrNameLst>
                                      </p:cBhvr>
                                      <p:to>
                                        <p:strVal val="visible"/>
                                      </p:to>
                                    </p:set>
                                    <p:animEffect transition="in" filter="slide(fromBottom)">
                                      <p:cBhvr>
                                        <p:cTn id="19" dur="500"/>
                                        <p:tgtEl>
                                          <p:spTgt spid="12291">
                                            <p:txEl>
                                              <p:pRg st="2" end="2"/>
                                            </p:txEl>
                                          </p:spTgt>
                                        </p:tgtEl>
                                      </p:cBhvr>
                                    </p:animEffect>
                                  </p:childTnLst>
                                </p:cTn>
                              </p:par>
                              <p:par>
                                <p:cTn id="20" presetID="12" presetClass="entr" presetSubtype="4" fill="hold" nodeType="withEffect">
                                  <p:stCondLst>
                                    <p:cond delay="0"/>
                                  </p:stCondLst>
                                  <p:childTnLst>
                                    <p:set>
                                      <p:cBhvr>
                                        <p:cTn id="21" dur="1" fill="hold">
                                          <p:stCondLst>
                                            <p:cond delay="0"/>
                                          </p:stCondLst>
                                        </p:cTn>
                                        <p:tgtEl>
                                          <p:spTgt spid="12291">
                                            <p:txEl>
                                              <p:pRg st="3" end="3"/>
                                            </p:txEl>
                                          </p:spTgt>
                                        </p:tgtEl>
                                        <p:attrNameLst>
                                          <p:attrName>style.visibility</p:attrName>
                                        </p:attrNameLst>
                                      </p:cBhvr>
                                      <p:to>
                                        <p:strVal val="visible"/>
                                      </p:to>
                                    </p:set>
                                    <p:animEffect transition="in" filter="slide(fromBottom)">
                                      <p:cBhvr>
                                        <p:cTn id="22" dur="500"/>
                                        <p:tgtEl>
                                          <p:spTgt spid="12291">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nodeType="clickEffect">
                                  <p:stCondLst>
                                    <p:cond delay="0"/>
                                  </p:stCondLst>
                                  <p:childTnLst>
                                    <p:set>
                                      <p:cBhvr>
                                        <p:cTn id="26" dur="1" fill="hold">
                                          <p:stCondLst>
                                            <p:cond delay="0"/>
                                          </p:stCondLst>
                                        </p:cTn>
                                        <p:tgtEl>
                                          <p:spTgt spid="12291">
                                            <p:txEl>
                                              <p:pRg st="4" end="4"/>
                                            </p:txEl>
                                          </p:spTgt>
                                        </p:tgtEl>
                                        <p:attrNameLst>
                                          <p:attrName>style.visibility</p:attrName>
                                        </p:attrNameLst>
                                      </p:cBhvr>
                                      <p:to>
                                        <p:strVal val="visible"/>
                                      </p:to>
                                    </p:set>
                                    <p:animEffect transition="in" filter="slide(fromBottom)">
                                      <p:cBhvr>
                                        <p:cTn id="27" dur="500"/>
                                        <p:tgtEl>
                                          <p:spTgt spid="12291">
                                            <p:txEl>
                                              <p:pRg st="4" end="4"/>
                                            </p:txEl>
                                          </p:spTgt>
                                        </p:tgtEl>
                                      </p:cBhvr>
                                    </p:animEffect>
                                  </p:childTnLst>
                                </p:cTn>
                              </p:par>
                              <p:par>
                                <p:cTn id="28" presetID="12" presetClass="entr" presetSubtype="4" fill="hold" nodeType="withEffect">
                                  <p:stCondLst>
                                    <p:cond delay="0"/>
                                  </p:stCondLst>
                                  <p:childTnLst>
                                    <p:set>
                                      <p:cBhvr>
                                        <p:cTn id="29" dur="1" fill="hold">
                                          <p:stCondLst>
                                            <p:cond delay="0"/>
                                          </p:stCondLst>
                                        </p:cTn>
                                        <p:tgtEl>
                                          <p:spTgt spid="12291">
                                            <p:txEl>
                                              <p:pRg st="5" end="5"/>
                                            </p:txEl>
                                          </p:spTgt>
                                        </p:tgtEl>
                                        <p:attrNameLst>
                                          <p:attrName>style.visibility</p:attrName>
                                        </p:attrNameLst>
                                      </p:cBhvr>
                                      <p:to>
                                        <p:strVal val="visible"/>
                                      </p:to>
                                    </p:set>
                                    <p:animEffect transition="in" filter="slide(fromBottom)">
                                      <p:cBhvr>
                                        <p:cTn id="30" dur="500"/>
                                        <p:tgtEl>
                                          <p:spTgt spid="12291">
                                            <p:txEl>
                                              <p:pRg st="5" end="5"/>
                                            </p:txEl>
                                          </p:spTgt>
                                        </p:tgtEl>
                                      </p:cBhvr>
                                    </p:animEffect>
                                  </p:childTnLst>
                                </p:cTn>
                              </p:par>
                              <p:par>
                                <p:cTn id="31" presetID="12" presetClass="entr" presetSubtype="4" fill="hold" nodeType="withEffect">
                                  <p:stCondLst>
                                    <p:cond delay="0"/>
                                  </p:stCondLst>
                                  <p:childTnLst>
                                    <p:set>
                                      <p:cBhvr>
                                        <p:cTn id="32" dur="1" fill="hold">
                                          <p:stCondLst>
                                            <p:cond delay="0"/>
                                          </p:stCondLst>
                                        </p:cTn>
                                        <p:tgtEl>
                                          <p:spTgt spid="12291">
                                            <p:txEl>
                                              <p:pRg st="6" end="6"/>
                                            </p:txEl>
                                          </p:spTgt>
                                        </p:tgtEl>
                                        <p:attrNameLst>
                                          <p:attrName>style.visibility</p:attrName>
                                        </p:attrNameLst>
                                      </p:cBhvr>
                                      <p:to>
                                        <p:strVal val="visible"/>
                                      </p:to>
                                    </p:set>
                                    <p:animEffect transition="in" filter="slide(fromBottom)">
                                      <p:cBhvr>
                                        <p:cTn id="33" dur="500"/>
                                        <p:tgtEl>
                                          <p:spTgt spid="12291">
                                            <p:txEl>
                                              <p:pRg st="6" end="6"/>
                                            </p:txEl>
                                          </p:spTgt>
                                        </p:tgtEl>
                                      </p:cBhvr>
                                    </p:animEffect>
                                  </p:childTnLst>
                                </p:cTn>
                              </p:par>
                              <p:par>
                                <p:cTn id="34" presetID="12" presetClass="entr" presetSubtype="4" fill="hold" nodeType="withEffect">
                                  <p:stCondLst>
                                    <p:cond delay="0"/>
                                  </p:stCondLst>
                                  <p:childTnLst>
                                    <p:set>
                                      <p:cBhvr>
                                        <p:cTn id="35" dur="1" fill="hold">
                                          <p:stCondLst>
                                            <p:cond delay="0"/>
                                          </p:stCondLst>
                                        </p:cTn>
                                        <p:tgtEl>
                                          <p:spTgt spid="12291">
                                            <p:txEl>
                                              <p:pRg st="7" end="7"/>
                                            </p:txEl>
                                          </p:spTgt>
                                        </p:tgtEl>
                                        <p:attrNameLst>
                                          <p:attrName>style.visibility</p:attrName>
                                        </p:attrNameLst>
                                      </p:cBhvr>
                                      <p:to>
                                        <p:strVal val="visible"/>
                                      </p:to>
                                    </p:set>
                                    <p:animEffect transition="in" filter="slide(fromBottom)">
                                      <p:cBhvr>
                                        <p:cTn id="36" dur="500"/>
                                        <p:tgtEl>
                                          <p:spTgt spid="12291">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2"/>
          <p:cNvSpPr>
            <a:spLocks noChangeArrowheads="1"/>
          </p:cNvSpPr>
          <p:nvPr/>
        </p:nvSpPr>
        <p:spPr bwMode="auto">
          <a:xfrm>
            <a:off x="533400" y="1219200"/>
            <a:ext cx="7772400" cy="646113"/>
          </a:xfrm>
          <a:prstGeom prst="rect">
            <a:avLst/>
          </a:prstGeom>
          <a:noFill/>
          <a:ln w="9525">
            <a:noFill/>
            <a:miter lim="800000"/>
            <a:headEnd/>
            <a:tailEnd/>
          </a:ln>
        </p:spPr>
        <p:txBody>
          <a:bodyPr>
            <a:spAutoFit/>
          </a:bodyPr>
          <a:lstStyle/>
          <a:p>
            <a:pPr eaLnBrk="1" hangingPunct="1">
              <a:defRPr/>
            </a:pPr>
            <a:r>
              <a:rPr lang="en-US" sz="3600" b="1" dirty="0">
                <a:latin typeface="Times New Roman" pitchFamily="18" charset="0"/>
                <a:cs typeface="Times New Roman" pitchFamily="18" charset="0"/>
              </a:rPr>
              <a:t>               </a:t>
            </a:r>
            <a:endParaRPr lang="en-US" sz="3600" b="1" dirty="0">
              <a:solidFill>
                <a:schemeClr val="tx1">
                  <a:lumMod val="50000"/>
                  <a:lumOff val="50000"/>
                </a:schemeClr>
              </a:solidFill>
              <a:latin typeface="Times New Roman" pitchFamily="18" charset="0"/>
              <a:cs typeface="Times New Roman" pitchFamily="18" charset="0"/>
            </a:endParaRPr>
          </a:p>
        </p:txBody>
      </p:sp>
      <p:graphicFrame>
        <p:nvGraphicFramePr>
          <p:cNvPr id="4" name="Diagram 3"/>
          <p:cNvGraphicFramePr/>
          <p:nvPr/>
        </p:nvGraphicFramePr>
        <p:xfrm>
          <a:off x="1447800" y="19812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Title 6"/>
          <p:cNvSpPr>
            <a:spLocks noGrp="1"/>
          </p:cNvSpPr>
          <p:nvPr>
            <p:ph type="title"/>
          </p:nvPr>
        </p:nvSpPr>
        <p:spPr>
          <a:xfrm>
            <a:off x="685800" y="685800"/>
            <a:ext cx="7772400" cy="1143000"/>
          </a:xfrm>
        </p:spPr>
        <p:txBody>
          <a:bodyPr/>
          <a:lstStyle/>
          <a:p>
            <a:r>
              <a:rPr lang="en-US" dirty="0" smtClean="0">
                <a:solidFill>
                  <a:schemeClr val="tx1"/>
                </a:solidFill>
                <a:latin typeface="New times roman"/>
              </a:rPr>
              <a:t>Taxes can be classified into two types :</a:t>
            </a:r>
            <a:endParaRPr lang="en-IN" dirty="0">
              <a:solidFill>
                <a:schemeClr val="tx1"/>
              </a:solidFill>
              <a:latin typeface="New times roma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17411">
                                            <p:txEl>
                                              <p:pRg st="0" end="0"/>
                                            </p:txEl>
                                          </p:spTgt>
                                        </p:tgtEl>
                                        <p:attrNameLst>
                                          <p:attrName>style.visibility</p:attrName>
                                        </p:attrNameLst>
                                      </p:cBhvr>
                                      <p:to>
                                        <p:strVal val="visible"/>
                                      </p:to>
                                    </p:set>
                                    <p:anim calcmode="lin" valueType="num">
                                      <p:cBhvr additive="base">
                                        <p:cTn id="7" dur="500" fill="hold"/>
                                        <p:tgtEl>
                                          <p:spTgt spid="1741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7411">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ChangeArrowheads="1"/>
          </p:cNvSpPr>
          <p:nvPr/>
        </p:nvSpPr>
        <p:spPr bwMode="auto">
          <a:xfrm>
            <a:off x="457200" y="533400"/>
            <a:ext cx="8153400" cy="6155531"/>
          </a:xfrm>
          <a:prstGeom prst="rect">
            <a:avLst/>
          </a:prstGeom>
          <a:noFill/>
          <a:ln w="9525">
            <a:noFill/>
            <a:miter lim="800000"/>
            <a:headEnd/>
            <a:tailEnd/>
          </a:ln>
        </p:spPr>
        <p:txBody>
          <a:bodyPr anchor="ctr">
            <a:spAutoFit/>
          </a:bodyPr>
          <a:lstStyle/>
          <a:p>
            <a:pPr>
              <a:buClr>
                <a:srgbClr val="FF0066"/>
              </a:buClr>
              <a:buFont typeface="Wingdings" pitchFamily="2" charset="2"/>
              <a:buChar char="Ø"/>
              <a:defRPr/>
            </a:pPr>
            <a:r>
              <a:rPr lang="en-US" sz="2800" b="1" dirty="0"/>
              <a:t> </a:t>
            </a:r>
            <a:r>
              <a:rPr lang="en-US" sz="2800" b="1" dirty="0">
                <a:solidFill>
                  <a:schemeClr val="tx1">
                    <a:lumMod val="50000"/>
                    <a:lumOff val="50000"/>
                  </a:schemeClr>
                </a:solidFill>
                <a:latin typeface="Times New Roman" pitchFamily="18" charset="0"/>
                <a:cs typeface="Times New Roman" pitchFamily="18" charset="0"/>
              </a:rPr>
              <a:t>Direct Taxes</a:t>
            </a:r>
          </a:p>
          <a:p>
            <a:pPr>
              <a:buClr>
                <a:srgbClr val="FF0066"/>
              </a:buClr>
              <a:defRPr/>
            </a:pPr>
            <a:endParaRPr lang="en-US" sz="2800" b="1" dirty="0">
              <a:solidFill>
                <a:schemeClr val="tx1">
                  <a:lumMod val="50000"/>
                  <a:lumOff val="50000"/>
                </a:schemeClr>
              </a:solidFill>
              <a:latin typeface="Times New Roman" pitchFamily="18" charset="0"/>
              <a:cs typeface="Times New Roman" pitchFamily="18" charset="0"/>
            </a:endParaRPr>
          </a:p>
          <a:p>
            <a:pPr indent="512763" algn="just">
              <a:defRPr/>
            </a:pPr>
            <a:r>
              <a:rPr lang="en-US" sz="2400" dirty="0">
                <a:latin typeface="Times New Roman" pitchFamily="18" charset="0"/>
                <a:cs typeface="Times New Roman" pitchFamily="18" charset="0"/>
              </a:rPr>
              <a:t>A direct tax is that tax whose burden is borne by the same person on whom it is levied. The ultimate burden of taxation falls on the person on whom the tax is levied. It is based on the income and property of a person. </a:t>
            </a:r>
          </a:p>
          <a:p>
            <a:pPr algn="just">
              <a:defRPr/>
            </a:pPr>
            <a:endParaRPr lang="en-US" sz="2400" dirty="0">
              <a:latin typeface="Times New Roman" pitchFamily="18" charset="0"/>
              <a:cs typeface="Times New Roman" pitchFamily="18" charset="0"/>
            </a:endParaRPr>
          </a:p>
          <a:p>
            <a:pPr indent="401638" algn="just">
              <a:defRPr/>
            </a:pPr>
            <a:r>
              <a:rPr lang="en-US" sz="2800" b="1" dirty="0">
                <a:solidFill>
                  <a:schemeClr val="tx1">
                    <a:lumMod val="50000"/>
                    <a:lumOff val="50000"/>
                  </a:schemeClr>
                </a:solidFill>
                <a:latin typeface="Times New Roman" pitchFamily="18" charset="0"/>
                <a:cs typeface="Times New Roman" pitchFamily="18" charset="0"/>
              </a:rPr>
              <a:t>The examples of Direct taxes are </a:t>
            </a:r>
            <a:r>
              <a:rPr lang="en-US" sz="2800" b="1" dirty="0" smtClean="0">
                <a:solidFill>
                  <a:schemeClr val="tx1">
                    <a:lumMod val="50000"/>
                    <a:lumOff val="50000"/>
                  </a:schemeClr>
                </a:solidFill>
                <a:latin typeface="Times New Roman" pitchFamily="18" charset="0"/>
                <a:cs typeface="Times New Roman" pitchFamily="18" charset="0"/>
              </a:rPr>
              <a:t>:</a:t>
            </a:r>
          </a:p>
          <a:p>
            <a:pPr indent="401638" algn="just">
              <a:defRPr/>
            </a:pPr>
            <a:endParaRPr lang="en-US" sz="2800" b="1" dirty="0" smtClean="0">
              <a:solidFill>
                <a:schemeClr val="tx1">
                  <a:lumMod val="50000"/>
                  <a:lumOff val="50000"/>
                </a:schemeClr>
              </a:solidFill>
              <a:latin typeface="Times New Roman" pitchFamily="18" charset="0"/>
              <a:cs typeface="Times New Roman" pitchFamily="18" charset="0"/>
            </a:endParaRPr>
          </a:p>
          <a:p>
            <a:pPr lvl="2" indent="401638" algn="just">
              <a:buFont typeface="Arial" pitchFamily="34" charset="0"/>
              <a:buChar char="•"/>
              <a:defRPr/>
            </a:pPr>
            <a:r>
              <a:rPr lang="en-US" sz="2400" b="1" dirty="0" smtClean="0">
                <a:latin typeface="Times New Roman" pitchFamily="18" charset="0"/>
                <a:cs typeface="Times New Roman" pitchFamily="18" charset="0"/>
              </a:rPr>
              <a:t>Corporation Tax</a:t>
            </a:r>
          </a:p>
          <a:p>
            <a:pPr lvl="2" indent="401638" algn="just">
              <a:buFont typeface="Arial" pitchFamily="34" charset="0"/>
              <a:buChar char="•"/>
              <a:defRPr/>
            </a:pPr>
            <a:r>
              <a:rPr lang="en-US" sz="2400" b="1" dirty="0" smtClean="0">
                <a:latin typeface="Times New Roman" pitchFamily="18" charset="0"/>
                <a:cs typeface="Times New Roman" pitchFamily="18" charset="0"/>
              </a:rPr>
              <a:t>Income Tax</a:t>
            </a:r>
          </a:p>
          <a:p>
            <a:pPr lvl="2" indent="401638" algn="just">
              <a:buFont typeface="Arial" pitchFamily="34" charset="0"/>
              <a:buChar char="•"/>
              <a:defRPr/>
            </a:pPr>
            <a:r>
              <a:rPr lang="en-US" sz="2400" b="1" dirty="0" smtClean="0">
                <a:latin typeface="Times New Roman" pitchFamily="18" charset="0"/>
                <a:cs typeface="Times New Roman" pitchFamily="18" charset="0"/>
              </a:rPr>
              <a:t>Wealth Tax</a:t>
            </a:r>
          </a:p>
          <a:p>
            <a:pPr lvl="2" indent="401638" algn="just">
              <a:buFont typeface="Arial" pitchFamily="34" charset="0"/>
              <a:buChar char="•"/>
              <a:defRPr/>
            </a:pPr>
            <a:r>
              <a:rPr lang="en-US" sz="2400" b="1" dirty="0" smtClean="0">
                <a:latin typeface="Times New Roman" pitchFamily="18" charset="0"/>
                <a:cs typeface="Times New Roman" pitchFamily="18" charset="0"/>
              </a:rPr>
              <a:t>Gift Tax</a:t>
            </a:r>
          </a:p>
          <a:p>
            <a:pPr lvl="2" indent="401638" algn="just">
              <a:buFont typeface="Arial" pitchFamily="34" charset="0"/>
              <a:buChar char="•"/>
              <a:defRPr/>
            </a:pPr>
            <a:r>
              <a:rPr lang="en-US" sz="2400" b="1" dirty="0" smtClean="0">
                <a:latin typeface="Times New Roman" pitchFamily="18" charset="0"/>
                <a:cs typeface="Times New Roman" pitchFamily="18" charset="0"/>
              </a:rPr>
              <a:t>Property Tax</a:t>
            </a:r>
            <a:endParaRPr lang="en-US" sz="2400" b="1" dirty="0">
              <a:latin typeface="Times New Roman" pitchFamily="18" charset="0"/>
              <a:cs typeface="Times New Roman" pitchFamily="18" charset="0"/>
            </a:endParaRPr>
          </a:p>
          <a:p>
            <a:pPr>
              <a:defRPr/>
            </a:pPr>
            <a:endParaRPr lang="en-US" dirty="0">
              <a:latin typeface="Times New Roman" pitchFamily="18" charset="0"/>
              <a:cs typeface="Times New Roman" pitchFamily="18" charset="0"/>
            </a:endParaRPr>
          </a:p>
          <a:p>
            <a:pPr>
              <a:defRPr/>
            </a:pPr>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5" fill="hold" nodeType="clickEffect">
                                  <p:stCondLst>
                                    <p:cond delay="0"/>
                                  </p:stCondLst>
                                  <p:childTnLst>
                                    <p:set>
                                      <p:cBhvr>
                                        <p:cTn id="6" dur="1" fill="hold">
                                          <p:stCondLst>
                                            <p:cond delay="0"/>
                                          </p:stCondLst>
                                        </p:cTn>
                                        <p:tgtEl>
                                          <p:spTgt spid="18434">
                                            <p:txEl>
                                              <p:pRg st="0" end="0"/>
                                            </p:txEl>
                                          </p:spTgt>
                                        </p:tgtEl>
                                        <p:attrNameLst>
                                          <p:attrName>style.visibility</p:attrName>
                                        </p:attrNameLst>
                                      </p:cBhvr>
                                      <p:to>
                                        <p:strVal val="visible"/>
                                      </p:to>
                                    </p:set>
                                    <p:animEffect transition="in" filter="checkerboard(down)">
                                      <p:cBhvr>
                                        <p:cTn id="7" dur="500"/>
                                        <p:tgtEl>
                                          <p:spTgt spid="18434">
                                            <p:txEl>
                                              <p:pRg st="0" end="0"/>
                                            </p:txEl>
                                          </p:spTgt>
                                        </p:tgtEl>
                                      </p:cBhvr>
                                    </p:animEffect>
                                  </p:childTnLst>
                                </p:cTn>
                              </p:par>
                              <p:par>
                                <p:cTn id="8" presetID="5" presetClass="entr" presetSubtype="5" fill="hold" nodeType="withEffect">
                                  <p:stCondLst>
                                    <p:cond delay="0"/>
                                  </p:stCondLst>
                                  <p:childTnLst>
                                    <p:set>
                                      <p:cBhvr>
                                        <p:cTn id="9" dur="1" fill="hold">
                                          <p:stCondLst>
                                            <p:cond delay="0"/>
                                          </p:stCondLst>
                                        </p:cTn>
                                        <p:tgtEl>
                                          <p:spTgt spid="18434">
                                            <p:txEl>
                                              <p:pRg st="2" end="2"/>
                                            </p:txEl>
                                          </p:spTgt>
                                        </p:tgtEl>
                                        <p:attrNameLst>
                                          <p:attrName>style.visibility</p:attrName>
                                        </p:attrNameLst>
                                      </p:cBhvr>
                                      <p:to>
                                        <p:strVal val="visible"/>
                                      </p:to>
                                    </p:set>
                                    <p:animEffect transition="in" filter="checkerboard(down)">
                                      <p:cBhvr>
                                        <p:cTn id="10" dur="500"/>
                                        <p:tgtEl>
                                          <p:spTgt spid="18434">
                                            <p:txEl>
                                              <p:pRg st="2" end="2"/>
                                            </p:txEl>
                                          </p:spTgt>
                                        </p:tgtEl>
                                      </p:cBhvr>
                                    </p:animEffect>
                                  </p:childTnLst>
                                </p:cTn>
                              </p:par>
                              <p:par>
                                <p:cTn id="11" presetID="5" presetClass="entr" presetSubtype="5" fill="hold" nodeType="withEffect">
                                  <p:stCondLst>
                                    <p:cond delay="0"/>
                                  </p:stCondLst>
                                  <p:childTnLst>
                                    <p:set>
                                      <p:cBhvr>
                                        <p:cTn id="12" dur="1" fill="hold">
                                          <p:stCondLst>
                                            <p:cond delay="0"/>
                                          </p:stCondLst>
                                        </p:cTn>
                                        <p:tgtEl>
                                          <p:spTgt spid="18434">
                                            <p:txEl>
                                              <p:pRg st="4" end="4"/>
                                            </p:txEl>
                                          </p:spTgt>
                                        </p:tgtEl>
                                        <p:attrNameLst>
                                          <p:attrName>style.visibility</p:attrName>
                                        </p:attrNameLst>
                                      </p:cBhvr>
                                      <p:to>
                                        <p:strVal val="visible"/>
                                      </p:to>
                                    </p:set>
                                    <p:animEffect transition="in" filter="checkerboard(down)">
                                      <p:cBhvr>
                                        <p:cTn id="13" dur="500"/>
                                        <p:tgtEl>
                                          <p:spTgt spid="18434">
                                            <p:txEl>
                                              <p:pRg st="4" end="4"/>
                                            </p:txEl>
                                          </p:spTgt>
                                        </p:tgtEl>
                                      </p:cBhvr>
                                    </p:animEffect>
                                  </p:childTnLst>
                                </p:cTn>
                              </p:par>
                              <p:par>
                                <p:cTn id="14" presetID="5" presetClass="entr" presetSubtype="5" fill="hold" nodeType="withEffect">
                                  <p:stCondLst>
                                    <p:cond delay="0"/>
                                  </p:stCondLst>
                                  <p:childTnLst>
                                    <p:set>
                                      <p:cBhvr>
                                        <p:cTn id="15" dur="1" fill="hold">
                                          <p:stCondLst>
                                            <p:cond delay="0"/>
                                          </p:stCondLst>
                                        </p:cTn>
                                        <p:tgtEl>
                                          <p:spTgt spid="18434">
                                            <p:txEl>
                                              <p:pRg st="6" end="6"/>
                                            </p:txEl>
                                          </p:spTgt>
                                        </p:tgtEl>
                                        <p:attrNameLst>
                                          <p:attrName>style.visibility</p:attrName>
                                        </p:attrNameLst>
                                      </p:cBhvr>
                                      <p:to>
                                        <p:strVal val="visible"/>
                                      </p:to>
                                    </p:set>
                                    <p:animEffect transition="in" filter="checkerboard(down)">
                                      <p:cBhvr>
                                        <p:cTn id="16" dur="500"/>
                                        <p:tgtEl>
                                          <p:spTgt spid="18434">
                                            <p:txEl>
                                              <p:pRg st="6" end="6"/>
                                            </p:txEl>
                                          </p:spTgt>
                                        </p:tgtEl>
                                      </p:cBhvr>
                                    </p:animEffect>
                                  </p:childTnLst>
                                </p:cTn>
                              </p:par>
                              <p:par>
                                <p:cTn id="17" presetID="5" presetClass="entr" presetSubtype="5" fill="hold" nodeType="withEffect">
                                  <p:stCondLst>
                                    <p:cond delay="0"/>
                                  </p:stCondLst>
                                  <p:childTnLst>
                                    <p:set>
                                      <p:cBhvr>
                                        <p:cTn id="18" dur="1" fill="hold">
                                          <p:stCondLst>
                                            <p:cond delay="0"/>
                                          </p:stCondLst>
                                        </p:cTn>
                                        <p:tgtEl>
                                          <p:spTgt spid="18434">
                                            <p:txEl>
                                              <p:pRg st="7" end="7"/>
                                            </p:txEl>
                                          </p:spTgt>
                                        </p:tgtEl>
                                        <p:attrNameLst>
                                          <p:attrName>style.visibility</p:attrName>
                                        </p:attrNameLst>
                                      </p:cBhvr>
                                      <p:to>
                                        <p:strVal val="visible"/>
                                      </p:to>
                                    </p:set>
                                    <p:animEffect transition="in" filter="checkerboard(down)">
                                      <p:cBhvr>
                                        <p:cTn id="19" dur="500"/>
                                        <p:tgtEl>
                                          <p:spTgt spid="18434">
                                            <p:txEl>
                                              <p:pRg st="7" end="7"/>
                                            </p:txEl>
                                          </p:spTgt>
                                        </p:tgtEl>
                                      </p:cBhvr>
                                    </p:animEffect>
                                  </p:childTnLst>
                                </p:cTn>
                              </p:par>
                              <p:par>
                                <p:cTn id="20" presetID="5" presetClass="entr" presetSubtype="5" fill="hold" nodeType="withEffect">
                                  <p:stCondLst>
                                    <p:cond delay="0"/>
                                  </p:stCondLst>
                                  <p:childTnLst>
                                    <p:set>
                                      <p:cBhvr>
                                        <p:cTn id="21" dur="1" fill="hold">
                                          <p:stCondLst>
                                            <p:cond delay="0"/>
                                          </p:stCondLst>
                                        </p:cTn>
                                        <p:tgtEl>
                                          <p:spTgt spid="18434">
                                            <p:txEl>
                                              <p:pRg st="8" end="8"/>
                                            </p:txEl>
                                          </p:spTgt>
                                        </p:tgtEl>
                                        <p:attrNameLst>
                                          <p:attrName>style.visibility</p:attrName>
                                        </p:attrNameLst>
                                      </p:cBhvr>
                                      <p:to>
                                        <p:strVal val="visible"/>
                                      </p:to>
                                    </p:set>
                                    <p:animEffect transition="in" filter="checkerboard(down)">
                                      <p:cBhvr>
                                        <p:cTn id="22" dur="500"/>
                                        <p:tgtEl>
                                          <p:spTgt spid="18434">
                                            <p:txEl>
                                              <p:pRg st="8" end="8"/>
                                            </p:txEl>
                                          </p:spTgt>
                                        </p:tgtEl>
                                      </p:cBhvr>
                                    </p:animEffect>
                                  </p:childTnLst>
                                </p:cTn>
                              </p:par>
                              <p:par>
                                <p:cTn id="23" presetID="5" presetClass="entr" presetSubtype="5" fill="hold" nodeType="withEffect">
                                  <p:stCondLst>
                                    <p:cond delay="0"/>
                                  </p:stCondLst>
                                  <p:childTnLst>
                                    <p:set>
                                      <p:cBhvr>
                                        <p:cTn id="24" dur="1" fill="hold">
                                          <p:stCondLst>
                                            <p:cond delay="0"/>
                                          </p:stCondLst>
                                        </p:cTn>
                                        <p:tgtEl>
                                          <p:spTgt spid="18434">
                                            <p:txEl>
                                              <p:pRg st="9" end="9"/>
                                            </p:txEl>
                                          </p:spTgt>
                                        </p:tgtEl>
                                        <p:attrNameLst>
                                          <p:attrName>style.visibility</p:attrName>
                                        </p:attrNameLst>
                                      </p:cBhvr>
                                      <p:to>
                                        <p:strVal val="visible"/>
                                      </p:to>
                                    </p:set>
                                    <p:animEffect transition="in" filter="checkerboard(down)">
                                      <p:cBhvr>
                                        <p:cTn id="25" dur="500"/>
                                        <p:tgtEl>
                                          <p:spTgt spid="18434">
                                            <p:txEl>
                                              <p:pRg st="9" end="9"/>
                                            </p:txEl>
                                          </p:spTgt>
                                        </p:tgtEl>
                                      </p:cBhvr>
                                    </p:animEffect>
                                  </p:childTnLst>
                                </p:cTn>
                              </p:par>
                              <p:par>
                                <p:cTn id="26" presetID="5" presetClass="entr" presetSubtype="5" fill="hold" nodeType="withEffect">
                                  <p:stCondLst>
                                    <p:cond delay="0"/>
                                  </p:stCondLst>
                                  <p:childTnLst>
                                    <p:set>
                                      <p:cBhvr>
                                        <p:cTn id="27" dur="1" fill="hold">
                                          <p:stCondLst>
                                            <p:cond delay="0"/>
                                          </p:stCondLst>
                                        </p:cTn>
                                        <p:tgtEl>
                                          <p:spTgt spid="18434">
                                            <p:txEl>
                                              <p:pRg st="10" end="10"/>
                                            </p:txEl>
                                          </p:spTgt>
                                        </p:tgtEl>
                                        <p:attrNameLst>
                                          <p:attrName>style.visibility</p:attrName>
                                        </p:attrNameLst>
                                      </p:cBhvr>
                                      <p:to>
                                        <p:strVal val="visible"/>
                                      </p:to>
                                    </p:set>
                                    <p:animEffect transition="in" filter="checkerboard(down)">
                                      <p:cBhvr>
                                        <p:cTn id="28" dur="500"/>
                                        <p:tgtEl>
                                          <p:spTgt spid="18434">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2358</TotalTime>
  <Words>1227</Words>
  <Application>Microsoft Office PowerPoint</Application>
  <PresentationFormat>On-screen Show (4:3)</PresentationFormat>
  <Paragraphs>129</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Equity</vt:lpstr>
      <vt:lpstr>Slide 1</vt:lpstr>
      <vt:lpstr>CONTENTS </vt:lpstr>
      <vt:lpstr>Slide 3</vt:lpstr>
      <vt:lpstr>Slide 4</vt:lpstr>
      <vt:lpstr>Slide 5</vt:lpstr>
      <vt:lpstr>Slide 6</vt:lpstr>
      <vt:lpstr>                    Objectives of Taxes</vt:lpstr>
      <vt:lpstr>Taxes can be classified into two types :</vt:lpstr>
      <vt:lpstr>Slide 9</vt:lpstr>
      <vt:lpstr>Slide 10</vt:lpstr>
      <vt:lpstr>On the basis of degree of progression of tax, it may be classified into:</vt:lpstr>
      <vt:lpstr>Slide 12</vt:lpstr>
      <vt:lpstr>Slide 13</vt:lpstr>
      <vt:lpstr>Slide 14</vt:lpstr>
      <vt:lpstr>Adam Smith’s four canons of taxation</vt:lpstr>
      <vt:lpstr>Slide 16</vt:lpstr>
      <vt:lpstr>Slide 17</vt:lpstr>
      <vt:lpstr>Income exempt from Tax</vt:lpstr>
      <vt:lpstr>Slide 19</vt:lpstr>
      <vt:lpstr>Slide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TAXATION</dc:title>
  <dc:creator>IBM</dc:creator>
  <cp:lastModifiedBy>Sultan Ahmed</cp:lastModifiedBy>
  <cp:revision>86</cp:revision>
  <dcterms:created xsi:type="dcterms:W3CDTF">2007-12-05T15:02:36Z</dcterms:created>
  <dcterms:modified xsi:type="dcterms:W3CDTF">2025-12-28T18:15:43Z</dcterms:modified>
</cp:coreProperties>
</file>