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56" y="-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FF0000"/>
                </a:solidFill>
                <a:latin typeface="Franklin Gothic Book"/>
                <a:cs typeface="Franklin Gothic Boo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Perpetua"/>
                <a:cs typeface="Perpetu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FF0000"/>
                </a:solidFill>
                <a:latin typeface="Franklin Gothic Book"/>
                <a:cs typeface="Franklin Gothic Boo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Perpetua"/>
                <a:cs typeface="Perpetu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FF0000"/>
                </a:solidFill>
                <a:latin typeface="Franklin Gothic Book"/>
                <a:cs typeface="Franklin Gothic Boo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FF0000"/>
                </a:solidFill>
                <a:latin typeface="Franklin Gothic Book"/>
                <a:cs typeface="Franklin Gothic Boo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4007" y="69722"/>
            <a:ext cx="9013825" cy="6693534"/>
          </a:xfrm>
          <a:custGeom>
            <a:avLst/>
            <a:gdLst/>
            <a:ahLst/>
            <a:cxnLst/>
            <a:rect l="l" t="t" r="r" b="b"/>
            <a:pathLst>
              <a:path w="9013825" h="6693534">
                <a:moveTo>
                  <a:pt x="0" y="329946"/>
                </a:moveTo>
                <a:lnTo>
                  <a:pt x="3577" y="281184"/>
                </a:lnTo>
                <a:lnTo>
                  <a:pt x="13968" y="234645"/>
                </a:lnTo>
                <a:lnTo>
                  <a:pt x="30664" y="190840"/>
                </a:lnTo>
                <a:lnTo>
                  <a:pt x="53153" y="150277"/>
                </a:lnTo>
                <a:lnTo>
                  <a:pt x="80925" y="113468"/>
                </a:lnTo>
                <a:lnTo>
                  <a:pt x="113469" y="80923"/>
                </a:lnTo>
                <a:lnTo>
                  <a:pt x="150276" y="53151"/>
                </a:lnTo>
                <a:lnTo>
                  <a:pt x="190835" y="30662"/>
                </a:lnTo>
                <a:lnTo>
                  <a:pt x="234636" y="13967"/>
                </a:lnTo>
                <a:lnTo>
                  <a:pt x="281168" y="3576"/>
                </a:lnTo>
                <a:lnTo>
                  <a:pt x="329920" y="0"/>
                </a:lnTo>
                <a:lnTo>
                  <a:pt x="8683498" y="0"/>
                </a:lnTo>
                <a:lnTo>
                  <a:pt x="8732228" y="3576"/>
                </a:lnTo>
                <a:lnTo>
                  <a:pt x="8778740" y="13967"/>
                </a:lnTo>
                <a:lnTo>
                  <a:pt x="8822525" y="30662"/>
                </a:lnTo>
                <a:lnTo>
                  <a:pt x="8863071" y="53151"/>
                </a:lnTo>
                <a:lnTo>
                  <a:pt x="8899868" y="80923"/>
                </a:lnTo>
                <a:lnTo>
                  <a:pt x="8932405" y="113468"/>
                </a:lnTo>
                <a:lnTo>
                  <a:pt x="8960172" y="150277"/>
                </a:lnTo>
                <a:lnTo>
                  <a:pt x="8982656" y="190840"/>
                </a:lnTo>
                <a:lnTo>
                  <a:pt x="8999349" y="234645"/>
                </a:lnTo>
                <a:lnTo>
                  <a:pt x="9009740" y="281184"/>
                </a:lnTo>
                <a:lnTo>
                  <a:pt x="9013317" y="329946"/>
                </a:lnTo>
                <a:lnTo>
                  <a:pt x="9013317" y="6363525"/>
                </a:lnTo>
                <a:lnTo>
                  <a:pt x="9009740" y="6412277"/>
                </a:lnTo>
                <a:lnTo>
                  <a:pt x="8999349" y="6458809"/>
                </a:lnTo>
                <a:lnTo>
                  <a:pt x="8982656" y="6502608"/>
                </a:lnTo>
                <a:lnTo>
                  <a:pt x="8960172" y="6543167"/>
                </a:lnTo>
                <a:lnTo>
                  <a:pt x="8932405" y="6579973"/>
                </a:lnTo>
                <a:lnTo>
                  <a:pt x="8899868" y="6612516"/>
                </a:lnTo>
                <a:lnTo>
                  <a:pt x="8863071" y="6640287"/>
                </a:lnTo>
                <a:lnTo>
                  <a:pt x="8822525" y="6662775"/>
                </a:lnTo>
                <a:lnTo>
                  <a:pt x="8778740" y="6679470"/>
                </a:lnTo>
                <a:lnTo>
                  <a:pt x="8732228" y="6689861"/>
                </a:lnTo>
                <a:lnTo>
                  <a:pt x="8683498" y="6693438"/>
                </a:lnTo>
                <a:lnTo>
                  <a:pt x="329920" y="6693439"/>
                </a:lnTo>
                <a:lnTo>
                  <a:pt x="281168" y="6689861"/>
                </a:lnTo>
                <a:lnTo>
                  <a:pt x="234636" y="6679470"/>
                </a:lnTo>
                <a:lnTo>
                  <a:pt x="190835" y="6662775"/>
                </a:lnTo>
                <a:lnTo>
                  <a:pt x="150276" y="6640287"/>
                </a:lnTo>
                <a:lnTo>
                  <a:pt x="113469" y="6612516"/>
                </a:lnTo>
                <a:lnTo>
                  <a:pt x="80925" y="6579973"/>
                </a:lnTo>
                <a:lnTo>
                  <a:pt x="53153" y="6543167"/>
                </a:lnTo>
                <a:lnTo>
                  <a:pt x="30664" y="6502608"/>
                </a:lnTo>
                <a:lnTo>
                  <a:pt x="13968" y="6458809"/>
                </a:lnTo>
                <a:lnTo>
                  <a:pt x="3577" y="6412277"/>
                </a:lnTo>
                <a:lnTo>
                  <a:pt x="0" y="6363525"/>
                </a:lnTo>
                <a:lnTo>
                  <a:pt x="0" y="329946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9740" y="-30543"/>
            <a:ext cx="8148002" cy="10798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FF0000"/>
                </a:solidFill>
                <a:latin typeface="Franklin Gothic Book"/>
                <a:cs typeface="Franklin Gothic Boo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94640" y="1049337"/>
            <a:ext cx="8620760" cy="42945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Perpetua"/>
                <a:cs typeface="Perpetu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8963" y="63372"/>
            <a:ext cx="9026525" cy="6704965"/>
            <a:chOff x="58963" y="63372"/>
            <a:chExt cx="9026525" cy="670496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5313" y="69722"/>
              <a:ext cx="9013408" cy="6692231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65313" y="69722"/>
              <a:ext cx="9013825" cy="6692265"/>
            </a:xfrm>
            <a:custGeom>
              <a:avLst/>
              <a:gdLst/>
              <a:ahLst/>
              <a:cxnLst/>
              <a:rect l="l" t="t" r="r" b="b"/>
              <a:pathLst>
                <a:path w="9013825" h="6692265">
                  <a:moveTo>
                    <a:pt x="0" y="329946"/>
                  </a:moveTo>
                  <a:lnTo>
                    <a:pt x="3576" y="281184"/>
                  </a:lnTo>
                  <a:lnTo>
                    <a:pt x="13965" y="234645"/>
                  </a:lnTo>
                  <a:lnTo>
                    <a:pt x="30657" y="190840"/>
                  </a:lnTo>
                  <a:lnTo>
                    <a:pt x="53141" y="150277"/>
                  </a:lnTo>
                  <a:lnTo>
                    <a:pt x="80907" y="113468"/>
                  </a:lnTo>
                  <a:lnTo>
                    <a:pt x="113445" y="80923"/>
                  </a:lnTo>
                  <a:lnTo>
                    <a:pt x="150245" y="53151"/>
                  </a:lnTo>
                  <a:lnTo>
                    <a:pt x="190796" y="30662"/>
                  </a:lnTo>
                  <a:lnTo>
                    <a:pt x="234589" y="13967"/>
                  </a:lnTo>
                  <a:lnTo>
                    <a:pt x="281114" y="3576"/>
                  </a:lnTo>
                  <a:lnTo>
                    <a:pt x="329859" y="0"/>
                  </a:lnTo>
                  <a:lnTo>
                    <a:pt x="8683462" y="0"/>
                  </a:lnTo>
                  <a:lnTo>
                    <a:pt x="8732224" y="3576"/>
                  </a:lnTo>
                  <a:lnTo>
                    <a:pt x="8778762" y="13967"/>
                  </a:lnTo>
                  <a:lnTo>
                    <a:pt x="8822568" y="30662"/>
                  </a:lnTo>
                  <a:lnTo>
                    <a:pt x="8863130" y="53151"/>
                  </a:lnTo>
                  <a:lnTo>
                    <a:pt x="8899939" y="80923"/>
                  </a:lnTo>
                  <a:lnTo>
                    <a:pt x="8932485" y="113468"/>
                  </a:lnTo>
                  <a:lnTo>
                    <a:pt x="8960257" y="150277"/>
                  </a:lnTo>
                  <a:lnTo>
                    <a:pt x="8982745" y="190840"/>
                  </a:lnTo>
                  <a:lnTo>
                    <a:pt x="8999440" y="234645"/>
                  </a:lnTo>
                  <a:lnTo>
                    <a:pt x="9009831" y="281184"/>
                  </a:lnTo>
                  <a:lnTo>
                    <a:pt x="9013408" y="329946"/>
                  </a:lnTo>
                  <a:lnTo>
                    <a:pt x="9013408" y="6362369"/>
                  </a:lnTo>
                  <a:lnTo>
                    <a:pt x="9009831" y="6411115"/>
                  </a:lnTo>
                  <a:lnTo>
                    <a:pt x="8999440" y="6457639"/>
                  </a:lnTo>
                  <a:lnTo>
                    <a:pt x="8982745" y="6501432"/>
                  </a:lnTo>
                  <a:lnTo>
                    <a:pt x="8960257" y="6541984"/>
                  </a:lnTo>
                  <a:lnTo>
                    <a:pt x="8932485" y="6578785"/>
                  </a:lnTo>
                  <a:lnTo>
                    <a:pt x="8899939" y="6611323"/>
                  </a:lnTo>
                  <a:lnTo>
                    <a:pt x="8863130" y="6639090"/>
                  </a:lnTo>
                  <a:lnTo>
                    <a:pt x="8822568" y="6661574"/>
                  </a:lnTo>
                  <a:lnTo>
                    <a:pt x="8778762" y="6678266"/>
                  </a:lnTo>
                  <a:lnTo>
                    <a:pt x="8732224" y="6688655"/>
                  </a:lnTo>
                  <a:lnTo>
                    <a:pt x="8683462" y="6692231"/>
                  </a:lnTo>
                  <a:lnTo>
                    <a:pt x="329859" y="6692231"/>
                  </a:lnTo>
                  <a:lnTo>
                    <a:pt x="281114" y="6688655"/>
                  </a:lnTo>
                  <a:lnTo>
                    <a:pt x="234589" y="6678266"/>
                  </a:lnTo>
                  <a:lnTo>
                    <a:pt x="190796" y="6661574"/>
                  </a:lnTo>
                  <a:lnTo>
                    <a:pt x="150245" y="6639090"/>
                  </a:lnTo>
                  <a:lnTo>
                    <a:pt x="113445" y="6611323"/>
                  </a:lnTo>
                  <a:lnTo>
                    <a:pt x="80907" y="6578785"/>
                  </a:lnTo>
                  <a:lnTo>
                    <a:pt x="53141" y="6541984"/>
                  </a:lnTo>
                  <a:lnTo>
                    <a:pt x="30657" y="6501432"/>
                  </a:lnTo>
                  <a:lnTo>
                    <a:pt x="13965" y="6457639"/>
                  </a:lnTo>
                  <a:lnTo>
                    <a:pt x="3576" y="6411115"/>
                  </a:lnTo>
                  <a:lnTo>
                    <a:pt x="0" y="6362369"/>
                  </a:lnTo>
                  <a:lnTo>
                    <a:pt x="0" y="329946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2931" y="1396688"/>
              <a:ext cx="9022080" cy="120650"/>
            </a:xfrm>
            <a:custGeom>
              <a:avLst/>
              <a:gdLst/>
              <a:ahLst/>
              <a:cxnLst/>
              <a:rect l="l" t="t" r="r" b="b"/>
              <a:pathLst>
                <a:path w="9022080" h="120650">
                  <a:moveTo>
                    <a:pt x="9021572" y="0"/>
                  </a:moveTo>
                  <a:lnTo>
                    <a:pt x="0" y="0"/>
                  </a:lnTo>
                  <a:lnTo>
                    <a:pt x="0" y="120580"/>
                  </a:lnTo>
                  <a:lnTo>
                    <a:pt x="9021572" y="120580"/>
                  </a:lnTo>
                  <a:lnTo>
                    <a:pt x="9021572" y="0"/>
                  </a:lnTo>
                  <a:close/>
                </a:path>
              </a:pathLst>
            </a:custGeom>
            <a:solidFill>
              <a:srgbClr val="E6B0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2931" y="2976711"/>
              <a:ext cx="9022080" cy="111125"/>
            </a:xfrm>
            <a:custGeom>
              <a:avLst/>
              <a:gdLst/>
              <a:ahLst/>
              <a:cxnLst/>
              <a:rect l="l" t="t" r="r" b="b"/>
              <a:pathLst>
                <a:path w="9022080" h="111125">
                  <a:moveTo>
                    <a:pt x="9021572" y="0"/>
                  </a:moveTo>
                  <a:lnTo>
                    <a:pt x="0" y="0"/>
                  </a:lnTo>
                  <a:lnTo>
                    <a:pt x="0" y="110531"/>
                  </a:lnTo>
                  <a:lnTo>
                    <a:pt x="9021572" y="110531"/>
                  </a:lnTo>
                  <a:lnTo>
                    <a:pt x="9021572" y="0"/>
                  </a:lnTo>
                  <a:close/>
                </a:path>
              </a:pathLst>
            </a:custGeom>
            <a:solidFill>
              <a:srgbClr val="9184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62931" y="1517269"/>
            <a:ext cx="9022080" cy="1459865"/>
          </a:xfrm>
          <a:prstGeom prst="rect">
            <a:avLst/>
          </a:prstGeom>
          <a:solidFill>
            <a:srgbClr val="D24717"/>
          </a:solidFill>
        </p:spPr>
        <p:txBody>
          <a:bodyPr vert="horz" wrap="square" lIns="0" tIns="424180" rIns="0" bIns="0" rtlCol="0">
            <a:spAutoFit/>
          </a:bodyPr>
          <a:lstStyle/>
          <a:p>
            <a:pPr marL="373380" algn="ctr">
              <a:lnSpc>
                <a:spcPct val="100000"/>
              </a:lnSpc>
              <a:spcBef>
                <a:spcPts val="3340"/>
              </a:spcBef>
            </a:pPr>
            <a:r>
              <a:rPr sz="4800" b="1" dirty="0">
                <a:solidFill>
                  <a:srgbClr val="000000"/>
                </a:solidFill>
                <a:latin typeface="Perpetua"/>
                <a:cs typeface="Perpetua"/>
              </a:rPr>
              <a:t>Indifference</a:t>
            </a:r>
            <a:r>
              <a:rPr sz="4800" b="1" spc="-75" dirty="0">
                <a:solidFill>
                  <a:srgbClr val="000000"/>
                </a:solidFill>
                <a:latin typeface="Perpetua"/>
                <a:cs typeface="Perpetua"/>
              </a:rPr>
              <a:t> </a:t>
            </a:r>
            <a:r>
              <a:rPr sz="4800" b="1" dirty="0">
                <a:solidFill>
                  <a:srgbClr val="000000"/>
                </a:solidFill>
                <a:latin typeface="Perpetua"/>
                <a:cs typeface="Perpetua"/>
              </a:rPr>
              <a:t>Curve</a:t>
            </a:r>
            <a:r>
              <a:rPr sz="4800" b="1" spc="-215" dirty="0">
                <a:solidFill>
                  <a:srgbClr val="000000"/>
                </a:solidFill>
                <a:latin typeface="Perpetua"/>
                <a:cs typeface="Perpetua"/>
              </a:rPr>
              <a:t> </a:t>
            </a:r>
            <a:r>
              <a:rPr sz="4800" b="1" spc="-10" dirty="0">
                <a:solidFill>
                  <a:srgbClr val="000000"/>
                </a:solidFill>
                <a:latin typeface="Perpetua"/>
                <a:cs typeface="Perpetua"/>
              </a:rPr>
              <a:t>Analysis</a:t>
            </a:r>
            <a:endParaRPr sz="4800">
              <a:latin typeface="Perpetua"/>
              <a:cs typeface="Perpetu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94225" y="4022470"/>
            <a:ext cx="414718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150620">
              <a:lnSpc>
                <a:spcPct val="100000"/>
              </a:lnSpc>
              <a:spcBef>
                <a:spcPts val="100"/>
              </a:spcBef>
            </a:pPr>
            <a:r>
              <a:rPr lang="en-US" sz="2800" dirty="0" smtClean="0">
                <a:latin typeface="Perpetua"/>
                <a:cs typeface="Perpetua"/>
              </a:rPr>
              <a:t>Sultan Ahmed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1732" y="261556"/>
            <a:ext cx="681990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Properties</a:t>
            </a:r>
            <a:r>
              <a:rPr spc="-70" dirty="0"/>
              <a:t> </a:t>
            </a:r>
            <a:r>
              <a:rPr dirty="0"/>
              <a:t>of</a:t>
            </a:r>
            <a:r>
              <a:rPr spc="-10" dirty="0"/>
              <a:t> </a:t>
            </a:r>
            <a:r>
              <a:rPr dirty="0"/>
              <a:t>Indifference</a:t>
            </a:r>
            <a:r>
              <a:rPr spc="-15" dirty="0"/>
              <a:t> </a:t>
            </a:r>
            <a:r>
              <a:rPr spc="-10" dirty="0"/>
              <a:t>Curve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257" y="945235"/>
            <a:ext cx="8303895" cy="5425440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287020" marR="5080" indent="-274320" algn="just">
              <a:lnSpc>
                <a:spcPct val="100000"/>
              </a:lnSpc>
              <a:spcBef>
                <a:spcPts val="360"/>
              </a:spcBef>
            </a:pPr>
            <a:r>
              <a:rPr sz="3200" dirty="0">
                <a:latin typeface="Perpetua"/>
                <a:cs typeface="Perpetua"/>
              </a:rPr>
              <a:t>1.</a:t>
            </a:r>
            <a:r>
              <a:rPr sz="3200" spc="300" dirty="0">
                <a:latin typeface="Perpetua"/>
                <a:cs typeface="Perpetua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An</a:t>
            </a:r>
            <a:r>
              <a:rPr sz="3200" spc="3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Indifference</a:t>
            </a:r>
            <a:r>
              <a:rPr sz="3200" spc="3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Curve</a:t>
            </a:r>
            <a:r>
              <a:rPr sz="3200" spc="3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has</a:t>
            </a:r>
            <a:r>
              <a:rPr sz="3200" spc="3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3200" spc="3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negative</a:t>
            </a:r>
            <a:r>
              <a:rPr sz="3200" spc="3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slope</a:t>
            </a:r>
            <a:r>
              <a:rPr sz="3200" dirty="0">
                <a:latin typeface="Times New Roman"/>
                <a:cs typeface="Times New Roman"/>
              </a:rPr>
              <a:t>.</a:t>
            </a:r>
            <a:r>
              <a:rPr sz="3200" spc="33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It </a:t>
            </a:r>
            <a:r>
              <a:rPr sz="3200" dirty="0">
                <a:latin typeface="Times New Roman"/>
                <a:cs typeface="Times New Roman"/>
              </a:rPr>
              <a:t>denotes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that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if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quantity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one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commodity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(y) </a:t>
            </a:r>
            <a:r>
              <a:rPr sz="3200" dirty="0">
                <a:latin typeface="Times New Roman"/>
                <a:cs typeface="Times New Roman"/>
              </a:rPr>
              <a:t>decreases,</a:t>
            </a:r>
            <a:r>
              <a:rPr sz="3200" spc="68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68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quantity</a:t>
            </a:r>
            <a:r>
              <a:rPr sz="3200" spc="69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65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67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other</a:t>
            </a:r>
            <a:r>
              <a:rPr sz="3200" spc="675" dirty="0">
                <a:latin typeface="Times New Roman"/>
                <a:cs typeface="Times New Roman"/>
              </a:rPr>
              <a:t>  </a:t>
            </a:r>
            <a:r>
              <a:rPr sz="3200" spc="-25" dirty="0">
                <a:latin typeface="Times New Roman"/>
                <a:cs typeface="Times New Roman"/>
              </a:rPr>
              <a:t>(X) </a:t>
            </a:r>
            <a:r>
              <a:rPr sz="3200" dirty="0">
                <a:latin typeface="Times New Roman"/>
                <a:cs typeface="Times New Roman"/>
              </a:rPr>
              <a:t>increases,</a:t>
            </a:r>
            <a:r>
              <a:rPr sz="3200" spc="1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if</a:t>
            </a:r>
            <a:r>
              <a:rPr sz="3200" spc="11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1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consumer</a:t>
            </a:r>
            <a:r>
              <a:rPr sz="3200" spc="1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is</a:t>
            </a:r>
            <a:r>
              <a:rPr sz="3200" spc="1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1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stay</a:t>
            </a:r>
            <a:r>
              <a:rPr sz="3200" spc="1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on</a:t>
            </a:r>
            <a:r>
              <a:rPr sz="3200" spc="1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114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same </a:t>
            </a:r>
            <a:r>
              <a:rPr sz="3200" dirty="0">
                <a:latin typeface="Times New Roman"/>
                <a:cs typeface="Times New Roman"/>
              </a:rPr>
              <a:t>level</a:t>
            </a:r>
            <a:r>
              <a:rPr sz="3200" spc="1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1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satisfaction.</a:t>
            </a:r>
            <a:r>
              <a:rPr sz="3200" spc="1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If</a:t>
            </a:r>
            <a:r>
              <a:rPr sz="3200" spc="1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1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quantity</a:t>
            </a:r>
            <a:r>
              <a:rPr sz="3200" spc="1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1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good</a:t>
            </a:r>
            <a:r>
              <a:rPr sz="3200" spc="1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X</a:t>
            </a:r>
            <a:r>
              <a:rPr sz="3200" spc="140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is </a:t>
            </a:r>
            <a:r>
              <a:rPr sz="3200" dirty="0">
                <a:latin typeface="Times New Roman"/>
                <a:cs typeface="Times New Roman"/>
              </a:rPr>
              <a:t>increased</a:t>
            </a:r>
            <a:r>
              <a:rPr sz="3200" spc="1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</a:t>
            </a:r>
            <a:r>
              <a:rPr sz="3200" spc="20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1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combination,</a:t>
            </a:r>
            <a:r>
              <a:rPr sz="3200" spc="20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while</a:t>
            </a:r>
            <a:r>
              <a:rPr sz="3200" spc="1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20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quantity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64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good</a:t>
            </a:r>
            <a:r>
              <a:rPr sz="3200" spc="65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Y</a:t>
            </a:r>
            <a:r>
              <a:rPr sz="3200" spc="60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remains</a:t>
            </a:r>
            <a:r>
              <a:rPr sz="3200" spc="65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unchanged,</a:t>
            </a:r>
            <a:r>
              <a:rPr sz="3200" spc="65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660" dirty="0">
                <a:latin typeface="Times New Roman"/>
                <a:cs typeface="Times New Roman"/>
              </a:rPr>
              <a:t>  </a:t>
            </a:r>
            <a:r>
              <a:rPr sz="3200" spc="-25" dirty="0">
                <a:latin typeface="Times New Roman"/>
                <a:cs typeface="Times New Roman"/>
              </a:rPr>
              <a:t>new </a:t>
            </a:r>
            <a:r>
              <a:rPr sz="3200" dirty="0">
                <a:latin typeface="Times New Roman"/>
                <a:cs typeface="Times New Roman"/>
              </a:rPr>
              <a:t>combination</a:t>
            </a:r>
            <a:r>
              <a:rPr sz="3200" spc="7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will</a:t>
            </a:r>
            <a:r>
              <a:rPr sz="3200" spc="7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be</a:t>
            </a:r>
            <a:r>
              <a:rPr sz="3200" spc="7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preferable</a:t>
            </a:r>
            <a:r>
              <a:rPr sz="3200" spc="7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7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77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original </a:t>
            </a:r>
            <a:r>
              <a:rPr sz="3200" dirty="0">
                <a:latin typeface="Times New Roman"/>
                <a:cs typeface="Times New Roman"/>
              </a:rPr>
              <a:t>one</a:t>
            </a:r>
            <a:r>
              <a:rPr sz="3200" spc="1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1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20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two</a:t>
            </a:r>
            <a:r>
              <a:rPr sz="3200" spc="1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combinations</a:t>
            </a:r>
            <a:r>
              <a:rPr sz="3200" spc="2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will</a:t>
            </a:r>
            <a:r>
              <a:rPr sz="3200" spc="1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not</a:t>
            </a:r>
            <a:r>
              <a:rPr sz="3200" spc="19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therefore </a:t>
            </a:r>
            <a:r>
              <a:rPr sz="3200" dirty="0">
                <a:latin typeface="Times New Roman"/>
                <a:cs typeface="Times New Roman"/>
              </a:rPr>
              <a:t>lie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on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same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indifference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curve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provided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more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commodity</a:t>
            </a:r>
            <a:r>
              <a:rPr sz="3200" spc="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gives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more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satisfaction</a:t>
            </a:r>
            <a:r>
              <a:rPr sz="3200" spc="-10" dirty="0">
                <a:latin typeface="Perpetua"/>
                <a:cs typeface="Perpetua"/>
              </a:rPr>
              <a:t>.</a:t>
            </a:r>
            <a:endParaRPr sz="3200">
              <a:latin typeface="Perpetua"/>
              <a:cs typeface="Perpetu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9740" y="304736"/>
            <a:ext cx="3887470" cy="574548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499"/>
              </a:lnSpc>
              <a:spcBef>
                <a:spcPts val="80"/>
              </a:spcBef>
            </a:pPr>
            <a:r>
              <a:rPr sz="2800" dirty="0">
                <a:latin typeface="Perpetua"/>
                <a:cs typeface="Perpetua"/>
              </a:rPr>
              <a:t>2.</a:t>
            </a:r>
            <a:r>
              <a:rPr sz="2800" spc="-130" dirty="0">
                <a:latin typeface="Perpetua"/>
                <a:cs typeface="Perpetua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3200" spc="-19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higher</a:t>
            </a:r>
            <a:r>
              <a:rPr sz="3200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FF0000"/>
                </a:solidFill>
                <a:latin typeface="Times New Roman"/>
                <a:cs typeface="Times New Roman"/>
              </a:rPr>
              <a:t>indifference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Curve</a:t>
            </a:r>
            <a:r>
              <a:rPr sz="32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to</a:t>
            </a:r>
            <a:r>
              <a:rPr sz="32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the</a:t>
            </a:r>
            <a:r>
              <a:rPr sz="32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right</a:t>
            </a:r>
            <a:r>
              <a:rPr sz="32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-25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another</a:t>
            </a:r>
            <a:r>
              <a:rPr sz="3200" spc="-11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represents</a:t>
            </a:r>
            <a:r>
              <a:rPr sz="3200" spc="-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-5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higher</a:t>
            </a:r>
            <a:r>
              <a:rPr sz="32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level</a:t>
            </a:r>
            <a:r>
              <a:rPr sz="3200" spc="-25" dirty="0">
                <a:solidFill>
                  <a:srgbClr val="FF0000"/>
                </a:solidFill>
                <a:latin typeface="Times New Roman"/>
                <a:cs typeface="Times New Roman"/>
              </a:rPr>
              <a:t> of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satisfaction.</a:t>
            </a:r>
            <a:r>
              <a:rPr sz="32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Here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the </a:t>
            </a:r>
            <a:r>
              <a:rPr sz="3200" dirty="0">
                <a:latin typeface="Times New Roman"/>
                <a:cs typeface="Times New Roman"/>
              </a:rPr>
              <a:t>fig,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IC</a:t>
            </a:r>
            <a:r>
              <a:rPr sz="3200" dirty="0">
                <a:latin typeface="Times New Roman"/>
                <a:cs typeface="Times New Roman"/>
              </a:rPr>
              <a:t>2gives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more </a:t>
            </a:r>
            <a:r>
              <a:rPr sz="3200" dirty="0">
                <a:latin typeface="Times New Roman"/>
                <a:cs typeface="Times New Roman"/>
              </a:rPr>
              <a:t>level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satisfaction </a:t>
            </a:r>
            <a:r>
              <a:rPr sz="3200" dirty="0">
                <a:latin typeface="Times New Roman"/>
                <a:cs typeface="Times New Roman"/>
              </a:rPr>
              <a:t>than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4000" spc="-25" dirty="0">
                <a:latin typeface="Times New Roman"/>
                <a:cs typeface="Times New Roman"/>
              </a:rPr>
              <a:t>IC</a:t>
            </a:r>
            <a:r>
              <a:rPr sz="3200" spc="-25" dirty="0">
                <a:latin typeface="Times New Roman"/>
                <a:cs typeface="Times New Roman"/>
              </a:rPr>
              <a:t>1</a:t>
            </a:r>
            <a:endParaRPr sz="3200">
              <a:latin typeface="Times New Roman"/>
              <a:cs typeface="Times New Roman"/>
            </a:endParaRPr>
          </a:p>
          <a:p>
            <a:pPr marL="12700" marR="192405">
              <a:lnSpc>
                <a:spcPct val="97200"/>
              </a:lnSpc>
              <a:spcBef>
                <a:spcPts val="140"/>
              </a:spcBef>
            </a:pPr>
            <a:r>
              <a:rPr sz="3200" dirty="0">
                <a:latin typeface="Times New Roman"/>
                <a:cs typeface="Times New Roman"/>
              </a:rPr>
              <a:t>.</a:t>
            </a:r>
            <a:r>
              <a:rPr sz="3200" spc="-1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This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is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because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4000" spc="-25" dirty="0">
                <a:latin typeface="Times New Roman"/>
                <a:cs typeface="Times New Roman"/>
              </a:rPr>
              <a:t>IC</a:t>
            </a:r>
            <a:r>
              <a:rPr sz="3200" spc="-25" dirty="0">
                <a:latin typeface="Times New Roman"/>
                <a:cs typeface="Times New Roman"/>
              </a:rPr>
              <a:t>2 </a:t>
            </a:r>
            <a:r>
              <a:rPr sz="3200" dirty="0">
                <a:latin typeface="Times New Roman"/>
                <a:cs typeface="Times New Roman"/>
              </a:rPr>
              <a:t>contains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more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units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of </a:t>
            </a:r>
            <a:r>
              <a:rPr sz="3200" dirty="0">
                <a:latin typeface="Times New Roman"/>
                <a:cs typeface="Times New Roman"/>
              </a:rPr>
              <a:t>at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least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one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com</a:t>
            </a:r>
            <a:r>
              <a:rPr sz="3200" spc="-10" dirty="0">
                <a:latin typeface="Perpetua"/>
                <a:cs typeface="Perpetua"/>
              </a:rPr>
              <a:t>modity</a:t>
            </a:r>
            <a:endParaRPr sz="3200">
              <a:latin typeface="Perpetua"/>
              <a:cs typeface="Perpetu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95800" y="533400"/>
            <a:ext cx="4267200" cy="5334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1140" y="477773"/>
            <a:ext cx="4829175" cy="536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3660" marR="5080" indent="-60960">
              <a:lnSpc>
                <a:spcPct val="100000"/>
              </a:lnSpc>
              <a:spcBef>
                <a:spcPts val="100"/>
              </a:spcBef>
              <a:tabLst>
                <a:tab pos="3159125" algn="l"/>
              </a:tabLst>
            </a:pP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3.Indifference</a:t>
            </a:r>
            <a:r>
              <a:rPr sz="28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curves</a:t>
            </a:r>
            <a:r>
              <a:rPr sz="28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do</a:t>
            </a:r>
            <a:r>
              <a:rPr sz="28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spc="-25" dirty="0">
                <a:solidFill>
                  <a:srgbClr val="FF0000"/>
                </a:solidFill>
                <a:latin typeface="Times New Roman"/>
                <a:cs typeface="Times New Roman"/>
              </a:rPr>
              <a:t>not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intersect.</a:t>
            </a:r>
            <a:r>
              <a:rPr sz="28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If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they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did,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point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of </a:t>
            </a:r>
            <a:r>
              <a:rPr sz="2800" dirty="0">
                <a:latin typeface="Times New Roman"/>
                <a:cs typeface="Times New Roman"/>
              </a:rPr>
              <a:t>intersection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would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imply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two </a:t>
            </a:r>
            <a:r>
              <a:rPr sz="2800" dirty="0">
                <a:latin typeface="Times New Roman"/>
                <a:cs typeface="Times New Roman"/>
              </a:rPr>
              <a:t>different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level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satisfaction, </a:t>
            </a:r>
            <a:r>
              <a:rPr sz="2800" dirty="0">
                <a:latin typeface="Times New Roman"/>
                <a:cs typeface="Times New Roman"/>
              </a:rPr>
              <a:t>which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is </a:t>
            </a:r>
            <a:r>
              <a:rPr sz="2800" spc="-10" dirty="0">
                <a:latin typeface="Times New Roman"/>
                <a:cs typeface="Times New Roman"/>
              </a:rPr>
              <a:t>impossible.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Suppose </a:t>
            </a:r>
            <a:r>
              <a:rPr sz="2800" dirty="0">
                <a:latin typeface="Times New Roman"/>
                <a:cs typeface="Times New Roman"/>
              </a:rPr>
              <a:t>two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Ics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intersects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at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point</a:t>
            </a:r>
            <a:r>
              <a:rPr sz="2800" spc="-1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A,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then </a:t>
            </a:r>
            <a:r>
              <a:rPr sz="2800" dirty="0">
                <a:latin typeface="Times New Roman"/>
                <a:cs typeface="Times New Roman"/>
              </a:rPr>
              <a:t>A=C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(lies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on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same</a:t>
            </a:r>
            <a:r>
              <a:rPr sz="2800" spc="35" dirty="0">
                <a:latin typeface="Times New Roman"/>
                <a:cs typeface="Times New Roman"/>
              </a:rPr>
              <a:t> </a:t>
            </a:r>
            <a:r>
              <a:rPr sz="3600" spc="-20" dirty="0">
                <a:latin typeface="Times New Roman"/>
                <a:cs typeface="Times New Roman"/>
              </a:rPr>
              <a:t>IC</a:t>
            </a:r>
            <a:r>
              <a:rPr sz="2800" spc="-20" dirty="0">
                <a:latin typeface="Times New Roman"/>
                <a:cs typeface="Times New Roman"/>
              </a:rPr>
              <a:t>2) </a:t>
            </a:r>
            <a:r>
              <a:rPr sz="2800" dirty="0">
                <a:latin typeface="Times New Roman"/>
                <a:cs typeface="Times New Roman"/>
              </a:rPr>
              <a:t>A=B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(lies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on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same</a:t>
            </a:r>
            <a:r>
              <a:rPr sz="2800" spc="35" dirty="0">
                <a:latin typeface="Times New Roman"/>
                <a:cs typeface="Times New Roman"/>
              </a:rPr>
              <a:t> </a:t>
            </a:r>
            <a:r>
              <a:rPr sz="3600" spc="-20" dirty="0">
                <a:latin typeface="Times New Roman"/>
                <a:cs typeface="Times New Roman"/>
              </a:rPr>
              <a:t>IC</a:t>
            </a:r>
            <a:r>
              <a:rPr sz="2800" spc="-20" dirty="0">
                <a:latin typeface="Times New Roman"/>
                <a:cs typeface="Times New Roman"/>
              </a:rPr>
              <a:t>1)</a:t>
            </a:r>
            <a:endParaRPr sz="2800">
              <a:latin typeface="Times New Roman"/>
              <a:cs typeface="Times New Roman"/>
            </a:endParaRPr>
          </a:p>
          <a:p>
            <a:pPr marL="12700" marR="150495">
              <a:lnSpc>
                <a:spcPct val="97700"/>
              </a:lnSpc>
              <a:spcBef>
                <a:spcPts val="114"/>
              </a:spcBef>
            </a:pPr>
            <a:r>
              <a:rPr sz="2800" dirty="0">
                <a:solidFill>
                  <a:srgbClr val="FF0000"/>
                </a:solidFill>
                <a:latin typeface="Symbol"/>
                <a:cs typeface="Symbol"/>
              </a:rPr>
              <a:t></a:t>
            </a:r>
            <a:r>
              <a:rPr sz="28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B=C</a:t>
            </a:r>
            <a:r>
              <a:rPr sz="2800" dirty="0">
                <a:latin typeface="Times New Roman"/>
                <a:cs typeface="Times New Roman"/>
              </a:rPr>
              <a:t>(because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10" dirty="0">
                <a:latin typeface="Times New Roman"/>
                <a:cs typeface="Times New Roman"/>
              </a:rPr>
              <a:t> transitivity </a:t>
            </a:r>
            <a:r>
              <a:rPr sz="2800" dirty="0">
                <a:latin typeface="Times New Roman"/>
                <a:cs typeface="Times New Roman"/>
              </a:rPr>
              <a:t>assumption).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But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it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is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impossible </a:t>
            </a:r>
            <a:r>
              <a:rPr sz="2800" dirty="0">
                <a:latin typeface="Times New Roman"/>
                <a:cs typeface="Times New Roman"/>
              </a:rPr>
              <a:t>because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point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 gives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higher </a:t>
            </a:r>
            <a:r>
              <a:rPr sz="2800" dirty="0">
                <a:latin typeface="Times New Roman"/>
                <a:cs typeface="Times New Roman"/>
              </a:rPr>
              <a:t>level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satisfaction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than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point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Perpetua"/>
                <a:cs typeface="Perpetua"/>
              </a:rPr>
              <a:t>B.</a:t>
            </a:r>
            <a:endParaRPr sz="2800">
              <a:latin typeface="Perpetua"/>
              <a:cs typeface="Perpetu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22193" y="304800"/>
            <a:ext cx="3474318" cy="506129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203136"/>
            <a:ext cx="3837304" cy="4904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latin typeface="Perpetua"/>
                <a:cs typeface="Perpetua"/>
              </a:rPr>
              <a:t>4</a:t>
            </a:r>
            <a:r>
              <a:rPr sz="1800" dirty="0">
                <a:latin typeface="Perpetua"/>
                <a:cs typeface="Perpetua"/>
              </a:rPr>
              <a:t>.</a:t>
            </a:r>
            <a:r>
              <a:rPr sz="1800" spc="-100" dirty="0">
                <a:latin typeface="Perpetua"/>
                <a:cs typeface="Perpetua"/>
              </a:rPr>
              <a:t> </a:t>
            </a:r>
            <a:r>
              <a:rPr sz="3200" dirty="0">
                <a:solidFill>
                  <a:srgbClr val="FF0000"/>
                </a:solidFill>
                <a:latin typeface="Perpetua"/>
                <a:cs typeface="Perpetua"/>
              </a:rPr>
              <a:t>Indifference</a:t>
            </a:r>
            <a:r>
              <a:rPr sz="3200" spc="-90" dirty="0">
                <a:solidFill>
                  <a:srgbClr val="FF0000"/>
                </a:solidFill>
                <a:latin typeface="Perpetua"/>
                <a:cs typeface="Perpetua"/>
              </a:rPr>
              <a:t> </a:t>
            </a:r>
            <a:r>
              <a:rPr sz="3200" dirty="0">
                <a:solidFill>
                  <a:srgbClr val="FF0000"/>
                </a:solidFill>
                <a:latin typeface="Perpetua"/>
                <a:cs typeface="Perpetua"/>
              </a:rPr>
              <a:t>Curves</a:t>
            </a:r>
            <a:r>
              <a:rPr sz="3200" spc="-55" dirty="0">
                <a:solidFill>
                  <a:srgbClr val="FF0000"/>
                </a:solidFill>
                <a:latin typeface="Perpetua"/>
                <a:cs typeface="Perpetua"/>
              </a:rPr>
              <a:t> </a:t>
            </a:r>
            <a:r>
              <a:rPr sz="3200" spc="-25" dirty="0">
                <a:solidFill>
                  <a:srgbClr val="FF0000"/>
                </a:solidFill>
                <a:latin typeface="Perpetua"/>
                <a:cs typeface="Perpetua"/>
              </a:rPr>
              <a:t>are </a:t>
            </a:r>
            <a:r>
              <a:rPr sz="3200" dirty="0">
                <a:solidFill>
                  <a:srgbClr val="FF0000"/>
                </a:solidFill>
                <a:latin typeface="Perpetua"/>
                <a:cs typeface="Perpetua"/>
              </a:rPr>
              <a:t>convex</a:t>
            </a:r>
            <a:r>
              <a:rPr sz="3200" spc="-65" dirty="0">
                <a:solidFill>
                  <a:srgbClr val="FF0000"/>
                </a:solidFill>
                <a:latin typeface="Perpetua"/>
                <a:cs typeface="Perpetua"/>
              </a:rPr>
              <a:t> </a:t>
            </a:r>
            <a:r>
              <a:rPr sz="3200" dirty="0">
                <a:solidFill>
                  <a:srgbClr val="FF0000"/>
                </a:solidFill>
                <a:latin typeface="Perpetua"/>
                <a:cs typeface="Perpetua"/>
              </a:rPr>
              <a:t>to</a:t>
            </a:r>
            <a:r>
              <a:rPr sz="3200" spc="-50" dirty="0">
                <a:solidFill>
                  <a:srgbClr val="FF0000"/>
                </a:solidFill>
                <a:latin typeface="Perpetua"/>
                <a:cs typeface="Perpetua"/>
              </a:rPr>
              <a:t> </a:t>
            </a:r>
            <a:r>
              <a:rPr sz="3200" dirty="0">
                <a:solidFill>
                  <a:srgbClr val="FF0000"/>
                </a:solidFill>
                <a:latin typeface="Perpetua"/>
                <a:cs typeface="Perpetua"/>
              </a:rPr>
              <a:t>the</a:t>
            </a:r>
            <a:r>
              <a:rPr sz="3200" spc="-40" dirty="0">
                <a:solidFill>
                  <a:srgbClr val="FF0000"/>
                </a:solidFill>
                <a:latin typeface="Perpetua"/>
                <a:cs typeface="Perpetua"/>
              </a:rPr>
              <a:t> </a:t>
            </a:r>
            <a:r>
              <a:rPr sz="3200" dirty="0">
                <a:solidFill>
                  <a:srgbClr val="FF0000"/>
                </a:solidFill>
                <a:latin typeface="Perpetua"/>
                <a:cs typeface="Perpetua"/>
              </a:rPr>
              <a:t>point</a:t>
            </a:r>
            <a:r>
              <a:rPr sz="3200" spc="-30" dirty="0">
                <a:solidFill>
                  <a:srgbClr val="FF0000"/>
                </a:solidFill>
                <a:latin typeface="Perpetua"/>
                <a:cs typeface="Perpetua"/>
              </a:rPr>
              <a:t> </a:t>
            </a:r>
            <a:r>
              <a:rPr sz="3200" spc="-25" dirty="0">
                <a:solidFill>
                  <a:srgbClr val="FF0000"/>
                </a:solidFill>
                <a:latin typeface="Perpetua"/>
                <a:cs typeface="Perpetua"/>
              </a:rPr>
              <a:t>of </a:t>
            </a:r>
            <a:r>
              <a:rPr sz="3200" dirty="0">
                <a:solidFill>
                  <a:srgbClr val="FF0000"/>
                </a:solidFill>
                <a:latin typeface="Perpetua"/>
                <a:cs typeface="Perpetua"/>
              </a:rPr>
              <a:t>Origin </a:t>
            </a:r>
            <a:r>
              <a:rPr sz="3200" dirty="0">
                <a:latin typeface="Perpetua"/>
                <a:cs typeface="Perpetua"/>
              </a:rPr>
              <a:t>due</a:t>
            </a:r>
            <a:r>
              <a:rPr sz="3200" spc="30" dirty="0">
                <a:latin typeface="Perpetua"/>
                <a:cs typeface="Perpetua"/>
              </a:rPr>
              <a:t> </a:t>
            </a:r>
            <a:r>
              <a:rPr sz="3200" dirty="0">
                <a:latin typeface="Perpetua"/>
                <a:cs typeface="Perpetua"/>
              </a:rPr>
              <a:t>to</a:t>
            </a:r>
            <a:r>
              <a:rPr sz="3200" spc="15" dirty="0">
                <a:latin typeface="Perpetua"/>
                <a:cs typeface="Perpetua"/>
              </a:rPr>
              <a:t> </a:t>
            </a:r>
            <a:r>
              <a:rPr sz="3200" spc="-10" dirty="0">
                <a:latin typeface="Perpetua"/>
                <a:cs typeface="Perpetua"/>
              </a:rPr>
              <a:t>diminishing </a:t>
            </a:r>
            <a:r>
              <a:rPr sz="3200" dirty="0">
                <a:latin typeface="Perpetua"/>
                <a:cs typeface="Perpetua"/>
              </a:rPr>
              <a:t>the</a:t>
            </a:r>
            <a:r>
              <a:rPr sz="3200" spc="-70" dirty="0">
                <a:latin typeface="Perpetua"/>
                <a:cs typeface="Perpetua"/>
              </a:rPr>
              <a:t> </a:t>
            </a:r>
            <a:r>
              <a:rPr sz="3200" dirty="0">
                <a:latin typeface="Perpetua"/>
                <a:cs typeface="Perpetua"/>
              </a:rPr>
              <a:t>marginal</a:t>
            </a:r>
            <a:r>
              <a:rPr sz="3200" spc="-20" dirty="0">
                <a:latin typeface="Perpetua"/>
                <a:cs typeface="Perpetua"/>
              </a:rPr>
              <a:t> </a:t>
            </a:r>
            <a:r>
              <a:rPr sz="3200" dirty="0">
                <a:latin typeface="Perpetua"/>
                <a:cs typeface="Perpetua"/>
              </a:rPr>
              <a:t>rate</a:t>
            </a:r>
            <a:r>
              <a:rPr sz="3200" spc="-35" dirty="0">
                <a:latin typeface="Perpetua"/>
                <a:cs typeface="Perpetua"/>
              </a:rPr>
              <a:t> </a:t>
            </a:r>
            <a:r>
              <a:rPr sz="3200" spc="-25" dirty="0">
                <a:latin typeface="Perpetua"/>
                <a:cs typeface="Perpetua"/>
              </a:rPr>
              <a:t>of </a:t>
            </a:r>
            <a:r>
              <a:rPr sz="3200" dirty="0">
                <a:latin typeface="Perpetua"/>
                <a:cs typeface="Perpetua"/>
              </a:rPr>
              <a:t>substitution</a:t>
            </a:r>
            <a:r>
              <a:rPr sz="3200" spc="-120" dirty="0">
                <a:latin typeface="Perpetua"/>
                <a:cs typeface="Perpetua"/>
              </a:rPr>
              <a:t> </a:t>
            </a:r>
            <a:r>
              <a:rPr sz="3200" spc="-25" dirty="0">
                <a:latin typeface="Perpetua"/>
                <a:cs typeface="Perpetua"/>
              </a:rPr>
              <a:t>of </a:t>
            </a:r>
            <a:r>
              <a:rPr sz="3200" dirty="0">
                <a:latin typeface="Perpetua"/>
                <a:cs typeface="Perpetua"/>
              </a:rPr>
              <a:t>commodities.This</a:t>
            </a:r>
            <a:r>
              <a:rPr sz="3200" spc="120" dirty="0">
                <a:latin typeface="Perpetua"/>
                <a:cs typeface="Perpetua"/>
              </a:rPr>
              <a:t> </a:t>
            </a:r>
            <a:r>
              <a:rPr sz="3200" spc="-10" dirty="0">
                <a:latin typeface="Perpetua"/>
                <a:cs typeface="Perpetua"/>
              </a:rPr>
              <a:t>implies </a:t>
            </a:r>
            <a:r>
              <a:rPr sz="3200" dirty="0">
                <a:latin typeface="Perpetua"/>
                <a:cs typeface="Perpetua"/>
              </a:rPr>
              <a:t>that</a:t>
            </a:r>
            <a:r>
              <a:rPr sz="3200" spc="-50" dirty="0">
                <a:latin typeface="Perpetua"/>
                <a:cs typeface="Perpetua"/>
              </a:rPr>
              <a:t> </a:t>
            </a:r>
            <a:r>
              <a:rPr sz="3200" dirty="0">
                <a:latin typeface="Perpetua"/>
                <a:cs typeface="Perpetua"/>
              </a:rPr>
              <a:t>as</a:t>
            </a:r>
            <a:r>
              <a:rPr sz="3200" spc="-30" dirty="0">
                <a:latin typeface="Perpetua"/>
                <a:cs typeface="Perpetua"/>
              </a:rPr>
              <a:t> </a:t>
            </a:r>
            <a:r>
              <a:rPr sz="3200" dirty="0">
                <a:latin typeface="Perpetua"/>
                <a:cs typeface="Perpetua"/>
              </a:rPr>
              <a:t>the</a:t>
            </a:r>
            <a:r>
              <a:rPr sz="3200" spc="-40" dirty="0">
                <a:latin typeface="Perpetua"/>
                <a:cs typeface="Perpetua"/>
              </a:rPr>
              <a:t> </a:t>
            </a:r>
            <a:r>
              <a:rPr sz="3200" dirty="0">
                <a:latin typeface="Perpetua"/>
                <a:cs typeface="Perpetua"/>
              </a:rPr>
              <a:t>consumer</a:t>
            </a:r>
            <a:r>
              <a:rPr sz="3200" spc="-25" dirty="0">
                <a:latin typeface="Perpetua"/>
                <a:cs typeface="Perpetua"/>
              </a:rPr>
              <a:t> </a:t>
            </a:r>
            <a:r>
              <a:rPr sz="3200" spc="-20" dirty="0">
                <a:latin typeface="Perpetua"/>
                <a:cs typeface="Perpetua"/>
              </a:rPr>
              <a:t>gets </a:t>
            </a:r>
            <a:r>
              <a:rPr sz="3200" dirty="0">
                <a:latin typeface="Perpetua"/>
                <a:cs typeface="Perpetua"/>
              </a:rPr>
              <a:t>more</a:t>
            </a:r>
            <a:r>
              <a:rPr sz="3200" spc="-35" dirty="0">
                <a:latin typeface="Perpetua"/>
                <a:cs typeface="Perpetua"/>
              </a:rPr>
              <a:t> </a:t>
            </a:r>
            <a:r>
              <a:rPr sz="3200" dirty="0">
                <a:latin typeface="Perpetua"/>
                <a:cs typeface="Perpetua"/>
              </a:rPr>
              <a:t>and</a:t>
            </a:r>
            <a:r>
              <a:rPr sz="3200" spc="-30" dirty="0">
                <a:latin typeface="Perpetua"/>
                <a:cs typeface="Perpetua"/>
              </a:rPr>
              <a:t> </a:t>
            </a:r>
            <a:r>
              <a:rPr sz="3200" dirty="0">
                <a:latin typeface="Perpetua"/>
                <a:cs typeface="Perpetua"/>
              </a:rPr>
              <a:t>more</a:t>
            </a:r>
            <a:r>
              <a:rPr sz="3200" spc="-10" dirty="0">
                <a:latin typeface="Perpetua"/>
                <a:cs typeface="Perpetua"/>
              </a:rPr>
              <a:t> </a:t>
            </a:r>
            <a:r>
              <a:rPr sz="3200" dirty="0">
                <a:latin typeface="Perpetua"/>
                <a:cs typeface="Perpetua"/>
              </a:rPr>
              <a:t>of</a:t>
            </a:r>
            <a:r>
              <a:rPr sz="3200" spc="-35" dirty="0">
                <a:latin typeface="Perpetua"/>
                <a:cs typeface="Perpetua"/>
              </a:rPr>
              <a:t> </a:t>
            </a:r>
            <a:r>
              <a:rPr sz="3200" dirty="0">
                <a:latin typeface="Perpetua"/>
                <a:cs typeface="Perpetua"/>
              </a:rPr>
              <a:t>X</a:t>
            </a:r>
            <a:r>
              <a:rPr sz="3200" spc="-20" dirty="0">
                <a:latin typeface="Perpetua"/>
                <a:cs typeface="Perpetua"/>
              </a:rPr>
              <a:t> </a:t>
            </a:r>
            <a:r>
              <a:rPr sz="3200" dirty="0">
                <a:latin typeface="Perpetua"/>
                <a:cs typeface="Perpetua"/>
              </a:rPr>
              <a:t>he</a:t>
            </a:r>
            <a:r>
              <a:rPr sz="3200" spc="-30" dirty="0">
                <a:latin typeface="Perpetua"/>
                <a:cs typeface="Perpetua"/>
              </a:rPr>
              <a:t> </a:t>
            </a:r>
            <a:r>
              <a:rPr sz="3200" spc="-25" dirty="0">
                <a:latin typeface="Perpetua"/>
                <a:cs typeface="Perpetua"/>
              </a:rPr>
              <a:t>is </a:t>
            </a:r>
            <a:r>
              <a:rPr sz="3200" dirty="0">
                <a:latin typeface="Perpetua"/>
                <a:cs typeface="Perpetua"/>
              </a:rPr>
              <a:t>ready</a:t>
            </a:r>
            <a:r>
              <a:rPr sz="3200" spc="-60" dirty="0">
                <a:latin typeface="Perpetua"/>
                <a:cs typeface="Perpetua"/>
              </a:rPr>
              <a:t> </a:t>
            </a:r>
            <a:r>
              <a:rPr sz="3200" dirty="0">
                <a:latin typeface="Perpetua"/>
                <a:cs typeface="Perpetua"/>
              </a:rPr>
              <a:t>to</a:t>
            </a:r>
            <a:r>
              <a:rPr sz="3200" spc="-55" dirty="0">
                <a:latin typeface="Perpetua"/>
                <a:cs typeface="Perpetua"/>
              </a:rPr>
              <a:t> </a:t>
            </a:r>
            <a:r>
              <a:rPr sz="3200" dirty="0">
                <a:latin typeface="Perpetua"/>
                <a:cs typeface="Perpetua"/>
              </a:rPr>
              <a:t>sacrifice</a:t>
            </a:r>
            <a:r>
              <a:rPr sz="3200" spc="-35" dirty="0">
                <a:latin typeface="Perpetua"/>
                <a:cs typeface="Perpetua"/>
              </a:rPr>
              <a:t> </a:t>
            </a:r>
            <a:r>
              <a:rPr sz="3200" dirty="0">
                <a:latin typeface="Perpetua"/>
                <a:cs typeface="Perpetua"/>
              </a:rPr>
              <a:t>less</a:t>
            </a:r>
            <a:r>
              <a:rPr sz="3200" spc="-50" dirty="0">
                <a:latin typeface="Perpetua"/>
                <a:cs typeface="Perpetua"/>
              </a:rPr>
              <a:t> </a:t>
            </a:r>
            <a:r>
              <a:rPr sz="3200" spc="-25" dirty="0">
                <a:latin typeface="Perpetua"/>
                <a:cs typeface="Perpetua"/>
              </a:rPr>
              <a:t>and </a:t>
            </a:r>
            <a:r>
              <a:rPr sz="3200" dirty="0">
                <a:latin typeface="Perpetua"/>
                <a:cs typeface="Perpetua"/>
              </a:rPr>
              <a:t>less</a:t>
            </a:r>
            <a:r>
              <a:rPr sz="3200" spc="-35" dirty="0">
                <a:latin typeface="Perpetua"/>
                <a:cs typeface="Perpetua"/>
              </a:rPr>
              <a:t> </a:t>
            </a:r>
            <a:r>
              <a:rPr sz="3200" dirty="0">
                <a:latin typeface="Perpetua"/>
                <a:cs typeface="Perpetua"/>
              </a:rPr>
              <a:t>of</a:t>
            </a:r>
            <a:r>
              <a:rPr sz="3200" spc="155" dirty="0">
                <a:latin typeface="Perpetua"/>
                <a:cs typeface="Perpetua"/>
              </a:rPr>
              <a:t> </a:t>
            </a:r>
            <a:r>
              <a:rPr sz="3200" spc="-25" dirty="0">
                <a:latin typeface="Perpetua"/>
                <a:cs typeface="Perpetua"/>
              </a:rPr>
              <a:t>Y.</a:t>
            </a:r>
            <a:endParaRPr sz="3200">
              <a:latin typeface="Perpetua"/>
              <a:cs typeface="Perpetu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04467" y="746362"/>
            <a:ext cx="3383944" cy="4685183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227116"/>
            <a:ext cx="3893185" cy="359981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 marR="5080" algn="just">
              <a:lnSpc>
                <a:spcPct val="101400"/>
              </a:lnSpc>
              <a:spcBef>
                <a:spcPts val="459"/>
              </a:spcBef>
            </a:pPr>
            <a:r>
              <a:rPr sz="3200" dirty="0">
                <a:latin typeface="Perpetua"/>
                <a:cs typeface="Perpetua"/>
              </a:rPr>
              <a:t>5.</a:t>
            </a:r>
            <a:r>
              <a:rPr sz="3200" spc="95" dirty="0">
                <a:latin typeface="Perpetua"/>
                <a:cs typeface="Perpetua"/>
              </a:rPr>
              <a:t> 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An</a:t>
            </a:r>
            <a:r>
              <a:rPr sz="2800" spc="8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indifference</a:t>
            </a:r>
            <a:r>
              <a:rPr sz="2800" spc="8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800" spc="-10" dirty="0">
                <a:solidFill>
                  <a:srgbClr val="FF0000"/>
                </a:solidFill>
                <a:latin typeface="Times New Roman"/>
                <a:cs typeface="Times New Roman"/>
              </a:rPr>
              <a:t>curve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cannot</a:t>
            </a:r>
            <a:r>
              <a:rPr sz="2800" spc="10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touch</a:t>
            </a:r>
            <a:r>
              <a:rPr sz="2800" spc="9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either</a:t>
            </a:r>
            <a:r>
              <a:rPr sz="2800" spc="1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axis.</a:t>
            </a:r>
            <a:r>
              <a:rPr sz="2800" spc="11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If </a:t>
            </a:r>
            <a:r>
              <a:rPr sz="2800" dirty="0">
                <a:latin typeface="Times New Roman"/>
                <a:cs typeface="Times New Roman"/>
              </a:rPr>
              <a:t>it</a:t>
            </a:r>
            <a:r>
              <a:rPr sz="2800" spc="8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touches-</a:t>
            </a:r>
            <a:r>
              <a:rPr sz="2800" dirty="0">
                <a:latin typeface="Times New Roman"/>
                <a:cs typeface="Times New Roman"/>
              </a:rPr>
              <a:t>X</a:t>
            </a:r>
            <a:r>
              <a:rPr sz="2800" spc="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axis</a:t>
            </a:r>
            <a:r>
              <a:rPr sz="2800" spc="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as</a:t>
            </a:r>
            <a:r>
              <a:rPr sz="2800" spc="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</a:t>
            </a:r>
            <a:r>
              <a:rPr sz="2800" spc="8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Fig. </a:t>
            </a:r>
            <a:r>
              <a:rPr sz="2800" dirty="0">
                <a:latin typeface="Times New Roman"/>
                <a:cs typeface="Times New Roman"/>
              </a:rPr>
              <a:t>at</a:t>
            </a:r>
            <a:r>
              <a:rPr sz="2800" spc="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M,</a:t>
            </a:r>
            <a:r>
              <a:rPr sz="2800" spc="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consumer</a:t>
            </a:r>
            <a:r>
              <a:rPr sz="2800" spc="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will</a:t>
            </a:r>
            <a:r>
              <a:rPr sz="2800" spc="7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be </a:t>
            </a:r>
            <a:r>
              <a:rPr sz="2800" dirty="0">
                <a:latin typeface="Times New Roman"/>
                <a:cs typeface="Times New Roman"/>
              </a:rPr>
              <a:t>having</a:t>
            </a:r>
            <a:r>
              <a:rPr sz="2800" spc="409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OM</a:t>
            </a:r>
            <a:r>
              <a:rPr sz="2800" spc="40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quantity</a:t>
            </a:r>
            <a:r>
              <a:rPr sz="2800" spc="415" dirty="0">
                <a:latin typeface="Times New Roman"/>
                <a:cs typeface="Times New Roman"/>
              </a:rPr>
              <a:t>  </a:t>
            </a:r>
            <a:r>
              <a:rPr sz="2800" spc="-25" dirty="0">
                <a:latin typeface="Times New Roman"/>
                <a:cs typeface="Times New Roman"/>
              </a:rPr>
              <a:t>of </a:t>
            </a:r>
            <a:r>
              <a:rPr sz="2800" dirty="0">
                <a:latin typeface="Times New Roman"/>
                <a:cs typeface="Times New Roman"/>
              </a:rPr>
              <a:t>good</a:t>
            </a:r>
            <a:r>
              <a:rPr sz="2800" spc="15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X</a:t>
            </a:r>
            <a:r>
              <a:rPr sz="2800" spc="15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and</a:t>
            </a:r>
            <a:r>
              <a:rPr sz="2800" spc="14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none</a:t>
            </a:r>
            <a:r>
              <a:rPr sz="2800" spc="14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145" dirty="0">
                <a:latin typeface="Times New Roman"/>
                <a:cs typeface="Times New Roman"/>
              </a:rPr>
              <a:t>  </a:t>
            </a:r>
            <a:r>
              <a:rPr sz="2800" spc="-120" dirty="0">
                <a:latin typeface="Times New Roman"/>
                <a:cs typeface="Times New Roman"/>
              </a:rPr>
              <a:t>Y. </a:t>
            </a:r>
            <a:r>
              <a:rPr sz="2800" dirty="0">
                <a:latin typeface="Times New Roman"/>
                <a:cs typeface="Times New Roman"/>
              </a:rPr>
              <a:t>Similarly,</a:t>
            </a:r>
            <a:r>
              <a:rPr sz="2800" spc="6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if</a:t>
            </a:r>
            <a:r>
              <a:rPr sz="2800" spc="6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it</a:t>
            </a:r>
            <a:r>
              <a:rPr sz="2800" spc="6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touches</a:t>
            </a:r>
            <a:r>
              <a:rPr sz="2800" spc="650" dirty="0">
                <a:latin typeface="Times New Roman"/>
                <a:cs typeface="Times New Roman"/>
              </a:rPr>
              <a:t> </a:t>
            </a:r>
            <a:r>
              <a:rPr sz="2800" spc="-50" dirty="0">
                <a:latin typeface="Times New Roman"/>
                <a:cs typeface="Times New Roman"/>
              </a:rPr>
              <a:t>Y </a:t>
            </a:r>
            <a:r>
              <a:rPr sz="2800" dirty="0">
                <a:latin typeface="Times New Roman"/>
                <a:cs typeface="Times New Roman"/>
              </a:rPr>
              <a:t>axis</a:t>
            </a:r>
            <a:r>
              <a:rPr sz="2800" spc="18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at</a:t>
            </a:r>
            <a:r>
              <a:rPr sz="2800" spc="19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L,</a:t>
            </a:r>
            <a:r>
              <a:rPr sz="2800" spc="18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185" dirty="0">
                <a:latin typeface="Times New Roman"/>
                <a:cs typeface="Times New Roman"/>
              </a:rPr>
              <a:t>  </a:t>
            </a:r>
            <a:r>
              <a:rPr sz="2800" spc="-10" dirty="0">
                <a:latin typeface="Times New Roman"/>
                <a:cs typeface="Times New Roman"/>
              </a:rPr>
              <a:t>consumer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3801491"/>
            <a:ext cx="389318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31520" algn="l"/>
                <a:tab pos="1567180" algn="l"/>
                <a:tab pos="2364740" algn="l"/>
                <a:tab pos="2992755" algn="l"/>
                <a:tab pos="3622675" algn="l"/>
              </a:tabLst>
            </a:pPr>
            <a:r>
              <a:rPr sz="2800" spc="-20" dirty="0">
                <a:latin typeface="Times New Roman"/>
                <a:cs typeface="Times New Roman"/>
              </a:rPr>
              <a:t>will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Times New Roman"/>
                <a:cs typeface="Times New Roman"/>
              </a:rPr>
              <a:t>have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Times New Roman"/>
                <a:cs typeface="Times New Roman"/>
              </a:rPr>
              <a:t>only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Times New Roman"/>
                <a:cs typeface="Times New Roman"/>
              </a:rPr>
              <a:t>OL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Times New Roman"/>
                <a:cs typeface="Times New Roman"/>
              </a:rPr>
              <a:t>of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0" dirty="0">
                <a:latin typeface="Times New Roman"/>
                <a:cs typeface="Times New Roman"/>
              </a:rPr>
              <a:t>Y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3540" y="4228147"/>
            <a:ext cx="3881120" cy="879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436880" algn="l"/>
                <a:tab pos="1630680" algn="l"/>
                <a:tab pos="2252980" algn="l"/>
              </a:tabLst>
            </a:pPr>
            <a:r>
              <a:rPr sz="2800" dirty="0">
                <a:latin typeface="Times New Roman"/>
                <a:cs typeface="Times New Roman"/>
              </a:rPr>
              <a:t>good</a:t>
            </a:r>
            <a:r>
              <a:rPr sz="2800" spc="3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and</a:t>
            </a:r>
            <a:r>
              <a:rPr sz="2800" spc="3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none</a:t>
            </a:r>
            <a:r>
              <a:rPr sz="2800" spc="3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3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X.</a:t>
            </a:r>
            <a:r>
              <a:rPr sz="2800" spc="33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This </a:t>
            </a:r>
            <a:r>
              <a:rPr sz="2800" spc="-25" dirty="0">
                <a:latin typeface="Times New Roman"/>
                <a:cs typeface="Times New Roman"/>
              </a:rPr>
              <a:t>is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against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Times New Roman"/>
                <a:cs typeface="Times New Roman"/>
              </a:rPr>
              <a:t>the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assumption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3540" y="5081841"/>
            <a:ext cx="3882390" cy="879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695960" algn="l"/>
                <a:tab pos="2466975" algn="l"/>
              </a:tabLst>
            </a:pPr>
            <a:r>
              <a:rPr sz="2800" spc="-25" dirty="0">
                <a:latin typeface="Times New Roman"/>
                <a:cs typeface="Times New Roman"/>
              </a:rPr>
              <a:t>of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consumer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consumes </a:t>
            </a:r>
            <a:r>
              <a:rPr sz="2800" dirty="0">
                <a:latin typeface="Times New Roman"/>
                <a:cs typeface="Times New Roman"/>
              </a:rPr>
              <a:t>combination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two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goods</a:t>
            </a:r>
            <a:endParaRPr sz="2800">
              <a:latin typeface="Times New Roman"/>
              <a:cs typeface="Times New Roman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4437379" y="755907"/>
            <a:ext cx="4061460" cy="4093845"/>
            <a:chOff x="4437379" y="755907"/>
            <a:chExt cx="4061460" cy="409384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900874" y="755907"/>
              <a:ext cx="242901" cy="4093394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4933949" y="761619"/>
              <a:ext cx="178435" cy="4039235"/>
            </a:xfrm>
            <a:custGeom>
              <a:avLst/>
              <a:gdLst/>
              <a:ahLst/>
              <a:cxnLst/>
              <a:rect l="l" t="t" r="r" b="b"/>
              <a:pathLst>
                <a:path w="178435" h="4039235">
                  <a:moveTo>
                    <a:pt x="22891" y="3869396"/>
                  </a:moveTo>
                  <a:lnTo>
                    <a:pt x="15748" y="3871976"/>
                  </a:lnTo>
                  <a:lnTo>
                    <a:pt x="10237" y="3877099"/>
                  </a:lnTo>
                  <a:lnTo>
                    <a:pt x="7191" y="3883723"/>
                  </a:lnTo>
                  <a:lnTo>
                    <a:pt x="6836" y="3891014"/>
                  </a:lnTo>
                  <a:lnTo>
                    <a:pt x="9398" y="3898137"/>
                  </a:lnTo>
                  <a:lnTo>
                    <a:pt x="95250" y="4039107"/>
                  </a:lnTo>
                  <a:lnTo>
                    <a:pt x="116144" y="4001642"/>
                  </a:lnTo>
                  <a:lnTo>
                    <a:pt x="75437" y="4001642"/>
                  </a:lnTo>
                  <a:lnTo>
                    <a:pt x="74107" y="3931085"/>
                  </a:lnTo>
                  <a:lnTo>
                    <a:pt x="42037" y="3878326"/>
                  </a:lnTo>
                  <a:lnTo>
                    <a:pt x="36893" y="3872761"/>
                  </a:lnTo>
                  <a:lnTo>
                    <a:pt x="30225" y="3869721"/>
                  </a:lnTo>
                  <a:lnTo>
                    <a:pt x="22891" y="3869396"/>
                  </a:lnTo>
                  <a:close/>
                </a:path>
                <a:path w="178435" h="4039235">
                  <a:moveTo>
                    <a:pt x="74107" y="3931085"/>
                  </a:moveTo>
                  <a:lnTo>
                    <a:pt x="75426" y="4001007"/>
                  </a:lnTo>
                  <a:lnTo>
                    <a:pt x="75437" y="4001642"/>
                  </a:lnTo>
                  <a:lnTo>
                    <a:pt x="113537" y="4001007"/>
                  </a:lnTo>
                  <a:lnTo>
                    <a:pt x="113367" y="3991991"/>
                  </a:lnTo>
                  <a:lnTo>
                    <a:pt x="77850" y="3991991"/>
                  </a:lnTo>
                  <a:lnTo>
                    <a:pt x="93782" y="3963452"/>
                  </a:lnTo>
                  <a:lnTo>
                    <a:pt x="74107" y="3931085"/>
                  </a:lnTo>
                  <a:close/>
                </a:path>
                <a:path w="178435" h="4039235">
                  <a:moveTo>
                    <a:pt x="161101" y="3866776"/>
                  </a:moveTo>
                  <a:lnTo>
                    <a:pt x="153844" y="3867404"/>
                  </a:lnTo>
                  <a:lnTo>
                    <a:pt x="147325" y="3870698"/>
                  </a:lnTo>
                  <a:lnTo>
                    <a:pt x="142366" y="3876420"/>
                  </a:lnTo>
                  <a:lnTo>
                    <a:pt x="112207" y="3930446"/>
                  </a:lnTo>
                  <a:lnTo>
                    <a:pt x="113537" y="4001007"/>
                  </a:lnTo>
                  <a:lnTo>
                    <a:pt x="75437" y="4001642"/>
                  </a:lnTo>
                  <a:lnTo>
                    <a:pt x="116144" y="4001642"/>
                  </a:lnTo>
                  <a:lnTo>
                    <a:pt x="175640" y="3894962"/>
                  </a:lnTo>
                  <a:lnTo>
                    <a:pt x="177990" y="3887789"/>
                  </a:lnTo>
                  <a:lnTo>
                    <a:pt x="177387" y="3880532"/>
                  </a:lnTo>
                  <a:lnTo>
                    <a:pt x="174069" y="3874013"/>
                  </a:lnTo>
                  <a:lnTo>
                    <a:pt x="168275" y="3869054"/>
                  </a:lnTo>
                  <a:lnTo>
                    <a:pt x="161101" y="3866776"/>
                  </a:lnTo>
                  <a:close/>
                </a:path>
                <a:path w="178435" h="4039235">
                  <a:moveTo>
                    <a:pt x="93782" y="3963452"/>
                  </a:moveTo>
                  <a:lnTo>
                    <a:pt x="77850" y="3991991"/>
                  </a:lnTo>
                  <a:lnTo>
                    <a:pt x="110744" y="3991355"/>
                  </a:lnTo>
                  <a:lnTo>
                    <a:pt x="93782" y="3963452"/>
                  </a:lnTo>
                  <a:close/>
                </a:path>
                <a:path w="178435" h="4039235">
                  <a:moveTo>
                    <a:pt x="112207" y="3930446"/>
                  </a:moveTo>
                  <a:lnTo>
                    <a:pt x="93782" y="3963452"/>
                  </a:lnTo>
                  <a:lnTo>
                    <a:pt x="110744" y="3991355"/>
                  </a:lnTo>
                  <a:lnTo>
                    <a:pt x="77850" y="3991991"/>
                  </a:lnTo>
                  <a:lnTo>
                    <a:pt x="113367" y="3991991"/>
                  </a:lnTo>
                  <a:lnTo>
                    <a:pt x="112219" y="3931085"/>
                  </a:lnTo>
                  <a:lnTo>
                    <a:pt x="112207" y="3930446"/>
                  </a:lnTo>
                  <a:close/>
                </a:path>
                <a:path w="178435" h="4039235">
                  <a:moveTo>
                    <a:pt x="38100" y="0"/>
                  </a:moveTo>
                  <a:lnTo>
                    <a:pt x="0" y="761"/>
                  </a:lnTo>
                  <a:lnTo>
                    <a:pt x="74095" y="3930446"/>
                  </a:lnTo>
                  <a:lnTo>
                    <a:pt x="74107" y="3931085"/>
                  </a:lnTo>
                  <a:lnTo>
                    <a:pt x="93782" y="3963452"/>
                  </a:lnTo>
                  <a:lnTo>
                    <a:pt x="112207" y="3930446"/>
                  </a:lnTo>
                  <a:lnTo>
                    <a:pt x="38114" y="761"/>
                  </a:lnTo>
                  <a:lnTo>
                    <a:pt x="38100" y="0"/>
                  </a:lnTo>
                  <a:close/>
                </a:path>
              </a:pathLst>
            </a:custGeom>
            <a:solidFill>
              <a:srgbClr val="D247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437379" y="4386579"/>
              <a:ext cx="4061460" cy="421640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648072" y="4476749"/>
              <a:ext cx="3810635" cy="177800"/>
            </a:xfrm>
            <a:custGeom>
              <a:avLst/>
              <a:gdLst/>
              <a:ahLst/>
              <a:cxnLst/>
              <a:rect l="l" t="t" r="r" b="b"/>
              <a:pathLst>
                <a:path w="3810634" h="177800">
                  <a:moveTo>
                    <a:pt x="147966" y="6691"/>
                  </a:moveTo>
                  <a:lnTo>
                    <a:pt x="140842" y="9270"/>
                  </a:lnTo>
                  <a:lnTo>
                    <a:pt x="0" y="95250"/>
                  </a:lnTo>
                  <a:lnTo>
                    <a:pt x="144144" y="175513"/>
                  </a:lnTo>
                  <a:lnTo>
                    <a:pt x="151389" y="177792"/>
                  </a:lnTo>
                  <a:lnTo>
                    <a:pt x="158670" y="177165"/>
                  </a:lnTo>
                  <a:lnTo>
                    <a:pt x="165165" y="173870"/>
                  </a:lnTo>
                  <a:lnTo>
                    <a:pt x="170052" y="168148"/>
                  </a:lnTo>
                  <a:lnTo>
                    <a:pt x="172402" y="160956"/>
                  </a:lnTo>
                  <a:lnTo>
                    <a:pt x="171799" y="153670"/>
                  </a:lnTo>
                  <a:lnTo>
                    <a:pt x="168481" y="147145"/>
                  </a:lnTo>
                  <a:lnTo>
                    <a:pt x="162687" y="142239"/>
                  </a:lnTo>
                  <a:lnTo>
                    <a:pt x="111170" y="113537"/>
                  </a:lnTo>
                  <a:lnTo>
                    <a:pt x="38226" y="113537"/>
                  </a:lnTo>
                  <a:lnTo>
                    <a:pt x="37513" y="77850"/>
                  </a:lnTo>
                  <a:lnTo>
                    <a:pt x="37464" y="75437"/>
                  </a:lnTo>
                  <a:lnTo>
                    <a:pt x="107859" y="74030"/>
                  </a:lnTo>
                  <a:lnTo>
                    <a:pt x="160654" y="41782"/>
                  </a:lnTo>
                  <a:lnTo>
                    <a:pt x="166219" y="36659"/>
                  </a:lnTo>
                  <a:lnTo>
                    <a:pt x="169259" y="30035"/>
                  </a:lnTo>
                  <a:lnTo>
                    <a:pt x="169584" y="22744"/>
                  </a:lnTo>
                  <a:lnTo>
                    <a:pt x="167004" y="15620"/>
                  </a:lnTo>
                  <a:lnTo>
                    <a:pt x="161881" y="10056"/>
                  </a:lnTo>
                  <a:lnTo>
                    <a:pt x="155257" y="7016"/>
                  </a:lnTo>
                  <a:lnTo>
                    <a:pt x="147966" y="6691"/>
                  </a:lnTo>
                  <a:close/>
                </a:path>
                <a:path w="3810634" h="177800">
                  <a:moveTo>
                    <a:pt x="107859" y="74030"/>
                  </a:moveTo>
                  <a:lnTo>
                    <a:pt x="37464" y="75437"/>
                  </a:lnTo>
                  <a:lnTo>
                    <a:pt x="38171" y="110743"/>
                  </a:lnTo>
                  <a:lnTo>
                    <a:pt x="38226" y="113537"/>
                  </a:lnTo>
                  <a:lnTo>
                    <a:pt x="108643" y="112129"/>
                  </a:lnTo>
                  <a:lnTo>
                    <a:pt x="106155" y="110743"/>
                  </a:lnTo>
                  <a:lnTo>
                    <a:pt x="47751" y="110743"/>
                  </a:lnTo>
                  <a:lnTo>
                    <a:pt x="47116" y="77850"/>
                  </a:lnTo>
                  <a:lnTo>
                    <a:pt x="101604" y="77850"/>
                  </a:lnTo>
                  <a:lnTo>
                    <a:pt x="107859" y="74030"/>
                  </a:lnTo>
                  <a:close/>
                </a:path>
                <a:path w="3810634" h="177800">
                  <a:moveTo>
                    <a:pt x="108643" y="112129"/>
                  </a:moveTo>
                  <a:lnTo>
                    <a:pt x="38226" y="113537"/>
                  </a:lnTo>
                  <a:lnTo>
                    <a:pt x="111170" y="113537"/>
                  </a:lnTo>
                  <a:lnTo>
                    <a:pt x="108643" y="112129"/>
                  </a:lnTo>
                  <a:close/>
                </a:path>
                <a:path w="3810634" h="177800">
                  <a:moveTo>
                    <a:pt x="3809746" y="0"/>
                  </a:moveTo>
                  <a:lnTo>
                    <a:pt x="107859" y="74030"/>
                  </a:lnTo>
                  <a:lnTo>
                    <a:pt x="75612" y="93726"/>
                  </a:lnTo>
                  <a:lnTo>
                    <a:pt x="108643" y="112129"/>
                  </a:lnTo>
                  <a:lnTo>
                    <a:pt x="3810507" y="38100"/>
                  </a:lnTo>
                  <a:lnTo>
                    <a:pt x="3809746" y="0"/>
                  </a:lnTo>
                  <a:close/>
                </a:path>
                <a:path w="3810634" h="177800">
                  <a:moveTo>
                    <a:pt x="47116" y="77850"/>
                  </a:moveTo>
                  <a:lnTo>
                    <a:pt x="47751" y="110743"/>
                  </a:lnTo>
                  <a:lnTo>
                    <a:pt x="75612" y="93726"/>
                  </a:lnTo>
                  <a:lnTo>
                    <a:pt x="47116" y="77850"/>
                  </a:lnTo>
                  <a:close/>
                </a:path>
                <a:path w="3810634" h="177800">
                  <a:moveTo>
                    <a:pt x="75612" y="93726"/>
                  </a:moveTo>
                  <a:lnTo>
                    <a:pt x="47751" y="110743"/>
                  </a:lnTo>
                  <a:lnTo>
                    <a:pt x="106155" y="110743"/>
                  </a:lnTo>
                  <a:lnTo>
                    <a:pt x="75612" y="93726"/>
                  </a:lnTo>
                  <a:close/>
                </a:path>
                <a:path w="3810634" h="177800">
                  <a:moveTo>
                    <a:pt x="101604" y="77850"/>
                  </a:moveTo>
                  <a:lnTo>
                    <a:pt x="47116" y="77850"/>
                  </a:lnTo>
                  <a:lnTo>
                    <a:pt x="75612" y="93726"/>
                  </a:lnTo>
                  <a:lnTo>
                    <a:pt x="101604" y="77850"/>
                  </a:lnTo>
                  <a:close/>
                </a:path>
              </a:pathLst>
            </a:custGeom>
            <a:solidFill>
              <a:srgbClr val="D247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871719" y="2230119"/>
              <a:ext cx="1709420" cy="1264919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4932298" y="2248408"/>
              <a:ext cx="1590040" cy="1162685"/>
            </a:xfrm>
            <a:custGeom>
              <a:avLst/>
              <a:gdLst/>
              <a:ahLst/>
              <a:cxnLst/>
              <a:rect l="l" t="t" r="r" b="b"/>
              <a:pathLst>
                <a:path w="1590040" h="1162685">
                  <a:moveTo>
                    <a:pt x="1590040" y="842390"/>
                  </a:moveTo>
                  <a:lnTo>
                    <a:pt x="1570821" y="881856"/>
                  </a:lnTo>
                  <a:lnTo>
                    <a:pt x="1549620" y="918743"/>
                  </a:lnTo>
                  <a:lnTo>
                    <a:pt x="1526519" y="953047"/>
                  </a:lnTo>
                  <a:lnTo>
                    <a:pt x="1501603" y="984765"/>
                  </a:lnTo>
                  <a:lnTo>
                    <a:pt x="1474956" y="1013892"/>
                  </a:lnTo>
                  <a:lnTo>
                    <a:pt x="1446662" y="1040426"/>
                  </a:lnTo>
                  <a:lnTo>
                    <a:pt x="1416803" y="1064363"/>
                  </a:lnTo>
                  <a:lnTo>
                    <a:pt x="1352730" y="1104430"/>
                  </a:lnTo>
                  <a:lnTo>
                    <a:pt x="1283407" y="1134065"/>
                  </a:lnTo>
                  <a:lnTo>
                    <a:pt x="1209506" y="1153239"/>
                  </a:lnTo>
                  <a:lnTo>
                    <a:pt x="1171048" y="1158894"/>
                  </a:lnTo>
                  <a:lnTo>
                    <a:pt x="1131697" y="1161923"/>
                  </a:lnTo>
                  <a:lnTo>
                    <a:pt x="1091536" y="1162322"/>
                  </a:lnTo>
                  <a:lnTo>
                    <a:pt x="1050649" y="1160087"/>
                  </a:lnTo>
                  <a:lnTo>
                    <a:pt x="1009121" y="1155216"/>
                  </a:lnTo>
                  <a:lnTo>
                    <a:pt x="967035" y="1147704"/>
                  </a:lnTo>
                  <a:lnTo>
                    <a:pt x="924475" y="1137548"/>
                  </a:lnTo>
                  <a:lnTo>
                    <a:pt x="881524" y="1124744"/>
                  </a:lnTo>
                  <a:lnTo>
                    <a:pt x="838267" y="1109289"/>
                  </a:lnTo>
                  <a:lnTo>
                    <a:pt x="794788" y="1091178"/>
                  </a:lnTo>
                  <a:lnTo>
                    <a:pt x="751169" y="1070409"/>
                  </a:lnTo>
                  <a:lnTo>
                    <a:pt x="707495" y="1046978"/>
                  </a:lnTo>
                  <a:lnTo>
                    <a:pt x="663851" y="1020881"/>
                  </a:lnTo>
                  <a:lnTo>
                    <a:pt x="620318" y="992114"/>
                  </a:lnTo>
                  <a:lnTo>
                    <a:pt x="576983" y="960675"/>
                  </a:lnTo>
                  <a:lnTo>
                    <a:pt x="533927" y="926558"/>
                  </a:lnTo>
                  <a:lnTo>
                    <a:pt x="491236" y="889762"/>
                  </a:lnTo>
                  <a:lnTo>
                    <a:pt x="455486" y="856545"/>
                  </a:lnTo>
                  <a:lnTo>
                    <a:pt x="420726" y="821967"/>
                  </a:lnTo>
                  <a:lnTo>
                    <a:pt x="386993" y="786097"/>
                  </a:lnTo>
                  <a:lnTo>
                    <a:pt x="354328" y="749006"/>
                  </a:lnTo>
                  <a:lnTo>
                    <a:pt x="322769" y="710765"/>
                  </a:lnTo>
                  <a:lnTo>
                    <a:pt x="292355" y="671444"/>
                  </a:lnTo>
                  <a:lnTo>
                    <a:pt x="263125" y="631114"/>
                  </a:lnTo>
                  <a:lnTo>
                    <a:pt x="235117" y="589845"/>
                  </a:lnTo>
                  <a:lnTo>
                    <a:pt x="208371" y="547708"/>
                  </a:lnTo>
                  <a:lnTo>
                    <a:pt x="182926" y="504773"/>
                  </a:lnTo>
                  <a:lnTo>
                    <a:pt x="158820" y="461110"/>
                  </a:lnTo>
                  <a:lnTo>
                    <a:pt x="136093" y="416791"/>
                  </a:lnTo>
                  <a:lnTo>
                    <a:pt x="114783" y="371886"/>
                  </a:lnTo>
                  <a:lnTo>
                    <a:pt x="94930" y="326465"/>
                  </a:lnTo>
                  <a:lnTo>
                    <a:pt x="76571" y="280598"/>
                  </a:lnTo>
                  <a:lnTo>
                    <a:pt x="59747" y="234357"/>
                  </a:lnTo>
                  <a:lnTo>
                    <a:pt x="44496" y="187812"/>
                  </a:lnTo>
                  <a:lnTo>
                    <a:pt x="30856" y="141033"/>
                  </a:lnTo>
                  <a:lnTo>
                    <a:pt x="18868" y="94091"/>
                  </a:lnTo>
                  <a:lnTo>
                    <a:pt x="8569" y="47056"/>
                  </a:lnTo>
                  <a:lnTo>
                    <a:pt x="0" y="0"/>
                  </a:lnTo>
                </a:path>
              </a:pathLst>
            </a:custGeom>
            <a:ln w="38099">
              <a:solidFill>
                <a:srgbClr val="D2471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885179" y="3718559"/>
              <a:ext cx="789940" cy="863600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5943599" y="3733800"/>
              <a:ext cx="688975" cy="762635"/>
            </a:xfrm>
            <a:custGeom>
              <a:avLst/>
              <a:gdLst/>
              <a:ahLst/>
              <a:cxnLst/>
              <a:rect l="l" t="t" r="r" b="b"/>
              <a:pathLst>
                <a:path w="688975" h="762635">
                  <a:moveTo>
                    <a:pt x="688721" y="760476"/>
                  </a:moveTo>
                  <a:lnTo>
                    <a:pt x="644370" y="762027"/>
                  </a:lnTo>
                  <a:lnTo>
                    <a:pt x="600634" y="760085"/>
                  </a:lnTo>
                  <a:lnTo>
                    <a:pt x="557617" y="754756"/>
                  </a:lnTo>
                  <a:lnTo>
                    <a:pt x="515420" y="746145"/>
                  </a:lnTo>
                  <a:lnTo>
                    <a:pt x="474145" y="734359"/>
                  </a:lnTo>
                  <a:lnTo>
                    <a:pt x="433895" y="719504"/>
                  </a:lnTo>
                  <a:lnTo>
                    <a:pt x="394772" y="701686"/>
                  </a:lnTo>
                  <a:lnTo>
                    <a:pt x="356879" y="681011"/>
                  </a:lnTo>
                  <a:lnTo>
                    <a:pt x="320317" y="657585"/>
                  </a:lnTo>
                  <a:lnTo>
                    <a:pt x="285190" y="631515"/>
                  </a:lnTo>
                  <a:lnTo>
                    <a:pt x="251599" y="602906"/>
                  </a:lnTo>
                  <a:lnTo>
                    <a:pt x="219646" y="571865"/>
                  </a:lnTo>
                  <a:lnTo>
                    <a:pt x="189434" y="538497"/>
                  </a:lnTo>
                  <a:lnTo>
                    <a:pt x="161066" y="502909"/>
                  </a:lnTo>
                  <a:lnTo>
                    <a:pt x="134643" y="465207"/>
                  </a:lnTo>
                  <a:lnTo>
                    <a:pt x="110268" y="425497"/>
                  </a:lnTo>
                  <a:lnTo>
                    <a:pt x="88044" y="383884"/>
                  </a:lnTo>
                  <a:lnTo>
                    <a:pt x="68072" y="340477"/>
                  </a:lnTo>
                  <a:lnTo>
                    <a:pt x="50454" y="295379"/>
                  </a:lnTo>
                  <a:lnTo>
                    <a:pt x="35294" y="248698"/>
                  </a:lnTo>
                  <a:lnTo>
                    <a:pt x="22693" y="200539"/>
                  </a:lnTo>
                  <a:lnTo>
                    <a:pt x="12754" y="151009"/>
                  </a:lnTo>
                  <a:lnTo>
                    <a:pt x="5578" y="100214"/>
                  </a:lnTo>
                  <a:lnTo>
                    <a:pt x="1270" y="48260"/>
                  </a:lnTo>
                  <a:lnTo>
                    <a:pt x="73" y="12094"/>
                  </a:lnTo>
                  <a:lnTo>
                    <a:pt x="0" y="0"/>
                  </a:lnTo>
                </a:path>
              </a:pathLst>
            </a:custGeom>
            <a:ln w="38100">
              <a:solidFill>
                <a:srgbClr val="D2471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8158226" y="4571365"/>
            <a:ext cx="19494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0" dirty="0">
                <a:latin typeface="Perpetua"/>
                <a:cs typeface="Perpetua"/>
              </a:rPr>
              <a:t>X</a:t>
            </a:r>
            <a:endParaRPr sz="2000">
              <a:latin typeface="Perpetua"/>
              <a:cs typeface="Perpetu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499609" y="2208148"/>
            <a:ext cx="15494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0" dirty="0">
                <a:latin typeface="Perpetua"/>
                <a:cs typeface="Perpetua"/>
              </a:rPr>
              <a:t>L</a:t>
            </a:r>
            <a:endParaRPr sz="2000">
              <a:latin typeface="Perpetua"/>
              <a:cs typeface="Perpetu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481445" y="4571365"/>
            <a:ext cx="255904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0" dirty="0">
                <a:latin typeface="Perpetua"/>
                <a:cs typeface="Perpetua"/>
              </a:rPr>
              <a:t>M</a:t>
            </a:r>
            <a:endParaRPr sz="2000">
              <a:latin typeface="Perpetua"/>
              <a:cs typeface="Perpetu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575809" y="683640"/>
            <a:ext cx="18224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0" dirty="0">
                <a:latin typeface="Perpetua"/>
                <a:cs typeface="Perpetua"/>
              </a:rPr>
              <a:t>Y</a:t>
            </a:r>
            <a:endParaRPr sz="2000">
              <a:latin typeface="Perpetua"/>
              <a:cs typeface="Perpetu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9740" y="579373"/>
            <a:ext cx="30448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54100" algn="l"/>
              </a:tabLst>
            </a:pPr>
            <a:r>
              <a:rPr sz="2800" spc="-25" dirty="0">
                <a:solidFill>
                  <a:srgbClr val="000000"/>
                </a:solidFill>
                <a:latin typeface="Perpetua"/>
                <a:cs typeface="Perpetua"/>
              </a:rPr>
              <a:t>6.</a:t>
            </a:r>
            <a:r>
              <a:rPr sz="2800" dirty="0">
                <a:solidFill>
                  <a:srgbClr val="000000"/>
                </a:solidFill>
                <a:latin typeface="Perpetua"/>
                <a:cs typeface="Perpetua"/>
              </a:rPr>
              <a:t>	</a:t>
            </a:r>
            <a:r>
              <a:rPr sz="3600" spc="-10" dirty="0">
                <a:latin typeface="Perpetua"/>
                <a:cs typeface="Perpetua"/>
              </a:rPr>
              <a:t>Indifference</a:t>
            </a:r>
            <a:endParaRPr sz="3600">
              <a:latin typeface="Perpetua"/>
              <a:cs typeface="Perpet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9740" y="1128077"/>
            <a:ext cx="3046095" cy="47948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299"/>
              </a:lnSpc>
              <a:spcBef>
                <a:spcPts val="90"/>
              </a:spcBef>
              <a:tabLst>
                <a:tab pos="909319" algn="l"/>
                <a:tab pos="1087120" algn="l"/>
                <a:tab pos="1262380" algn="l"/>
                <a:tab pos="1427480" algn="l"/>
                <a:tab pos="1506220" algn="l"/>
                <a:tab pos="1526540" algn="l"/>
                <a:tab pos="1587500" algn="l"/>
                <a:tab pos="1694180" algn="l"/>
                <a:tab pos="2217420" algn="l"/>
                <a:tab pos="2291080" algn="l"/>
                <a:tab pos="2477135" algn="l"/>
                <a:tab pos="2652395" algn="l"/>
                <a:tab pos="2774315" algn="l"/>
              </a:tabLst>
            </a:pPr>
            <a:r>
              <a:rPr sz="3600" spc="-10" dirty="0">
                <a:solidFill>
                  <a:srgbClr val="FF0000"/>
                </a:solidFill>
                <a:latin typeface="Perpetua"/>
                <a:cs typeface="Perpetua"/>
              </a:rPr>
              <a:t>curves</a:t>
            </a:r>
            <a:r>
              <a:rPr sz="3600" dirty="0">
                <a:solidFill>
                  <a:srgbClr val="FF0000"/>
                </a:solidFill>
                <a:latin typeface="Perpetua"/>
                <a:cs typeface="Perpetua"/>
              </a:rPr>
              <a:t>					</a:t>
            </a:r>
            <a:r>
              <a:rPr sz="3600" spc="-25" dirty="0">
                <a:solidFill>
                  <a:srgbClr val="FF0000"/>
                </a:solidFill>
                <a:latin typeface="Perpetua"/>
                <a:cs typeface="Perpetua"/>
              </a:rPr>
              <a:t>are</a:t>
            </a:r>
            <a:r>
              <a:rPr sz="3600" dirty="0">
                <a:solidFill>
                  <a:srgbClr val="FF0000"/>
                </a:solidFill>
                <a:latin typeface="Perpetua"/>
                <a:cs typeface="Perpetua"/>
              </a:rPr>
              <a:t>			</a:t>
            </a:r>
            <a:r>
              <a:rPr sz="3600" spc="-25" dirty="0">
                <a:solidFill>
                  <a:srgbClr val="FF0000"/>
                </a:solidFill>
                <a:latin typeface="Perpetua"/>
                <a:cs typeface="Perpetua"/>
              </a:rPr>
              <a:t>not </a:t>
            </a:r>
            <a:r>
              <a:rPr sz="3600" spc="-10" dirty="0">
                <a:solidFill>
                  <a:srgbClr val="FF0000"/>
                </a:solidFill>
                <a:latin typeface="Perpetua"/>
                <a:cs typeface="Perpetua"/>
              </a:rPr>
              <a:t>necessarily parallel</a:t>
            </a:r>
            <a:r>
              <a:rPr sz="3600" dirty="0">
                <a:solidFill>
                  <a:srgbClr val="FF0000"/>
                </a:solidFill>
                <a:latin typeface="Perpetua"/>
                <a:cs typeface="Perpetua"/>
              </a:rPr>
              <a:t>					</a:t>
            </a:r>
            <a:r>
              <a:rPr sz="3600" spc="-25" dirty="0">
                <a:solidFill>
                  <a:srgbClr val="FF0000"/>
                </a:solidFill>
                <a:latin typeface="Perpetua"/>
                <a:cs typeface="Perpetua"/>
              </a:rPr>
              <a:t>to</a:t>
            </a:r>
            <a:r>
              <a:rPr sz="3600" dirty="0">
                <a:solidFill>
                  <a:srgbClr val="FF0000"/>
                </a:solidFill>
                <a:latin typeface="Perpetua"/>
                <a:cs typeface="Perpetua"/>
              </a:rPr>
              <a:t>		</a:t>
            </a:r>
            <a:r>
              <a:rPr sz="3600" spc="-20" dirty="0">
                <a:solidFill>
                  <a:srgbClr val="FF0000"/>
                </a:solidFill>
                <a:latin typeface="Perpetua"/>
                <a:cs typeface="Perpetua"/>
              </a:rPr>
              <a:t>each </a:t>
            </a:r>
            <a:r>
              <a:rPr sz="3600" dirty="0">
                <a:solidFill>
                  <a:srgbClr val="FF0000"/>
                </a:solidFill>
                <a:latin typeface="Perpetua"/>
                <a:cs typeface="Perpetua"/>
              </a:rPr>
              <a:t>other</a:t>
            </a:r>
            <a:r>
              <a:rPr sz="2800" dirty="0">
                <a:solidFill>
                  <a:srgbClr val="FF0000"/>
                </a:solidFill>
                <a:latin typeface="Perpetua"/>
                <a:cs typeface="Perpetua"/>
              </a:rPr>
              <a:t>.</a:t>
            </a:r>
            <a:r>
              <a:rPr sz="2800" spc="75" dirty="0">
                <a:solidFill>
                  <a:srgbClr val="FF0000"/>
                </a:solidFill>
                <a:latin typeface="Perpetua"/>
                <a:cs typeface="Perpetua"/>
              </a:rPr>
              <a:t> </a:t>
            </a:r>
            <a:r>
              <a:rPr sz="2800" dirty="0">
                <a:latin typeface="Perpetua"/>
                <a:cs typeface="Perpetua"/>
              </a:rPr>
              <a:t>This</a:t>
            </a:r>
            <a:r>
              <a:rPr sz="2800" spc="170" dirty="0">
                <a:latin typeface="Perpetua"/>
                <a:cs typeface="Perpetua"/>
              </a:rPr>
              <a:t> </a:t>
            </a:r>
            <a:r>
              <a:rPr sz="2800" dirty="0">
                <a:latin typeface="Perpetua"/>
                <a:cs typeface="Perpetua"/>
              </a:rPr>
              <a:t>is</a:t>
            </a:r>
            <a:r>
              <a:rPr sz="2800" spc="180" dirty="0">
                <a:latin typeface="Perpetua"/>
                <a:cs typeface="Perpetua"/>
              </a:rPr>
              <a:t> </a:t>
            </a:r>
            <a:r>
              <a:rPr sz="2800" spc="-10" dirty="0">
                <a:latin typeface="Perpetua"/>
                <a:cs typeface="Perpetua"/>
              </a:rPr>
              <a:t>because </a:t>
            </a:r>
            <a:r>
              <a:rPr sz="2800" spc="-25" dirty="0">
                <a:latin typeface="Perpetua"/>
                <a:cs typeface="Perpetua"/>
              </a:rPr>
              <a:t>MRS</a:t>
            </a:r>
            <a:r>
              <a:rPr sz="2800" dirty="0">
                <a:latin typeface="Perpetua"/>
                <a:cs typeface="Perpetua"/>
              </a:rPr>
              <a:t>	</a:t>
            </a:r>
            <a:r>
              <a:rPr sz="2800" spc="-25" dirty="0">
                <a:latin typeface="Perpetua"/>
                <a:cs typeface="Perpetua"/>
              </a:rPr>
              <a:t>may</a:t>
            </a:r>
            <a:r>
              <a:rPr sz="2800" dirty="0">
                <a:latin typeface="Perpetua"/>
                <a:cs typeface="Perpetua"/>
              </a:rPr>
              <a:t>				</a:t>
            </a:r>
            <a:r>
              <a:rPr sz="2800" spc="-10" dirty="0">
                <a:latin typeface="Perpetua"/>
                <a:cs typeface="Perpetua"/>
              </a:rPr>
              <a:t>differ</a:t>
            </a:r>
            <a:r>
              <a:rPr sz="2800" dirty="0">
                <a:latin typeface="Perpetua"/>
                <a:cs typeface="Perpetua"/>
              </a:rPr>
              <a:t>		</a:t>
            </a:r>
            <a:r>
              <a:rPr sz="2800" spc="-25" dirty="0">
                <a:latin typeface="Perpetua"/>
                <a:cs typeface="Perpetua"/>
              </a:rPr>
              <a:t>for </a:t>
            </a:r>
            <a:r>
              <a:rPr sz="2800" spc="-10" dirty="0">
                <a:latin typeface="Perpetua"/>
                <a:cs typeface="Perpetua"/>
              </a:rPr>
              <a:t>different</a:t>
            </a:r>
            <a:r>
              <a:rPr sz="2800" dirty="0">
                <a:latin typeface="Perpetua"/>
                <a:cs typeface="Perpetua"/>
              </a:rPr>
              <a:t>			</a:t>
            </a:r>
            <a:r>
              <a:rPr sz="2800" spc="-10" dirty="0">
                <a:latin typeface="Perpetua"/>
                <a:cs typeface="Perpetua"/>
              </a:rPr>
              <a:t>indifference curves.</a:t>
            </a:r>
            <a:r>
              <a:rPr sz="2800" dirty="0">
                <a:latin typeface="Perpetua"/>
                <a:cs typeface="Perpetua"/>
              </a:rPr>
              <a:t>	</a:t>
            </a:r>
            <a:r>
              <a:rPr sz="2800" spc="-25" dirty="0">
                <a:latin typeface="Perpetua"/>
                <a:cs typeface="Perpetua"/>
              </a:rPr>
              <a:t>If</a:t>
            </a:r>
            <a:r>
              <a:rPr sz="2800" dirty="0">
                <a:latin typeface="Perpetua"/>
                <a:cs typeface="Perpetua"/>
              </a:rPr>
              <a:t>	</a:t>
            </a:r>
            <a:r>
              <a:rPr sz="2800" spc="-25" dirty="0">
                <a:latin typeface="Perpetua"/>
                <a:cs typeface="Perpetua"/>
              </a:rPr>
              <a:t>MRS</a:t>
            </a:r>
            <a:r>
              <a:rPr sz="2800" dirty="0">
                <a:latin typeface="Perpetua"/>
                <a:cs typeface="Perpetua"/>
              </a:rPr>
              <a:t>	</a:t>
            </a:r>
            <a:r>
              <a:rPr sz="2800" spc="-10" dirty="0">
                <a:latin typeface="Perpetua"/>
                <a:cs typeface="Perpetua"/>
              </a:rPr>
              <a:t>differs </a:t>
            </a:r>
            <a:r>
              <a:rPr sz="2800" spc="-25" dirty="0">
                <a:latin typeface="Perpetua"/>
                <a:cs typeface="Perpetua"/>
              </a:rPr>
              <a:t>the</a:t>
            </a:r>
            <a:r>
              <a:rPr sz="2800" dirty="0">
                <a:latin typeface="Perpetua"/>
                <a:cs typeface="Perpetua"/>
              </a:rPr>
              <a:t>			</a:t>
            </a:r>
            <a:r>
              <a:rPr sz="2800" spc="-20" dirty="0">
                <a:latin typeface="Perpetua"/>
                <a:cs typeface="Perpetua"/>
              </a:rPr>
              <a:t>slope</a:t>
            </a:r>
            <a:r>
              <a:rPr sz="2800" dirty="0">
                <a:latin typeface="Perpetua"/>
                <a:cs typeface="Perpetua"/>
              </a:rPr>
              <a:t>					</a:t>
            </a:r>
            <a:r>
              <a:rPr sz="2800" spc="-25" dirty="0">
                <a:latin typeface="Perpetua"/>
                <a:cs typeface="Perpetua"/>
              </a:rPr>
              <a:t>of </a:t>
            </a:r>
            <a:r>
              <a:rPr sz="2800" dirty="0">
                <a:latin typeface="Perpetua"/>
                <a:cs typeface="Perpetua"/>
              </a:rPr>
              <a:t>indifference</a:t>
            </a:r>
            <a:r>
              <a:rPr sz="2800" spc="5" dirty="0">
                <a:latin typeface="Perpetua"/>
                <a:cs typeface="Perpetua"/>
              </a:rPr>
              <a:t> </a:t>
            </a:r>
            <a:r>
              <a:rPr sz="2800" dirty="0">
                <a:latin typeface="Perpetua"/>
                <a:cs typeface="Perpetua"/>
              </a:rPr>
              <a:t>curves</a:t>
            </a:r>
            <a:r>
              <a:rPr sz="2800" spc="-15" dirty="0">
                <a:latin typeface="Perpetua"/>
                <a:cs typeface="Perpetua"/>
              </a:rPr>
              <a:t> </a:t>
            </a:r>
            <a:r>
              <a:rPr sz="2800" spc="-20" dirty="0">
                <a:latin typeface="Perpetua"/>
                <a:cs typeface="Perpetua"/>
              </a:rPr>
              <a:t>also </a:t>
            </a:r>
            <a:r>
              <a:rPr sz="2800" spc="-10" dirty="0">
                <a:latin typeface="Perpetua"/>
                <a:cs typeface="Perpetua"/>
              </a:rPr>
              <a:t>differs.</a:t>
            </a:r>
            <a:endParaRPr sz="2800">
              <a:latin typeface="Perpetua"/>
              <a:cs typeface="Perpetu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45328" y="917890"/>
            <a:ext cx="4321215" cy="4676702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457" y="172656"/>
            <a:ext cx="623887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Exceptions</a:t>
            </a:r>
            <a:r>
              <a:rPr sz="3600" spc="-70" dirty="0"/>
              <a:t> </a:t>
            </a:r>
            <a:r>
              <a:rPr sz="3600" dirty="0"/>
              <a:t>of</a:t>
            </a:r>
            <a:r>
              <a:rPr sz="3600" spc="-60" dirty="0"/>
              <a:t> </a:t>
            </a:r>
            <a:r>
              <a:rPr sz="3600" dirty="0"/>
              <a:t>Indifference</a:t>
            </a:r>
            <a:r>
              <a:rPr sz="3600" spc="-70" dirty="0"/>
              <a:t> </a:t>
            </a:r>
            <a:r>
              <a:rPr sz="3600" spc="-10" dirty="0"/>
              <a:t>Curve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383540" y="782573"/>
            <a:ext cx="3437890" cy="6002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  <a:tabLst>
                <a:tab pos="2977515" algn="l"/>
              </a:tabLst>
            </a:pP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Exception:1</a:t>
            </a:r>
            <a:r>
              <a:rPr sz="2800" spc="3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If</a:t>
            </a:r>
            <a:r>
              <a:rPr sz="2800" spc="3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MRS</a:t>
            </a:r>
            <a:r>
              <a:rPr sz="2800" spc="31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of </a:t>
            </a:r>
            <a:r>
              <a:rPr sz="2800" dirty="0">
                <a:latin typeface="Times New Roman"/>
                <a:cs typeface="Times New Roman"/>
              </a:rPr>
              <a:t>X</a:t>
            </a:r>
            <a:r>
              <a:rPr sz="2800" spc="43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for</a:t>
            </a:r>
            <a:r>
              <a:rPr sz="2800" spc="43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</a:t>
            </a:r>
            <a:r>
              <a:rPr sz="2800" spc="3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or</a:t>
            </a:r>
            <a:r>
              <a:rPr sz="2800" spc="4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</a:t>
            </a:r>
            <a:r>
              <a:rPr sz="2800" spc="3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for</a:t>
            </a:r>
            <a:r>
              <a:rPr sz="2800" spc="4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X</a:t>
            </a:r>
            <a:r>
              <a:rPr sz="2800" spc="43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is </a:t>
            </a:r>
            <a:r>
              <a:rPr sz="2800" spc="-10" dirty="0">
                <a:latin typeface="Times New Roman"/>
                <a:cs typeface="Times New Roman"/>
              </a:rPr>
              <a:t>constant,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indifference</a:t>
            </a:r>
            <a:r>
              <a:rPr sz="2800" spc="3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Curve</a:t>
            </a:r>
            <a:r>
              <a:rPr sz="2800" spc="33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will </a:t>
            </a:r>
            <a:r>
              <a:rPr sz="2800" dirty="0">
                <a:latin typeface="Times New Roman"/>
                <a:cs typeface="Times New Roman"/>
              </a:rPr>
              <a:t>be</a:t>
            </a:r>
            <a:r>
              <a:rPr sz="2800" spc="440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440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straight</a:t>
            </a:r>
            <a:r>
              <a:rPr sz="2800" spc="434" dirty="0">
                <a:latin typeface="Times New Roman"/>
                <a:cs typeface="Times New Roman"/>
              </a:rPr>
              <a:t>   </a:t>
            </a:r>
            <a:r>
              <a:rPr sz="2800" spc="-20" dirty="0">
                <a:latin typeface="Times New Roman"/>
                <a:cs typeface="Times New Roman"/>
              </a:rPr>
              <a:t>line </a:t>
            </a:r>
            <a:r>
              <a:rPr sz="2800" dirty="0">
                <a:latin typeface="Times New Roman"/>
                <a:cs typeface="Times New Roman"/>
              </a:rPr>
              <a:t>sloping</a:t>
            </a:r>
            <a:r>
              <a:rPr sz="2800" spc="13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downwards</a:t>
            </a:r>
            <a:r>
              <a:rPr sz="2800" spc="130" dirty="0">
                <a:latin typeface="Times New Roman"/>
                <a:cs typeface="Times New Roman"/>
              </a:rPr>
              <a:t>  </a:t>
            </a:r>
            <a:r>
              <a:rPr sz="2800" spc="-25" dirty="0">
                <a:latin typeface="Times New Roman"/>
                <a:cs typeface="Times New Roman"/>
              </a:rPr>
              <a:t>to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right</a:t>
            </a:r>
            <a:r>
              <a:rPr sz="2800" spc="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at</a:t>
            </a:r>
            <a:r>
              <a:rPr sz="2800" spc="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45°</a:t>
            </a:r>
            <a:r>
              <a:rPr sz="2800" spc="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angle</a:t>
            </a:r>
            <a:r>
              <a:rPr sz="2800" spc="5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to </a:t>
            </a:r>
            <a:r>
              <a:rPr sz="2800" dirty="0">
                <a:latin typeface="Times New Roman"/>
                <a:cs typeface="Times New Roman"/>
              </a:rPr>
              <a:t>either</a:t>
            </a:r>
            <a:r>
              <a:rPr sz="2800" spc="3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axis</a:t>
            </a:r>
            <a:r>
              <a:rPr sz="2800" spc="2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as</a:t>
            </a:r>
            <a:r>
              <a:rPr sz="2800" spc="2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shown</a:t>
            </a:r>
            <a:r>
              <a:rPr sz="2800" spc="295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Times New Roman"/>
                <a:cs typeface="Times New Roman"/>
              </a:rPr>
              <a:t>in </a:t>
            </a:r>
            <a:r>
              <a:rPr sz="2800" dirty="0">
                <a:latin typeface="Times New Roman"/>
                <a:cs typeface="Times New Roman"/>
              </a:rPr>
              <a:t>fig.</a:t>
            </a:r>
            <a:r>
              <a:rPr sz="2800" spc="2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If</a:t>
            </a:r>
            <a:r>
              <a:rPr sz="2800" spc="2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MRS</a:t>
            </a:r>
            <a:r>
              <a:rPr sz="2800" spc="2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2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X</a:t>
            </a:r>
            <a:r>
              <a:rPr sz="2800" spc="2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for</a:t>
            </a:r>
            <a:r>
              <a:rPr sz="2800" spc="220" dirty="0">
                <a:latin typeface="Times New Roman"/>
                <a:cs typeface="Times New Roman"/>
              </a:rPr>
              <a:t> </a:t>
            </a:r>
            <a:r>
              <a:rPr sz="2800" spc="-50" dirty="0">
                <a:latin typeface="Times New Roman"/>
                <a:cs typeface="Times New Roman"/>
              </a:rPr>
              <a:t>Y </a:t>
            </a:r>
            <a:r>
              <a:rPr sz="2800" dirty="0">
                <a:latin typeface="Times New Roman"/>
                <a:cs typeface="Times New Roman"/>
              </a:rPr>
              <a:t>or</a:t>
            </a:r>
            <a:r>
              <a:rPr sz="2800" spc="1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</a:t>
            </a:r>
            <a:r>
              <a:rPr sz="2800" spc="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for</a:t>
            </a:r>
            <a:r>
              <a:rPr sz="2800" spc="1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X</a:t>
            </a:r>
            <a:r>
              <a:rPr sz="2800" spc="1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is</a:t>
            </a:r>
            <a:r>
              <a:rPr sz="2800" spc="14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increases, </a:t>
            </a:r>
            <a:r>
              <a:rPr sz="2800" dirty="0">
                <a:latin typeface="Times New Roman"/>
                <a:cs typeface="Times New Roman"/>
              </a:rPr>
              <a:t>instead</a:t>
            </a:r>
            <a:r>
              <a:rPr sz="2800" spc="204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204" dirty="0">
                <a:latin typeface="Times New Roman"/>
                <a:cs typeface="Times New Roman"/>
              </a:rPr>
              <a:t>  </a:t>
            </a:r>
            <a:r>
              <a:rPr sz="2800" spc="-10" dirty="0">
                <a:latin typeface="Times New Roman"/>
                <a:cs typeface="Times New Roman"/>
              </a:rPr>
              <a:t>diminishes,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19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indifference</a:t>
            </a:r>
            <a:r>
              <a:rPr sz="2800" spc="195" dirty="0">
                <a:latin typeface="Times New Roman"/>
                <a:cs typeface="Times New Roman"/>
              </a:rPr>
              <a:t>  </a:t>
            </a:r>
            <a:r>
              <a:rPr sz="2800" spc="-20" dirty="0">
                <a:latin typeface="Times New Roman"/>
                <a:cs typeface="Times New Roman"/>
              </a:rPr>
              <a:t>curve </a:t>
            </a:r>
            <a:r>
              <a:rPr sz="2800" dirty="0">
                <a:latin typeface="Times New Roman"/>
                <a:cs typeface="Times New Roman"/>
              </a:rPr>
              <a:t>will</a:t>
            </a:r>
            <a:r>
              <a:rPr sz="2800" spc="340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be</a:t>
            </a:r>
            <a:r>
              <a:rPr sz="2800" spc="335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340" dirty="0">
                <a:latin typeface="Times New Roman"/>
                <a:cs typeface="Times New Roman"/>
              </a:rPr>
              <a:t>   </a:t>
            </a:r>
            <a:r>
              <a:rPr sz="2800" spc="-10" dirty="0">
                <a:latin typeface="Times New Roman"/>
                <a:cs typeface="Times New Roman"/>
              </a:rPr>
              <a:t>concave curve.</a:t>
            </a:r>
            <a:endParaRPr sz="28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81222" y="1689147"/>
            <a:ext cx="4800635" cy="4094687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52898" y="1304544"/>
            <a:ext cx="4491101" cy="3953255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36257" y="193103"/>
            <a:ext cx="7620000" cy="5575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FF0000"/>
                </a:solidFill>
                <a:latin typeface="Franklin Gothic Book"/>
                <a:cs typeface="Franklin Gothic Book"/>
              </a:rPr>
              <a:t>Exception:2</a:t>
            </a:r>
            <a:r>
              <a:rPr sz="2000" b="1" spc="459" dirty="0">
                <a:solidFill>
                  <a:srgbClr val="FF0000"/>
                </a:solidFill>
                <a:latin typeface="Franklin Gothic Book"/>
                <a:cs typeface="Franklin Gothic Book"/>
              </a:rPr>
              <a:t> </a:t>
            </a:r>
            <a:r>
              <a:rPr sz="2000" b="1" dirty="0">
                <a:latin typeface="Franklin Gothic Book"/>
                <a:cs typeface="Franklin Gothic Book"/>
              </a:rPr>
              <a:t>Perfect</a:t>
            </a:r>
            <a:r>
              <a:rPr sz="2000" b="1" spc="-75" dirty="0">
                <a:latin typeface="Franklin Gothic Book"/>
                <a:cs typeface="Franklin Gothic Book"/>
              </a:rPr>
              <a:t> </a:t>
            </a:r>
            <a:r>
              <a:rPr sz="2000" b="1" dirty="0">
                <a:latin typeface="Franklin Gothic Book"/>
                <a:cs typeface="Franklin Gothic Book"/>
              </a:rPr>
              <a:t>Complementary</a:t>
            </a:r>
            <a:r>
              <a:rPr sz="2000" b="1" spc="-70" dirty="0">
                <a:latin typeface="Franklin Gothic Book"/>
                <a:cs typeface="Franklin Gothic Book"/>
              </a:rPr>
              <a:t> </a:t>
            </a:r>
            <a:r>
              <a:rPr sz="2000" b="1" dirty="0">
                <a:latin typeface="Franklin Gothic Book"/>
                <a:cs typeface="Franklin Gothic Book"/>
              </a:rPr>
              <a:t>Goods</a:t>
            </a:r>
            <a:r>
              <a:rPr sz="2000" b="1" spc="-70" dirty="0">
                <a:latin typeface="Franklin Gothic Book"/>
                <a:cs typeface="Franklin Gothic Book"/>
              </a:rPr>
              <a:t> </a:t>
            </a:r>
            <a:r>
              <a:rPr sz="2000" b="1" spc="-10" dirty="0">
                <a:latin typeface="Franklin Gothic Book"/>
                <a:cs typeface="Franklin Gothic Book"/>
              </a:rPr>
              <a:t>have</a:t>
            </a:r>
            <a:r>
              <a:rPr sz="2000" b="1" spc="-85" dirty="0">
                <a:latin typeface="Franklin Gothic Book"/>
                <a:cs typeface="Franklin Gothic Book"/>
              </a:rPr>
              <a:t> </a:t>
            </a:r>
            <a:r>
              <a:rPr sz="2000" b="1" spc="-60" dirty="0">
                <a:latin typeface="Franklin Gothic Book"/>
                <a:cs typeface="Franklin Gothic Book"/>
              </a:rPr>
              <a:t>L-</a:t>
            </a:r>
            <a:r>
              <a:rPr sz="2000" b="1" dirty="0">
                <a:latin typeface="Franklin Gothic Book"/>
                <a:cs typeface="Franklin Gothic Book"/>
              </a:rPr>
              <a:t>shaped</a:t>
            </a:r>
            <a:r>
              <a:rPr sz="2000" b="1" spc="-80" dirty="0">
                <a:latin typeface="Franklin Gothic Book"/>
                <a:cs typeface="Franklin Gothic Book"/>
              </a:rPr>
              <a:t> </a:t>
            </a:r>
            <a:r>
              <a:rPr sz="2000" b="1" spc="-10" dirty="0">
                <a:latin typeface="Franklin Gothic Book"/>
                <a:cs typeface="Franklin Gothic Book"/>
              </a:rPr>
              <a:t>Indifference</a:t>
            </a:r>
            <a:endParaRPr sz="2000">
              <a:latin typeface="Franklin Gothic Book"/>
              <a:cs typeface="Franklin Gothic Book"/>
            </a:endParaRPr>
          </a:p>
          <a:p>
            <a:pPr marL="12700">
              <a:lnSpc>
                <a:spcPct val="100000"/>
              </a:lnSpc>
            </a:pPr>
            <a:r>
              <a:rPr sz="2000" b="1" spc="-10" dirty="0">
                <a:latin typeface="Franklin Gothic Book"/>
                <a:cs typeface="Franklin Gothic Book"/>
              </a:rPr>
              <a:t>Curves</a:t>
            </a:r>
            <a:endParaRPr sz="2000">
              <a:latin typeface="Franklin Gothic Book"/>
              <a:cs typeface="Franklin Gothic Book"/>
            </a:endParaRPr>
          </a:p>
          <a:p>
            <a:pPr>
              <a:lnSpc>
                <a:spcPct val="100000"/>
              </a:lnSpc>
              <a:spcBef>
                <a:spcPts val="615"/>
              </a:spcBef>
            </a:pPr>
            <a:endParaRPr sz="2000">
              <a:latin typeface="Franklin Gothic Book"/>
              <a:cs typeface="Franklin Gothic Book"/>
            </a:endParaRPr>
          </a:p>
          <a:p>
            <a:pPr marL="12700" marR="3662679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Indifference</a:t>
            </a:r>
            <a:r>
              <a:rPr sz="2000" spc="285" dirty="0">
                <a:latin typeface="Times New Roman"/>
                <a:cs typeface="Times New Roman"/>
              </a:rPr>
              <a:t>    </a:t>
            </a:r>
            <a:r>
              <a:rPr sz="2000" dirty="0">
                <a:latin typeface="Times New Roman"/>
                <a:cs typeface="Times New Roman"/>
              </a:rPr>
              <a:t>curve</a:t>
            </a:r>
            <a:r>
              <a:rPr sz="2000" spc="295" dirty="0">
                <a:latin typeface="Times New Roman"/>
                <a:cs typeface="Times New Roman"/>
              </a:rPr>
              <a:t>   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290" dirty="0">
                <a:latin typeface="Times New Roman"/>
                <a:cs typeface="Times New Roman"/>
              </a:rPr>
              <a:t>    </a:t>
            </a:r>
            <a:r>
              <a:rPr sz="2000" spc="-10" dirty="0">
                <a:latin typeface="Times New Roman"/>
                <a:cs typeface="Times New Roman"/>
              </a:rPr>
              <a:t>perfect </a:t>
            </a:r>
            <a:r>
              <a:rPr sz="2000" dirty="0">
                <a:latin typeface="Times New Roman"/>
                <a:cs typeface="Times New Roman"/>
              </a:rPr>
              <a:t>complements,</a:t>
            </a:r>
            <a:r>
              <a:rPr sz="2000" spc="2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as</a:t>
            </a:r>
            <a:r>
              <a:rPr sz="2000" spc="2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shown</a:t>
            </a:r>
            <a:r>
              <a:rPr sz="2000" spc="2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in</a:t>
            </a:r>
            <a:r>
              <a:rPr sz="2000" spc="2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Fig.</a:t>
            </a:r>
            <a:r>
              <a:rPr sz="2000" spc="2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220" dirty="0">
                <a:latin typeface="Times New Roman"/>
                <a:cs typeface="Times New Roman"/>
              </a:rPr>
              <a:t>  </a:t>
            </a:r>
            <a:r>
              <a:rPr sz="2000" spc="-25" dirty="0">
                <a:latin typeface="Times New Roman"/>
                <a:cs typeface="Times New Roman"/>
              </a:rPr>
              <a:t>is </a:t>
            </a:r>
            <a:r>
              <a:rPr sz="2000" spc="-30" dirty="0">
                <a:latin typeface="Times New Roman"/>
                <a:cs typeface="Times New Roman"/>
              </a:rPr>
              <a:t>L-</a:t>
            </a:r>
            <a:r>
              <a:rPr sz="2000" dirty="0">
                <a:latin typeface="Times New Roman"/>
                <a:cs typeface="Times New Roman"/>
              </a:rPr>
              <a:t>shaped</a:t>
            </a:r>
            <a:r>
              <a:rPr sz="2000" spc="240" dirty="0">
                <a:latin typeface="Times New Roman"/>
                <a:cs typeface="Times New Roman"/>
              </a:rPr>
              <a:t>   </a:t>
            </a:r>
            <a:r>
              <a:rPr sz="2000" dirty="0">
                <a:latin typeface="Times New Roman"/>
                <a:cs typeface="Times New Roman"/>
              </a:rPr>
              <a:t>(Right</a:t>
            </a:r>
            <a:r>
              <a:rPr sz="2000" spc="245" dirty="0">
                <a:latin typeface="Times New Roman"/>
                <a:cs typeface="Times New Roman"/>
              </a:rPr>
              <a:t>   </a:t>
            </a:r>
            <a:r>
              <a:rPr sz="2000" dirty="0">
                <a:latin typeface="Times New Roman"/>
                <a:cs typeface="Times New Roman"/>
              </a:rPr>
              <a:t>Angle).</a:t>
            </a:r>
            <a:r>
              <a:rPr sz="2000" spc="240" dirty="0">
                <a:latin typeface="Times New Roman"/>
                <a:cs typeface="Times New Roman"/>
              </a:rPr>
              <a:t>   </a:t>
            </a:r>
            <a:r>
              <a:rPr sz="2000" spc="-10" dirty="0">
                <a:latin typeface="Times New Roman"/>
                <a:cs typeface="Times New Roman"/>
              </a:rPr>
              <a:t>Perfect </a:t>
            </a:r>
            <a:r>
              <a:rPr sz="2000" dirty="0">
                <a:latin typeface="Times New Roman"/>
                <a:cs typeface="Times New Roman"/>
              </a:rPr>
              <a:t>complementary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goods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are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those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which </a:t>
            </a:r>
            <a:r>
              <a:rPr sz="2000" dirty="0">
                <a:latin typeface="Times New Roman"/>
                <a:cs typeface="Times New Roman"/>
              </a:rPr>
              <a:t>are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used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simultaneously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in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definite </a:t>
            </a:r>
            <a:r>
              <a:rPr sz="2000" dirty="0">
                <a:latin typeface="Times New Roman"/>
                <a:cs typeface="Times New Roman"/>
              </a:rPr>
              <a:t>ratio</a:t>
            </a:r>
            <a:r>
              <a:rPr sz="2000" spc="3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for</a:t>
            </a:r>
            <a:r>
              <a:rPr sz="2000" spc="3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instance,</a:t>
            </a:r>
            <a:r>
              <a:rPr sz="2000" spc="3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right</a:t>
            </a:r>
            <a:r>
              <a:rPr sz="2000" spc="3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shoe</a:t>
            </a:r>
            <a:r>
              <a:rPr sz="2000" spc="3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and</a:t>
            </a:r>
            <a:r>
              <a:rPr sz="2000" spc="31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left </a:t>
            </a:r>
            <a:r>
              <a:rPr sz="2000" dirty="0">
                <a:latin typeface="Times New Roman"/>
                <a:cs typeface="Times New Roman"/>
              </a:rPr>
              <a:t>shoe</a:t>
            </a:r>
            <a:r>
              <a:rPr sz="2000" spc="2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are</a:t>
            </a:r>
            <a:r>
              <a:rPr sz="2000" spc="2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perfect</a:t>
            </a:r>
            <a:r>
              <a:rPr sz="2000" spc="2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complement</a:t>
            </a:r>
            <a:r>
              <a:rPr sz="2000" spc="27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because </a:t>
            </a:r>
            <a:r>
              <a:rPr sz="2000" dirty="0">
                <a:latin typeface="Times New Roman"/>
                <a:cs typeface="Times New Roman"/>
              </a:rPr>
              <a:t>one is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useless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without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 other.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When </a:t>
            </a:r>
            <a:r>
              <a:rPr sz="2000" dirty="0">
                <a:latin typeface="Times New Roman"/>
                <a:cs typeface="Times New Roman"/>
              </a:rPr>
              <a:t>consumer</a:t>
            </a:r>
            <a:r>
              <a:rPr sz="2000" spc="8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has</a:t>
            </a:r>
            <a:r>
              <a:rPr sz="2000" spc="9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its</a:t>
            </a:r>
            <a:r>
              <a:rPr sz="2000" spc="9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minimum</a:t>
            </a:r>
            <a:r>
              <a:rPr sz="2000" spc="95" dirty="0">
                <a:latin typeface="Times New Roman"/>
                <a:cs typeface="Times New Roman"/>
              </a:rPr>
              <a:t>  </a:t>
            </a:r>
            <a:r>
              <a:rPr sz="2000" spc="-10" dirty="0">
                <a:latin typeface="Times New Roman"/>
                <a:cs typeface="Times New Roman"/>
              </a:rPr>
              <a:t>number </a:t>
            </a:r>
            <a:r>
              <a:rPr sz="2000" dirty="0">
                <a:latin typeface="Times New Roman"/>
                <a:cs typeface="Times New Roman"/>
              </a:rPr>
              <a:t>then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there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is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no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rate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at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which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one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shoe </a:t>
            </a:r>
            <a:r>
              <a:rPr sz="2000" dirty="0">
                <a:latin typeface="Times New Roman"/>
                <a:cs typeface="Times New Roman"/>
              </a:rPr>
              <a:t>be</a:t>
            </a:r>
            <a:r>
              <a:rPr sz="2000" spc="2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substituted</a:t>
            </a:r>
            <a:r>
              <a:rPr sz="2000" spc="2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for</a:t>
            </a:r>
            <a:r>
              <a:rPr sz="2000" spc="2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another</a:t>
            </a:r>
            <a:r>
              <a:rPr sz="2000" dirty="0">
                <a:latin typeface="Perpetua"/>
                <a:cs typeface="Perpetua"/>
              </a:rPr>
              <a:t>.</a:t>
            </a:r>
            <a:r>
              <a:rPr sz="2000" spc="290" dirty="0">
                <a:latin typeface="Perpetua"/>
                <a:cs typeface="Perpetua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In</a:t>
            </a:r>
            <a:r>
              <a:rPr sz="2000" spc="3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case</a:t>
            </a:r>
            <a:r>
              <a:rPr sz="2000" spc="285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of </a:t>
            </a:r>
            <a:r>
              <a:rPr sz="2000" dirty="0">
                <a:latin typeface="Times New Roman"/>
                <a:cs typeface="Times New Roman"/>
              </a:rPr>
              <a:t>ordinary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complementaries</a:t>
            </a:r>
            <a:r>
              <a:rPr sz="2000" spc="1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which</a:t>
            </a:r>
            <a:r>
              <a:rPr sz="2000" spc="10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have 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3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low</a:t>
            </a:r>
            <a:r>
              <a:rPr sz="2000" spc="3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rate</a:t>
            </a:r>
            <a:r>
              <a:rPr sz="2000" spc="3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3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substitution</a:t>
            </a:r>
            <a:r>
              <a:rPr sz="2000" spc="3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on</a:t>
            </a:r>
            <a:r>
              <a:rPr sz="2000" spc="3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or</a:t>
            </a:r>
            <a:r>
              <a:rPr sz="2000" spc="35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near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curvature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curve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as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shown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in </a:t>
            </a:r>
            <a:r>
              <a:rPr sz="2000" dirty="0">
                <a:latin typeface="Times New Roman"/>
                <a:cs typeface="Times New Roman"/>
              </a:rPr>
              <a:t>fig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50" dirty="0">
                <a:latin typeface="Times New Roman"/>
                <a:cs typeface="Times New Roman"/>
              </a:rPr>
              <a:t>B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9740" y="251523"/>
            <a:ext cx="411226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99920" algn="l"/>
                <a:tab pos="2794635" algn="l"/>
              </a:tabLst>
            </a:pPr>
            <a:r>
              <a:rPr sz="2400" spc="-10" dirty="0">
                <a:latin typeface="Times New Roman"/>
                <a:cs typeface="Times New Roman"/>
              </a:rPr>
              <a:t>Exception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3</a:t>
            </a:r>
            <a:r>
              <a:rPr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: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000000"/>
                </a:solidFill>
                <a:latin typeface="Times New Roman"/>
                <a:cs typeface="Times New Roman"/>
              </a:rPr>
              <a:t>Horizontal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9740" y="617473"/>
            <a:ext cx="4115435" cy="2586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Indifference</a:t>
            </a:r>
            <a:r>
              <a:rPr sz="2400" spc="22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Curve</a:t>
            </a:r>
            <a:r>
              <a:rPr sz="2400" spc="2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25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Goods</a:t>
            </a:r>
            <a:r>
              <a:rPr sz="2400" spc="254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that </a:t>
            </a:r>
            <a:r>
              <a:rPr sz="2400" dirty="0">
                <a:latin typeface="Times New Roman"/>
                <a:cs typeface="Times New Roman"/>
              </a:rPr>
              <a:t>give</a:t>
            </a:r>
            <a:r>
              <a:rPr sz="2400" spc="1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zero</a:t>
            </a:r>
            <a:r>
              <a:rPr sz="2400" spc="1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satisfaction:</a:t>
            </a:r>
            <a:r>
              <a:rPr sz="2400" spc="1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When</a:t>
            </a:r>
            <a:r>
              <a:rPr sz="2400" spc="16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any </a:t>
            </a:r>
            <a:r>
              <a:rPr sz="2400" dirty="0">
                <a:latin typeface="Times New Roman"/>
                <a:cs typeface="Times New Roman"/>
              </a:rPr>
              <a:t>product</a:t>
            </a:r>
            <a:r>
              <a:rPr sz="2400" spc="6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yields</a:t>
            </a:r>
            <a:r>
              <a:rPr sz="2400" spc="6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zero</a:t>
            </a:r>
            <a:r>
              <a:rPr sz="2400" spc="70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satisfaction </a:t>
            </a:r>
            <a:r>
              <a:rPr sz="2400" dirty="0">
                <a:latin typeface="Times New Roman"/>
                <a:cs typeface="Times New Roman"/>
              </a:rPr>
              <a:t>then</a:t>
            </a:r>
            <a:r>
              <a:rPr sz="2400" spc="2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22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consumer</a:t>
            </a:r>
            <a:r>
              <a:rPr sz="2400" spc="2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will</a:t>
            </a:r>
            <a:r>
              <a:rPr sz="2400" spc="22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not</a:t>
            </a:r>
            <a:r>
              <a:rPr sz="2400" spc="23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want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1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sacrifice</a:t>
            </a:r>
            <a:r>
              <a:rPr sz="2400" spc="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even</a:t>
            </a:r>
            <a:r>
              <a:rPr sz="2400" spc="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last</a:t>
            </a:r>
            <a:r>
              <a:rPr sz="2400" spc="1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quantity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15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15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other</a:t>
            </a:r>
            <a:r>
              <a:rPr sz="2400" spc="15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product</a:t>
            </a:r>
            <a:r>
              <a:rPr sz="2400" spc="15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15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get</a:t>
            </a:r>
            <a:r>
              <a:rPr sz="2400" spc="150" dirty="0">
                <a:latin typeface="Times New Roman"/>
                <a:cs typeface="Times New Roman"/>
              </a:rPr>
              <a:t>  </a:t>
            </a:r>
            <a:r>
              <a:rPr sz="2400" spc="-50" dirty="0">
                <a:latin typeface="Times New Roman"/>
                <a:cs typeface="Times New Roman"/>
              </a:rPr>
              <a:t>a </a:t>
            </a:r>
            <a:r>
              <a:rPr sz="2400" dirty="0">
                <a:latin typeface="Times New Roman"/>
                <a:cs typeface="Times New Roman"/>
              </a:rPr>
              <a:t>single</a:t>
            </a:r>
            <a:r>
              <a:rPr sz="2400" spc="5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unit</a:t>
            </a:r>
            <a:r>
              <a:rPr sz="2400" spc="5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5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that</a:t>
            </a:r>
            <a:r>
              <a:rPr sz="2400" spc="5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product.</a:t>
            </a:r>
            <a:r>
              <a:rPr sz="2400" spc="56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For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9740" y="3178809"/>
            <a:ext cx="4111625" cy="1854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instance,</a:t>
            </a:r>
            <a:r>
              <a:rPr sz="2400" spc="19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indifference</a:t>
            </a:r>
            <a:r>
              <a:rPr sz="2400" spc="19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curve</a:t>
            </a:r>
            <a:r>
              <a:rPr sz="2400" spc="200" dirty="0">
                <a:latin typeface="Times New Roman"/>
                <a:cs typeface="Times New Roman"/>
              </a:rPr>
              <a:t>  </a:t>
            </a:r>
            <a:r>
              <a:rPr sz="2400" spc="-25" dirty="0">
                <a:latin typeface="Times New Roman"/>
                <a:cs typeface="Times New Roman"/>
              </a:rPr>
              <a:t>of </a:t>
            </a:r>
            <a:r>
              <a:rPr sz="2400" dirty="0">
                <a:latin typeface="Times New Roman"/>
                <a:cs typeface="Times New Roman"/>
              </a:rPr>
              <a:t>cigarettes</a:t>
            </a:r>
            <a:r>
              <a:rPr sz="2400" spc="1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for</a:t>
            </a:r>
            <a:r>
              <a:rPr sz="2400" spc="2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1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non-smoker,</a:t>
            </a:r>
            <a:r>
              <a:rPr sz="2400" spc="25" dirty="0">
                <a:latin typeface="Times New Roman"/>
                <a:cs typeface="Times New Roman"/>
              </a:rPr>
              <a:t>  </a:t>
            </a:r>
            <a:r>
              <a:rPr sz="2400" spc="-25" dirty="0">
                <a:latin typeface="Times New Roman"/>
                <a:cs typeface="Times New Roman"/>
              </a:rPr>
              <a:t>as </a:t>
            </a:r>
            <a:r>
              <a:rPr sz="2400" dirty="0">
                <a:latin typeface="Times New Roman"/>
                <a:cs typeface="Times New Roman"/>
              </a:rPr>
              <a:t>shown</a:t>
            </a:r>
            <a:r>
              <a:rPr sz="2400" spc="2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2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Fig.,</a:t>
            </a:r>
            <a:r>
              <a:rPr sz="2400" spc="2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will</a:t>
            </a:r>
            <a:r>
              <a:rPr sz="2400" spc="25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</a:t>
            </a:r>
            <a:r>
              <a:rPr sz="2400" spc="2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28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straight </a:t>
            </a:r>
            <a:r>
              <a:rPr sz="2400" dirty="0">
                <a:latin typeface="Times New Roman"/>
                <a:cs typeface="Times New Roman"/>
              </a:rPr>
              <a:t>line.</a:t>
            </a:r>
            <a:r>
              <a:rPr sz="2400" spc="6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Indifference</a:t>
            </a:r>
            <a:r>
              <a:rPr sz="2400" spc="5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curve</a:t>
            </a:r>
            <a:r>
              <a:rPr sz="2400" spc="5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65" dirty="0">
                <a:latin typeface="Times New Roman"/>
                <a:cs typeface="Times New Roman"/>
              </a:rPr>
              <a:t>  </a:t>
            </a:r>
            <a:r>
              <a:rPr sz="2400" spc="-20" dirty="0">
                <a:latin typeface="Times New Roman"/>
                <a:cs typeface="Times New Roman"/>
              </a:rPr>
              <a:t>that </a:t>
            </a:r>
            <a:r>
              <a:rPr sz="2400" dirty="0">
                <a:latin typeface="Times New Roman"/>
                <a:cs typeface="Times New Roman"/>
              </a:rPr>
              <a:t>product</a:t>
            </a:r>
            <a:r>
              <a:rPr sz="2400" spc="400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which</a:t>
            </a:r>
            <a:r>
              <a:rPr sz="2400" spc="405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yields</a:t>
            </a:r>
            <a:r>
              <a:rPr sz="2400" spc="405" dirty="0">
                <a:latin typeface="Times New Roman"/>
                <a:cs typeface="Times New Roman"/>
              </a:rPr>
              <a:t>   </a:t>
            </a:r>
            <a:r>
              <a:rPr sz="2400" spc="-20" dirty="0">
                <a:latin typeface="Times New Roman"/>
                <a:cs typeface="Times New Roman"/>
              </a:rPr>
              <a:t>zero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9740" y="5008245"/>
            <a:ext cx="411099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satisfaction,</a:t>
            </a:r>
            <a:r>
              <a:rPr sz="2400" spc="8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will</a:t>
            </a:r>
            <a:r>
              <a:rPr sz="2400" spc="8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be</a:t>
            </a:r>
            <a:r>
              <a:rPr sz="2400" spc="9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parallel</a:t>
            </a:r>
            <a:r>
              <a:rPr sz="2400" spc="80" dirty="0">
                <a:latin typeface="Times New Roman"/>
                <a:cs typeface="Times New Roman"/>
              </a:rPr>
              <a:t>  </a:t>
            </a:r>
            <a:r>
              <a:rPr sz="2400" spc="-25" dirty="0">
                <a:latin typeface="Times New Roman"/>
                <a:cs typeface="Times New Roman"/>
              </a:rPr>
              <a:t>to </a:t>
            </a:r>
            <a:r>
              <a:rPr sz="2400" dirty="0">
                <a:latin typeface="Times New Roman"/>
                <a:cs typeface="Times New Roman"/>
              </a:rPr>
              <a:t>OX</a:t>
            </a:r>
            <a:r>
              <a:rPr sz="2400" spc="3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(at</a:t>
            </a:r>
            <a:r>
              <a:rPr sz="2400" spc="2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which</a:t>
            </a:r>
            <a:r>
              <a:rPr sz="2400" spc="2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product</a:t>
            </a:r>
            <a:r>
              <a:rPr sz="2400" spc="35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yielding </a:t>
            </a:r>
            <a:r>
              <a:rPr sz="2400" dirty="0">
                <a:latin typeface="Times New Roman"/>
                <a:cs typeface="Times New Roman"/>
              </a:rPr>
              <a:t>zero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satisfaction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shown).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5205870" y="972311"/>
            <a:ext cx="3674110" cy="3990975"/>
            <a:chOff x="5205870" y="972311"/>
            <a:chExt cx="3674110" cy="399097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05870" y="984501"/>
              <a:ext cx="103857" cy="3953767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5257037" y="991361"/>
              <a:ext cx="1905" cy="3886200"/>
            </a:xfrm>
            <a:custGeom>
              <a:avLst/>
              <a:gdLst/>
              <a:ahLst/>
              <a:cxnLst/>
              <a:rect l="l" t="t" r="r" b="b"/>
              <a:pathLst>
                <a:path w="1904" h="3886200">
                  <a:moveTo>
                    <a:pt x="1524" y="0"/>
                  </a:moveTo>
                  <a:lnTo>
                    <a:pt x="0" y="3886200"/>
                  </a:lnTo>
                </a:path>
              </a:pathLst>
            </a:custGeom>
            <a:ln w="38100">
              <a:solidFill>
                <a:srgbClr val="D2471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17159" y="4843779"/>
              <a:ext cx="3662680" cy="119380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5257799" y="4876800"/>
              <a:ext cx="3581400" cy="1905"/>
            </a:xfrm>
            <a:custGeom>
              <a:avLst/>
              <a:gdLst/>
              <a:ahLst/>
              <a:cxnLst/>
              <a:rect l="l" t="t" r="r" b="b"/>
              <a:pathLst>
                <a:path w="3581400" h="1904">
                  <a:moveTo>
                    <a:pt x="0" y="0"/>
                  </a:moveTo>
                  <a:lnTo>
                    <a:pt x="3581400" y="1524"/>
                  </a:lnTo>
                </a:path>
              </a:pathLst>
            </a:custGeom>
            <a:ln w="38100">
              <a:solidFill>
                <a:srgbClr val="D2471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217159" y="2786379"/>
              <a:ext cx="3586480" cy="119379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5257799" y="2819400"/>
              <a:ext cx="3505200" cy="1905"/>
            </a:xfrm>
            <a:custGeom>
              <a:avLst/>
              <a:gdLst/>
              <a:ahLst/>
              <a:cxnLst/>
              <a:rect l="l" t="t" r="r" b="b"/>
              <a:pathLst>
                <a:path w="3505200" h="1905">
                  <a:moveTo>
                    <a:pt x="0" y="0"/>
                  </a:moveTo>
                  <a:lnTo>
                    <a:pt x="3505200" y="1524"/>
                  </a:lnTo>
                </a:path>
              </a:pathLst>
            </a:custGeom>
            <a:ln w="38100">
              <a:solidFill>
                <a:srgbClr val="D2471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5109590" y="4952365"/>
            <a:ext cx="21082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0" dirty="0">
                <a:latin typeface="Perpetua"/>
                <a:cs typeface="Perpetua"/>
              </a:rPr>
              <a:t>O</a:t>
            </a:r>
            <a:endParaRPr sz="2000">
              <a:latin typeface="Perpetua"/>
              <a:cs typeface="Perpetu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539480" y="4952365"/>
            <a:ext cx="18224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0" dirty="0">
                <a:latin typeface="Perpetua"/>
                <a:cs typeface="Perpetua"/>
              </a:rPr>
              <a:t>X</a:t>
            </a:r>
            <a:endParaRPr sz="2000">
              <a:latin typeface="Perpetua"/>
              <a:cs typeface="Perpetu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728209" y="988377"/>
            <a:ext cx="16891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0" dirty="0">
                <a:latin typeface="Perpetua"/>
                <a:cs typeface="Perpetua"/>
              </a:rPr>
              <a:t>Y</a:t>
            </a:r>
            <a:endParaRPr sz="2000">
              <a:latin typeface="Perpetua"/>
              <a:cs typeface="Perpetu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463280" y="2894329"/>
            <a:ext cx="24765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Perpetua"/>
                <a:cs typeface="Perpetua"/>
              </a:rPr>
              <a:t>IC</a:t>
            </a:r>
            <a:endParaRPr sz="2000">
              <a:latin typeface="Perpetua"/>
              <a:cs typeface="Perpetu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4939" y="192888"/>
            <a:ext cx="4217670" cy="1789430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210820" marR="5080" indent="-198120">
              <a:lnSpc>
                <a:spcPct val="102200"/>
              </a:lnSpc>
              <a:spcBef>
                <a:spcPts val="250"/>
              </a:spcBef>
            </a:pPr>
            <a:r>
              <a:rPr sz="2800" dirty="0">
                <a:solidFill>
                  <a:srgbClr val="FF0000"/>
                </a:solidFill>
                <a:latin typeface="Perpetua"/>
                <a:cs typeface="Perpetua"/>
              </a:rPr>
              <a:t>Exception</a:t>
            </a:r>
            <a:r>
              <a:rPr sz="2800" spc="-55" dirty="0">
                <a:solidFill>
                  <a:srgbClr val="FF0000"/>
                </a:solidFill>
                <a:latin typeface="Perpetua"/>
                <a:cs typeface="Perpetua"/>
              </a:rPr>
              <a:t> </a:t>
            </a:r>
            <a:r>
              <a:rPr sz="2800" dirty="0">
                <a:solidFill>
                  <a:srgbClr val="FF0000"/>
                </a:solidFill>
                <a:latin typeface="Perpetua"/>
                <a:cs typeface="Perpetua"/>
              </a:rPr>
              <a:t>4</a:t>
            </a:r>
            <a:r>
              <a:rPr sz="2800" dirty="0">
                <a:latin typeface="Times New Roman"/>
                <a:cs typeface="Times New Roman"/>
              </a:rPr>
              <a:t>: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U-</a:t>
            </a:r>
            <a:r>
              <a:rPr sz="2800" spc="-10" dirty="0">
                <a:latin typeface="Times New Roman"/>
                <a:cs typeface="Times New Roman"/>
              </a:rPr>
              <a:t>Shaped </a:t>
            </a:r>
            <a:r>
              <a:rPr sz="2800" dirty="0">
                <a:latin typeface="Times New Roman"/>
                <a:cs typeface="Times New Roman"/>
              </a:rPr>
              <a:t>Indifference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Curve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Goods </a:t>
            </a:r>
            <a:r>
              <a:rPr sz="2800" dirty="0">
                <a:latin typeface="Times New Roman"/>
                <a:cs typeface="Times New Roman"/>
              </a:rPr>
              <a:t>that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give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Negative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utility: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If </a:t>
            </a:r>
            <a:r>
              <a:rPr sz="2800" dirty="0">
                <a:latin typeface="Times New Roman"/>
                <a:cs typeface="Times New Roman"/>
              </a:rPr>
              <a:t>consumption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any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product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3059" y="1956498"/>
            <a:ext cx="4109085" cy="42945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Times New Roman"/>
                <a:cs typeface="Times New Roman"/>
              </a:rPr>
              <a:t>will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result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negative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utility </a:t>
            </a:r>
            <a:r>
              <a:rPr sz="2800" dirty="0">
                <a:latin typeface="Times New Roman"/>
                <a:cs typeface="Times New Roman"/>
              </a:rPr>
              <a:t>after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certain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limit,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its </a:t>
            </a:r>
            <a:r>
              <a:rPr sz="2800" dirty="0">
                <a:latin typeface="Times New Roman"/>
                <a:cs typeface="Times New Roman"/>
              </a:rPr>
              <a:t>indifference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curve,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as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shown </a:t>
            </a:r>
            <a:r>
              <a:rPr sz="2800" dirty="0">
                <a:latin typeface="Times New Roman"/>
                <a:cs typeface="Times New Roman"/>
              </a:rPr>
              <a:t>in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Fig.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will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U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shaped.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For </a:t>
            </a:r>
            <a:r>
              <a:rPr sz="2800" dirty="0">
                <a:latin typeface="Times New Roman"/>
                <a:cs typeface="Times New Roman"/>
              </a:rPr>
              <a:t>instance,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at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point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Q,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consumer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gets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quantity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goods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which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are</a:t>
            </a:r>
            <a:r>
              <a:rPr sz="2800" spc="-10" dirty="0">
                <a:latin typeface="Times New Roman"/>
                <a:cs typeface="Times New Roman"/>
              </a:rPr>
              <a:t> needed.</a:t>
            </a:r>
            <a:endParaRPr sz="2800">
              <a:latin typeface="Times New Roman"/>
              <a:cs typeface="Times New Roman"/>
            </a:endParaRPr>
          </a:p>
          <a:p>
            <a:pPr marL="12700" marR="175260">
              <a:lnSpc>
                <a:spcPct val="100000"/>
              </a:lnSpc>
              <a:spcBef>
                <a:spcPts val="10"/>
              </a:spcBef>
            </a:pPr>
            <a:r>
              <a:rPr sz="2800" dirty="0">
                <a:latin typeface="Times New Roman"/>
                <a:cs typeface="Times New Roman"/>
              </a:rPr>
              <a:t>After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point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Q,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slope</a:t>
            </a:r>
            <a:r>
              <a:rPr sz="2800" spc="-25" dirty="0">
                <a:latin typeface="Times New Roman"/>
                <a:cs typeface="Times New Roman"/>
              </a:rPr>
              <a:t> of </a:t>
            </a:r>
            <a:r>
              <a:rPr sz="2800" dirty="0">
                <a:latin typeface="Times New Roman"/>
                <a:cs typeface="Times New Roman"/>
              </a:rPr>
              <a:t>indifference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curve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becomes positive.</a:t>
            </a:r>
            <a:endParaRPr sz="28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598972" y="590550"/>
            <a:ext cx="4281170" cy="4525010"/>
            <a:chOff x="4598972" y="590550"/>
            <a:chExt cx="4281170" cy="452501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98972" y="603508"/>
              <a:ext cx="179251" cy="4482583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4648200" y="609600"/>
              <a:ext cx="76200" cy="4419600"/>
            </a:xfrm>
            <a:custGeom>
              <a:avLst/>
              <a:gdLst/>
              <a:ahLst/>
              <a:cxnLst/>
              <a:rect l="l" t="t" r="r" b="b"/>
              <a:pathLst>
                <a:path w="76200" h="4419600">
                  <a:moveTo>
                    <a:pt x="0" y="0"/>
                  </a:moveTo>
                  <a:lnTo>
                    <a:pt x="76200" y="4419600"/>
                  </a:lnTo>
                </a:path>
              </a:pathLst>
            </a:custGeom>
            <a:ln w="38100">
              <a:solidFill>
                <a:srgbClr val="D2471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83760" y="4996179"/>
              <a:ext cx="4196080" cy="11938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4724400" y="5029200"/>
              <a:ext cx="4114800" cy="1905"/>
            </a:xfrm>
            <a:custGeom>
              <a:avLst/>
              <a:gdLst/>
              <a:ahLst/>
              <a:cxnLst/>
              <a:rect l="l" t="t" r="r" b="b"/>
              <a:pathLst>
                <a:path w="4114800" h="1904">
                  <a:moveTo>
                    <a:pt x="0" y="0"/>
                  </a:moveTo>
                  <a:lnTo>
                    <a:pt x="4114800" y="1524"/>
                  </a:lnTo>
                </a:path>
              </a:pathLst>
            </a:custGeom>
            <a:ln w="38100">
              <a:solidFill>
                <a:srgbClr val="D2471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129776" y="2038615"/>
              <a:ext cx="1206007" cy="1162788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5181664" y="2045588"/>
              <a:ext cx="1104265" cy="1078865"/>
            </a:xfrm>
            <a:custGeom>
              <a:avLst/>
              <a:gdLst/>
              <a:ahLst/>
              <a:cxnLst/>
              <a:rect l="l" t="t" r="r" b="b"/>
              <a:pathLst>
                <a:path w="1104264" h="1078864">
                  <a:moveTo>
                    <a:pt x="1103819" y="472566"/>
                  </a:moveTo>
                  <a:lnTo>
                    <a:pt x="1089019" y="530161"/>
                  </a:lnTo>
                  <a:lnTo>
                    <a:pt x="1072236" y="585306"/>
                  </a:lnTo>
                  <a:lnTo>
                    <a:pt x="1053568" y="637929"/>
                  </a:lnTo>
                  <a:lnTo>
                    <a:pt x="1033113" y="687960"/>
                  </a:lnTo>
                  <a:lnTo>
                    <a:pt x="1010968" y="735326"/>
                  </a:lnTo>
                  <a:lnTo>
                    <a:pt x="987231" y="779958"/>
                  </a:lnTo>
                  <a:lnTo>
                    <a:pt x="962000" y="821782"/>
                  </a:lnTo>
                  <a:lnTo>
                    <a:pt x="935372" y="860728"/>
                  </a:lnTo>
                  <a:lnTo>
                    <a:pt x="907445" y="896725"/>
                  </a:lnTo>
                  <a:lnTo>
                    <a:pt x="878316" y="929701"/>
                  </a:lnTo>
                  <a:lnTo>
                    <a:pt x="848083" y="959585"/>
                  </a:lnTo>
                  <a:lnTo>
                    <a:pt x="816843" y="986306"/>
                  </a:lnTo>
                  <a:lnTo>
                    <a:pt x="784695" y="1009792"/>
                  </a:lnTo>
                  <a:lnTo>
                    <a:pt x="751735" y="1029971"/>
                  </a:lnTo>
                  <a:lnTo>
                    <a:pt x="683772" y="1060126"/>
                  </a:lnTo>
                  <a:lnTo>
                    <a:pt x="613734" y="1076200"/>
                  </a:lnTo>
                  <a:lnTo>
                    <a:pt x="578181" y="1078779"/>
                  </a:lnTo>
                  <a:lnTo>
                    <a:pt x="542402" y="1077623"/>
                  </a:lnTo>
                  <a:lnTo>
                    <a:pt x="470558" y="1063823"/>
                  </a:lnTo>
                  <a:lnTo>
                    <a:pt x="398981" y="1034230"/>
                  </a:lnTo>
                  <a:lnTo>
                    <a:pt x="363536" y="1013333"/>
                  </a:lnTo>
                  <a:lnTo>
                    <a:pt x="332091" y="991061"/>
                  </a:lnTo>
                  <a:lnTo>
                    <a:pt x="301791" y="965973"/>
                  </a:lnTo>
                  <a:lnTo>
                    <a:pt x="272680" y="938186"/>
                  </a:lnTo>
                  <a:lnTo>
                    <a:pt x="244798" y="907821"/>
                  </a:lnTo>
                  <a:lnTo>
                    <a:pt x="218189" y="874997"/>
                  </a:lnTo>
                  <a:lnTo>
                    <a:pt x="192895" y="839834"/>
                  </a:lnTo>
                  <a:lnTo>
                    <a:pt x="168958" y="802451"/>
                  </a:lnTo>
                  <a:lnTo>
                    <a:pt x="146420" y="762968"/>
                  </a:lnTo>
                  <a:lnTo>
                    <a:pt x="125324" y="721505"/>
                  </a:lnTo>
                  <a:lnTo>
                    <a:pt x="105711" y="678180"/>
                  </a:lnTo>
                  <a:lnTo>
                    <a:pt x="87625" y="633113"/>
                  </a:lnTo>
                  <a:lnTo>
                    <a:pt x="71107" y="586425"/>
                  </a:lnTo>
                  <a:lnTo>
                    <a:pt x="56200" y="538235"/>
                  </a:lnTo>
                  <a:lnTo>
                    <a:pt x="42946" y="488661"/>
                  </a:lnTo>
                  <a:lnTo>
                    <a:pt x="31387" y="437824"/>
                  </a:lnTo>
                  <a:lnTo>
                    <a:pt x="21565" y="385844"/>
                  </a:lnTo>
                  <a:lnTo>
                    <a:pt x="13523" y="332839"/>
                  </a:lnTo>
                  <a:lnTo>
                    <a:pt x="7304" y="278930"/>
                  </a:lnTo>
                  <a:lnTo>
                    <a:pt x="2948" y="224236"/>
                  </a:lnTo>
                  <a:lnTo>
                    <a:pt x="499" y="168876"/>
                  </a:lnTo>
                  <a:lnTo>
                    <a:pt x="0" y="112970"/>
                  </a:lnTo>
                  <a:lnTo>
                    <a:pt x="1491" y="56638"/>
                  </a:lnTo>
                  <a:lnTo>
                    <a:pt x="5015" y="0"/>
                  </a:lnTo>
                </a:path>
              </a:pathLst>
            </a:custGeom>
            <a:ln w="38100">
              <a:solidFill>
                <a:srgbClr val="D2471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656580" y="3108960"/>
              <a:ext cx="119379" cy="198628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5715000" y="3124961"/>
              <a:ext cx="1270" cy="1904364"/>
            </a:xfrm>
            <a:custGeom>
              <a:avLst/>
              <a:gdLst/>
              <a:ahLst/>
              <a:cxnLst/>
              <a:rect l="l" t="t" r="r" b="b"/>
              <a:pathLst>
                <a:path w="1270" h="1904364">
                  <a:moveTo>
                    <a:pt x="762" y="0"/>
                  </a:moveTo>
                  <a:lnTo>
                    <a:pt x="0" y="1904238"/>
                  </a:lnTo>
                </a:path>
              </a:pathLst>
            </a:custGeom>
            <a:ln w="38100">
              <a:solidFill>
                <a:srgbClr val="D2471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652009" y="5081841"/>
            <a:ext cx="21209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0" dirty="0">
                <a:latin typeface="Perpetua"/>
                <a:cs typeface="Perpetua"/>
              </a:rPr>
              <a:t>o</a:t>
            </a:r>
            <a:endParaRPr sz="3200">
              <a:latin typeface="Perpetua"/>
              <a:cs typeface="Perpetu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234426" y="5081841"/>
            <a:ext cx="21209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0" dirty="0">
                <a:latin typeface="Perpetua"/>
                <a:cs typeface="Perpetua"/>
              </a:rPr>
              <a:t>x</a:t>
            </a:r>
            <a:endParaRPr sz="3200">
              <a:latin typeface="Perpetua"/>
              <a:cs typeface="Perpetu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347209" y="584453"/>
            <a:ext cx="19494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0" dirty="0">
                <a:latin typeface="Perpetua"/>
                <a:cs typeface="Perpetua"/>
              </a:rPr>
              <a:t>y</a:t>
            </a:r>
            <a:endParaRPr sz="3200">
              <a:latin typeface="Perpetua"/>
              <a:cs typeface="Perpetu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405245" y="2261615"/>
            <a:ext cx="28956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25" dirty="0">
                <a:latin typeface="Perpetua"/>
                <a:cs typeface="Perpetua"/>
              </a:rPr>
              <a:t>Ic</a:t>
            </a:r>
            <a:endParaRPr sz="3200">
              <a:latin typeface="Perpetua"/>
              <a:cs typeface="Perpetu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3679" rIns="0" bIns="0" rtlCol="0">
            <a:spAutoFit/>
          </a:bodyPr>
          <a:lstStyle/>
          <a:p>
            <a:pPr marL="2622550">
              <a:lnSpc>
                <a:spcPct val="100000"/>
              </a:lnSpc>
              <a:spcBef>
                <a:spcPts val="100"/>
              </a:spcBef>
            </a:pPr>
            <a:r>
              <a:rPr b="1" spc="-10" dirty="0">
                <a:latin typeface="Perpetua"/>
                <a:cs typeface="Perpetua"/>
              </a:rPr>
              <a:t>Introduction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7844" y="1240154"/>
            <a:ext cx="195135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10" dirty="0">
                <a:latin typeface="Times New Roman"/>
                <a:cs typeface="Times New Roman"/>
              </a:rPr>
              <a:t>geometrical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9740" y="1240154"/>
            <a:ext cx="6215380" cy="10013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8890">
              <a:lnSpc>
                <a:spcPct val="100000"/>
              </a:lnSpc>
              <a:spcBef>
                <a:spcPts val="100"/>
              </a:spcBef>
              <a:buSzPct val="96875"/>
              <a:buFont typeface="Arial"/>
              <a:buChar char="•"/>
              <a:tabLst>
                <a:tab pos="154940" algn="l"/>
              </a:tabLst>
            </a:pPr>
            <a:r>
              <a:rPr sz="3200" dirty="0">
                <a:latin typeface="Times New Roman"/>
                <a:cs typeface="Times New Roman"/>
              </a:rPr>
              <a:t>	Indifference</a:t>
            </a:r>
            <a:r>
              <a:rPr sz="3200" spc="20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curve</a:t>
            </a:r>
            <a:r>
              <a:rPr sz="3200" spc="2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analysis</a:t>
            </a:r>
            <a:r>
              <a:rPr sz="3200" spc="20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is</a:t>
            </a:r>
            <a:r>
              <a:rPr sz="3200" spc="2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220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new </a:t>
            </a:r>
            <a:r>
              <a:rPr sz="3200" dirty="0">
                <a:latin typeface="Times New Roman"/>
                <a:cs typeface="Times New Roman"/>
              </a:rPr>
              <a:t>way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analyse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consumer’s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behaviour.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9740" y="2215896"/>
            <a:ext cx="8380095" cy="3408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4940" indent="-151130" algn="just">
              <a:lnSpc>
                <a:spcPct val="100000"/>
              </a:lnSpc>
              <a:spcBef>
                <a:spcPts val="100"/>
              </a:spcBef>
              <a:buSzPct val="96875"/>
              <a:buFont typeface="Arial"/>
              <a:buChar char="•"/>
              <a:tabLst>
                <a:tab pos="154940" algn="l"/>
              </a:tabLst>
            </a:pPr>
            <a:r>
              <a:rPr sz="3200" dirty="0">
                <a:latin typeface="Times New Roman"/>
                <a:cs typeface="Times New Roman"/>
              </a:rPr>
              <a:t>This</a:t>
            </a:r>
            <a:r>
              <a:rPr sz="3200" spc="-10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approach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was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propounded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by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Hicks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&amp;</a:t>
            </a:r>
            <a:r>
              <a:rPr sz="3200" spc="-20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Allen.</a:t>
            </a:r>
            <a:endParaRPr sz="3200">
              <a:latin typeface="Times New Roman"/>
              <a:cs typeface="Times New Roman"/>
            </a:endParaRPr>
          </a:p>
          <a:p>
            <a:pPr marL="253365" indent="-240665" algn="just">
              <a:lnSpc>
                <a:spcPct val="100000"/>
              </a:lnSpc>
              <a:buSzPct val="96875"/>
              <a:buFont typeface="Arial"/>
              <a:buChar char="•"/>
              <a:tabLst>
                <a:tab pos="253365" algn="l"/>
              </a:tabLst>
            </a:pPr>
            <a:r>
              <a:rPr sz="3200" dirty="0">
                <a:latin typeface="Times New Roman"/>
                <a:cs typeface="Times New Roman"/>
              </a:rPr>
              <a:t>It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measures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utility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ordinally.</a:t>
            </a:r>
            <a:endParaRPr sz="3200">
              <a:latin typeface="Times New Roman"/>
              <a:cs typeface="Times New Roman"/>
            </a:endParaRPr>
          </a:p>
          <a:p>
            <a:pPr marL="12700" marR="5080" indent="-8890" algn="just">
              <a:lnSpc>
                <a:spcPct val="100000"/>
              </a:lnSpc>
              <a:buSzPct val="96875"/>
              <a:buFont typeface="Arial"/>
              <a:buChar char="•"/>
              <a:tabLst>
                <a:tab pos="154940" algn="l"/>
              </a:tabLst>
            </a:pPr>
            <a:r>
              <a:rPr sz="3200" dirty="0">
                <a:latin typeface="Times New Roman"/>
                <a:cs typeface="Times New Roman"/>
              </a:rPr>
              <a:t>	It</a:t>
            </a:r>
            <a:r>
              <a:rPr sz="3200" spc="6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explains</a:t>
            </a:r>
            <a:r>
              <a:rPr sz="3200" spc="6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consumer</a:t>
            </a:r>
            <a:r>
              <a:rPr sz="3200" spc="6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behaviour</a:t>
            </a:r>
            <a:r>
              <a:rPr sz="3200" spc="6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</a:t>
            </a:r>
            <a:r>
              <a:rPr sz="3200" spc="6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terms</a:t>
            </a:r>
            <a:r>
              <a:rPr sz="3200" spc="6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70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his </a:t>
            </a:r>
            <a:r>
              <a:rPr sz="3200" dirty="0">
                <a:latin typeface="Times New Roman"/>
                <a:cs typeface="Times New Roman"/>
              </a:rPr>
              <a:t>preferences</a:t>
            </a:r>
            <a:r>
              <a:rPr sz="3200" spc="2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or</a:t>
            </a:r>
            <a:r>
              <a:rPr sz="3200" spc="2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rankings</a:t>
            </a:r>
            <a:r>
              <a:rPr sz="3200" spc="2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for</a:t>
            </a:r>
            <a:r>
              <a:rPr sz="3200" spc="25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different</a:t>
            </a:r>
            <a:r>
              <a:rPr sz="3200" spc="23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combinations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two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goods,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say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X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-13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Y.</a:t>
            </a:r>
            <a:endParaRPr sz="3200">
              <a:latin typeface="Times New Roman"/>
              <a:cs typeface="Times New Roman"/>
            </a:endParaRPr>
          </a:p>
          <a:p>
            <a:pPr marL="12700" marR="7620" indent="-8890" algn="just">
              <a:lnSpc>
                <a:spcPts val="3579"/>
              </a:lnSpc>
              <a:spcBef>
                <a:spcPts val="340"/>
              </a:spcBef>
              <a:buSzPct val="96875"/>
              <a:buFont typeface="Arial"/>
              <a:buChar char="•"/>
              <a:tabLst>
                <a:tab pos="154940" algn="l"/>
              </a:tabLst>
            </a:pPr>
            <a:r>
              <a:rPr sz="3200" dirty="0">
                <a:latin typeface="Times New Roman"/>
                <a:cs typeface="Times New Roman"/>
              </a:rPr>
              <a:t>	An</a:t>
            </a:r>
            <a:r>
              <a:rPr sz="3200" spc="4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indifference</a:t>
            </a:r>
            <a:r>
              <a:rPr sz="3200" spc="409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Curve</a:t>
            </a:r>
            <a:r>
              <a:rPr sz="3200" spc="4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is</a:t>
            </a:r>
            <a:r>
              <a:rPr sz="3200" spc="409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drawn</a:t>
            </a:r>
            <a:r>
              <a:rPr sz="3200" spc="4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on</a:t>
            </a:r>
            <a:r>
              <a:rPr sz="3200" spc="4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4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from</a:t>
            </a:r>
            <a:r>
              <a:rPr sz="3200" spc="40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the </a:t>
            </a:r>
            <a:r>
              <a:rPr sz="3200" dirty="0">
                <a:latin typeface="Times New Roman"/>
                <a:cs typeface="Times New Roman"/>
              </a:rPr>
              <a:t>indifferent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schedule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consumer</a:t>
            </a:r>
            <a:r>
              <a:rPr sz="3200" spc="-10" dirty="0">
                <a:latin typeface="Perpetua"/>
                <a:cs typeface="Perpetua"/>
              </a:rPr>
              <a:t>.</a:t>
            </a:r>
            <a:endParaRPr sz="3200">
              <a:latin typeface="Perpetua"/>
              <a:cs typeface="Perpetu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05251" y="248856"/>
            <a:ext cx="232854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696363"/>
                </a:solidFill>
                <a:latin typeface="Franklin Gothic Book"/>
                <a:cs typeface="Franklin Gothic Book"/>
              </a:rPr>
              <a:t>Budget</a:t>
            </a:r>
            <a:r>
              <a:rPr sz="3600" b="1" spc="-100" dirty="0">
                <a:solidFill>
                  <a:srgbClr val="696363"/>
                </a:solidFill>
                <a:latin typeface="Franklin Gothic Book"/>
                <a:cs typeface="Franklin Gothic Book"/>
              </a:rPr>
              <a:t> </a:t>
            </a:r>
            <a:r>
              <a:rPr sz="3600" b="1" spc="-20" dirty="0">
                <a:solidFill>
                  <a:srgbClr val="696363"/>
                </a:solidFill>
                <a:latin typeface="Franklin Gothic Book"/>
                <a:cs typeface="Franklin Gothic Book"/>
              </a:rPr>
              <a:t>Line</a:t>
            </a:r>
            <a:endParaRPr sz="3600">
              <a:latin typeface="Franklin Gothic Book"/>
              <a:cs typeface="Franklin Gothic 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7340" y="978217"/>
            <a:ext cx="8538845" cy="3348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3660" marR="29845" indent="-60960">
              <a:lnSpc>
                <a:spcPct val="100000"/>
              </a:lnSpc>
              <a:spcBef>
                <a:spcPts val="100"/>
              </a:spcBef>
            </a:pPr>
            <a:r>
              <a:rPr sz="2600" dirty="0">
                <a:latin typeface="Perpetua"/>
                <a:cs typeface="Perpetua"/>
              </a:rPr>
              <a:t>A</a:t>
            </a:r>
            <a:r>
              <a:rPr sz="2600" spc="-40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budget</a:t>
            </a:r>
            <a:r>
              <a:rPr sz="2600" spc="-55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line</a:t>
            </a:r>
            <a:r>
              <a:rPr sz="2600" spc="-45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is</a:t>
            </a:r>
            <a:r>
              <a:rPr sz="2600" spc="-20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a</a:t>
            </a:r>
            <a:r>
              <a:rPr sz="2600" spc="-30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line</a:t>
            </a:r>
            <a:r>
              <a:rPr sz="2600" spc="-20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which</a:t>
            </a:r>
            <a:r>
              <a:rPr sz="2600" spc="-55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shows</a:t>
            </a:r>
            <a:r>
              <a:rPr sz="2600" spc="-45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all</a:t>
            </a:r>
            <a:r>
              <a:rPr sz="2600" spc="-5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combinations</a:t>
            </a:r>
            <a:r>
              <a:rPr sz="2600" spc="-85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of</a:t>
            </a:r>
            <a:r>
              <a:rPr sz="2600" spc="-25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two</a:t>
            </a:r>
            <a:r>
              <a:rPr sz="2600" spc="-20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goods</a:t>
            </a:r>
            <a:r>
              <a:rPr sz="2600" spc="-65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that</a:t>
            </a:r>
            <a:r>
              <a:rPr sz="2600" spc="-15" dirty="0">
                <a:latin typeface="Perpetua"/>
                <a:cs typeface="Perpetua"/>
              </a:rPr>
              <a:t> </a:t>
            </a:r>
            <a:r>
              <a:rPr sz="2600" spc="-50" dirty="0">
                <a:latin typeface="Perpetua"/>
                <a:cs typeface="Perpetua"/>
              </a:rPr>
              <a:t>a </a:t>
            </a:r>
            <a:r>
              <a:rPr sz="2600" dirty="0">
                <a:latin typeface="Perpetua"/>
                <a:cs typeface="Perpetua"/>
              </a:rPr>
              <a:t>consumer</a:t>
            </a:r>
            <a:r>
              <a:rPr sz="2600" spc="-95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can afford</a:t>
            </a:r>
            <a:r>
              <a:rPr sz="2600" spc="-30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with</a:t>
            </a:r>
            <a:r>
              <a:rPr sz="2600" spc="-20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a</a:t>
            </a:r>
            <a:r>
              <a:rPr sz="2600" spc="-20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given</a:t>
            </a:r>
            <a:r>
              <a:rPr sz="2600" spc="-5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income</a:t>
            </a:r>
            <a:r>
              <a:rPr sz="2600" spc="-60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and</a:t>
            </a:r>
            <a:r>
              <a:rPr sz="2600" spc="-10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prices</a:t>
            </a:r>
            <a:r>
              <a:rPr sz="2600" spc="-55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of</a:t>
            </a:r>
            <a:r>
              <a:rPr sz="2600" spc="-20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commodities</a:t>
            </a:r>
            <a:r>
              <a:rPr sz="2600" spc="-70" dirty="0">
                <a:latin typeface="Perpetua"/>
                <a:cs typeface="Perpetua"/>
              </a:rPr>
              <a:t> </a:t>
            </a:r>
            <a:r>
              <a:rPr sz="2600" spc="-25" dirty="0">
                <a:latin typeface="Perpetua"/>
                <a:cs typeface="Perpetua"/>
              </a:rPr>
              <a:t>It </a:t>
            </a:r>
            <a:r>
              <a:rPr sz="2600" dirty="0">
                <a:latin typeface="Perpetua"/>
                <a:cs typeface="Perpetua"/>
              </a:rPr>
              <a:t>is</a:t>
            </a:r>
            <a:r>
              <a:rPr sz="2600" spc="-30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also known</a:t>
            </a:r>
            <a:r>
              <a:rPr sz="2600" spc="-20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as</a:t>
            </a:r>
            <a:r>
              <a:rPr sz="2600" spc="-10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price</a:t>
            </a:r>
            <a:r>
              <a:rPr sz="2600" spc="-25" dirty="0">
                <a:latin typeface="Perpetua"/>
                <a:cs typeface="Perpetua"/>
              </a:rPr>
              <a:t> </a:t>
            </a:r>
            <a:r>
              <a:rPr sz="2600" spc="-10" dirty="0">
                <a:latin typeface="Perpetua"/>
                <a:cs typeface="Perpetua"/>
              </a:rPr>
              <a:t>line,</a:t>
            </a:r>
            <a:r>
              <a:rPr sz="2600" spc="-105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consumption</a:t>
            </a:r>
            <a:r>
              <a:rPr sz="2600" spc="-25" dirty="0">
                <a:latin typeface="Perpetua"/>
                <a:cs typeface="Perpetua"/>
              </a:rPr>
              <a:t> </a:t>
            </a:r>
            <a:r>
              <a:rPr sz="2600" spc="-10" dirty="0">
                <a:latin typeface="Perpetua"/>
                <a:cs typeface="Perpetua"/>
              </a:rPr>
              <a:t>possibility</a:t>
            </a:r>
            <a:r>
              <a:rPr sz="2600" spc="-80" dirty="0">
                <a:latin typeface="Perpetua"/>
                <a:cs typeface="Perpetua"/>
              </a:rPr>
              <a:t> </a:t>
            </a:r>
            <a:r>
              <a:rPr sz="2600" spc="-10" dirty="0">
                <a:latin typeface="Perpetua"/>
                <a:cs typeface="Perpetua"/>
              </a:rPr>
              <a:t>line,</a:t>
            </a:r>
            <a:r>
              <a:rPr sz="2600" spc="-105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and line</a:t>
            </a:r>
            <a:r>
              <a:rPr sz="2600" spc="-35" dirty="0">
                <a:latin typeface="Perpetua"/>
                <a:cs typeface="Perpetua"/>
              </a:rPr>
              <a:t> </a:t>
            </a:r>
            <a:r>
              <a:rPr sz="2600" spc="-25" dirty="0">
                <a:latin typeface="Perpetua"/>
                <a:cs typeface="Perpetua"/>
              </a:rPr>
              <a:t>of </a:t>
            </a:r>
            <a:r>
              <a:rPr sz="2600" spc="-10" dirty="0">
                <a:latin typeface="Perpetua"/>
                <a:cs typeface="Perpetua"/>
              </a:rPr>
              <a:t>attainable</a:t>
            </a:r>
            <a:r>
              <a:rPr sz="2600" spc="-55" dirty="0">
                <a:latin typeface="Perpetua"/>
                <a:cs typeface="Perpetua"/>
              </a:rPr>
              <a:t> </a:t>
            </a:r>
            <a:r>
              <a:rPr sz="2600" spc="-10" dirty="0">
                <a:latin typeface="Perpetua"/>
                <a:cs typeface="Perpetua"/>
              </a:rPr>
              <a:t>combinations.</a:t>
            </a:r>
            <a:endParaRPr sz="2600">
              <a:latin typeface="Perpetua"/>
              <a:cs typeface="Perpetua"/>
            </a:endParaRPr>
          </a:p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2600" b="1" dirty="0">
                <a:latin typeface="Perpetua"/>
                <a:cs typeface="Perpetua"/>
              </a:rPr>
              <a:t>Example</a:t>
            </a:r>
            <a:r>
              <a:rPr sz="2600" b="1" spc="-55" dirty="0">
                <a:latin typeface="Perpetua"/>
                <a:cs typeface="Perpetua"/>
              </a:rPr>
              <a:t> </a:t>
            </a:r>
            <a:r>
              <a:rPr sz="2600" b="1" dirty="0">
                <a:latin typeface="Perpetua"/>
                <a:cs typeface="Perpetua"/>
              </a:rPr>
              <a:t>of</a:t>
            </a:r>
            <a:r>
              <a:rPr sz="2600" b="1" spc="-35" dirty="0">
                <a:latin typeface="Perpetua"/>
                <a:cs typeface="Perpetua"/>
              </a:rPr>
              <a:t> </a:t>
            </a:r>
            <a:r>
              <a:rPr sz="2600" b="1" dirty="0">
                <a:latin typeface="Perpetua"/>
                <a:cs typeface="Perpetua"/>
              </a:rPr>
              <a:t>Budget</a:t>
            </a:r>
            <a:r>
              <a:rPr sz="2600" b="1" spc="-30" dirty="0">
                <a:latin typeface="Perpetua"/>
                <a:cs typeface="Perpetua"/>
              </a:rPr>
              <a:t> </a:t>
            </a:r>
            <a:r>
              <a:rPr sz="2600" b="1" spc="-20" dirty="0">
                <a:latin typeface="Perpetua"/>
                <a:cs typeface="Perpetua"/>
              </a:rPr>
              <a:t>Line</a:t>
            </a:r>
            <a:endParaRPr sz="2600">
              <a:latin typeface="Perpetua"/>
              <a:cs typeface="Perpetua"/>
            </a:endParaRPr>
          </a:p>
          <a:p>
            <a:pPr marL="73660" marR="5080" indent="-60960">
              <a:lnSpc>
                <a:spcPct val="100000"/>
              </a:lnSpc>
              <a:spcBef>
                <a:spcPts val="600"/>
              </a:spcBef>
            </a:pPr>
            <a:r>
              <a:rPr sz="2600" dirty="0">
                <a:latin typeface="Perpetua"/>
                <a:cs typeface="Perpetua"/>
              </a:rPr>
              <a:t>Suppose</a:t>
            </a:r>
            <a:r>
              <a:rPr sz="2600" spc="-90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a</a:t>
            </a:r>
            <a:r>
              <a:rPr sz="2600" spc="-10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consumer</a:t>
            </a:r>
            <a:r>
              <a:rPr sz="2600" spc="-50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has</a:t>
            </a:r>
            <a:r>
              <a:rPr sz="2600" spc="-15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an</a:t>
            </a:r>
            <a:r>
              <a:rPr sz="2600" spc="-5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income</a:t>
            </a:r>
            <a:r>
              <a:rPr sz="2600" spc="-35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of</a:t>
            </a:r>
            <a:r>
              <a:rPr sz="2600" spc="-30" dirty="0">
                <a:latin typeface="Perpetua"/>
                <a:cs typeface="Perpetua"/>
              </a:rPr>
              <a:t> </a:t>
            </a:r>
            <a:r>
              <a:rPr sz="2600" spc="-10" dirty="0">
                <a:latin typeface="Perpetua"/>
                <a:cs typeface="Perpetua"/>
              </a:rPr>
              <a:t>Rs.50,</a:t>
            </a:r>
            <a:r>
              <a:rPr sz="2600" spc="-110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and</a:t>
            </a:r>
            <a:r>
              <a:rPr sz="2600" spc="-30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it</a:t>
            </a:r>
            <a:r>
              <a:rPr sz="2600" spc="5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will</a:t>
            </a:r>
            <a:r>
              <a:rPr sz="2600" spc="-5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be</a:t>
            </a:r>
            <a:r>
              <a:rPr sz="2600" spc="-10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used</a:t>
            </a:r>
            <a:r>
              <a:rPr sz="2600" spc="-40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to</a:t>
            </a:r>
            <a:r>
              <a:rPr sz="2600" spc="-5" dirty="0">
                <a:latin typeface="Perpetua"/>
                <a:cs typeface="Perpetua"/>
              </a:rPr>
              <a:t> </a:t>
            </a:r>
            <a:r>
              <a:rPr sz="2600" spc="-25" dirty="0">
                <a:latin typeface="Perpetua"/>
                <a:cs typeface="Perpetua"/>
              </a:rPr>
              <a:t>buy </a:t>
            </a:r>
            <a:r>
              <a:rPr sz="2600" dirty="0">
                <a:latin typeface="Perpetua"/>
                <a:cs typeface="Perpetua"/>
              </a:rPr>
              <a:t>commodities</a:t>
            </a:r>
            <a:r>
              <a:rPr sz="2600" spc="-130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X</a:t>
            </a:r>
            <a:r>
              <a:rPr sz="2600" spc="-10" dirty="0">
                <a:latin typeface="Perpetua"/>
                <a:cs typeface="Perpetua"/>
              </a:rPr>
              <a:t> </a:t>
            </a:r>
            <a:r>
              <a:rPr sz="2600" spc="-60" dirty="0">
                <a:latin typeface="Perpetua"/>
                <a:cs typeface="Perpetua"/>
              </a:rPr>
              <a:t>andY.</a:t>
            </a:r>
            <a:r>
              <a:rPr sz="2600" spc="-405" dirty="0">
                <a:latin typeface="Perpetua"/>
                <a:cs typeface="Perpetua"/>
              </a:rPr>
              <a:t> </a:t>
            </a:r>
            <a:r>
              <a:rPr sz="2600" spc="-180" dirty="0">
                <a:latin typeface="Perpetua"/>
                <a:cs typeface="Perpetua"/>
              </a:rPr>
              <a:t>To</a:t>
            </a:r>
            <a:r>
              <a:rPr sz="2600" spc="5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derive</a:t>
            </a:r>
            <a:r>
              <a:rPr sz="2600" spc="-45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maximum</a:t>
            </a:r>
            <a:r>
              <a:rPr sz="2600" spc="-50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utility</a:t>
            </a:r>
            <a:r>
              <a:rPr sz="2600" spc="-10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from</a:t>
            </a:r>
            <a:r>
              <a:rPr sz="2600" spc="-40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the</a:t>
            </a:r>
            <a:r>
              <a:rPr sz="2600" spc="-20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said</a:t>
            </a:r>
            <a:r>
              <a:rPr sz="2600" spc="-20" dirty="0">
                <a:latin typeface="Perpetua"/>
                <a:cs typeface="Perpetua"/>
              </a:rPr>
              <a:t> </a:t>
            </a:r>
            <a:r>
              <a:rPr sz="2600" spc="-10" dirty="0">
                <a:latin typeface="Perpetua"/>
                <a:cs typeface="Perpetua"/>
              </a:rPr>
              <a:t>income, </a:t>
            </a:r>
            <a:r>
              <a:rPr sz="2600" dirty="0">
                <a:latin typeface="Perpetua"/>
                <a:cs typeface="Perpetua"/>
              </a:rPr>
              <a:t>only</a:t>
            </a:r>
            <a:r>
              <a:rPr sz="2600" spc="-65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the</a:t>
            </a:r>
            <a:r>
              <a:rPr sz="2600" spc="-30" dirty="0">
                <a:latin typeface="Perpetua"/>
                <a:cs typeface="Perpetua"/>
              </a:rPr>
              <a:t> </a:t>
            </a:r>
            <a:r>
              <a:rPr sz="2600" spc="-10" dirty="0">
                <a:latin typeface="Perpetua"/>
                <a:cs typeface="Perpetua"/>
              </a:rPr>
              <a:t>following</a:t>
            </a:r>
            <a:r>
              <a:rPr sz="2600" spc="-65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options</a:t>
            </a:r>
            <a:r>
              <a:rPr sz="2600" spc="-70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are</a:t>
            </a:r>
            <a:r>
              <a:rPr sz="2600" spc="-30" dirty="0">
                <a:latin typeface="Perpetua"/>
                <a:cs typeface="Perpetua"/>
              </a:rPr>
              <a:t> </a:t>
            </a:r>
            <a:r>
              <a:rPr sz="2600" spc="-10" dirty="0">
                <a:latin typeface="Perpetua"/>
                <a:cs typeface="Perpetua"/>
              </a:rPr>
              <a:t>available.</a:t>
            </a:r>
            <a:endParaRPr sz="2600">
              <a:latin typeface="Perpetua"/>
              <a:cs typeface="Perpetu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22250" y="374650"/>
          <a:ext cx="8534400" cy="62471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6400"/>
                <a:gridCol w="1828800"/>
                <a:gridCol w="1981200"/>
                <a:gridCol w="3048000"/>
              </a:tblGrid>
              <a:tr h="7620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b="1" spc="-10" dirty="0">
                          <a:solidFill>
                            <a:srgbClr val="FFFFFF"/>
                          </a:solidFill>
                          <a:latin typeface="Perpetua"/>
                          <a:cs typeface="Perpetua"/>
                        </a:rPr>
                        <a:t>Combination</a:t>
                      </a:r>
                      <a:endParaRPr sz="2000">
                        <a:latin typeface="Perpetua"/>
                        <a:cs typeface="Perpetua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44704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Perpetua"/>
                          <a:cs typeface="Perpetua"/>
                        </a:rPr>
                        <a:t>Goods</a:t>
                      </a:r>
                      <a:r>
                        <a:rPr sz="2000" b="1" spc="-65" dirty="0">
                          <a:solidFill>
                            <a:srgbClr val="FFFFFF"/>
                          </a:solidFill>
                          <a:latin typeface="Perpetua"/>
                          <a:cs typeface="Perpetua"/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FFFFFF"/>
                          </a:solidFill>
                          <a:latin typeface="Perpetua"/>
                          <a:cs typeface="Perpetua"/>
                        </a:rPr>
                        <a:t>X</a:t>
                      </a:r>
                      <a:r>
                        <a:rPr sz="2000" b="1" spc="500" dirty="0">
                          <a:solidFill>
                            <a:srgbClr val="FFFFFF"/>
                          </a:solidFill>
                          <a:latin typeface="Perpetua"/>
                          <a:cs typeface="Perpetua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Perpetua"/>
                          <a:cs typeface="Perpetua"/>
                        </a:rPr>
                        <a:t>(Rs</a:t>
                      </a:r>
                      <a:r>
                        <a:rPr sz="2000" b="1" spc="-50" dirty="0">
                          <a:solidFill>
                            <a:srgbClr val="FFFFFF"/>
                          </a:solidFill>
                          <a:latin typeface="Perpetua"/>
                          <a:cs typeface="Perpetua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Perpetua"/>
                          <a:cs typeface="Perpetua"/>
                        </a:rPr>
                        <a:t>10</a:t>
                      </a:r>
                      <a:r>
                        <a:rPr sz="2000" b="1" spc="-25" dirty="0">
                          <a:solidFill>
                            <a:srgbClr val="FFFFFF"/>
                          </a:solidFill>
                          <a:latin typeface="Perpetua"/>
                          <a:cs typeface="Perpetua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FFFF"/>
                          </a:solidFill>
                          <a:latin typeface="Perpetua"/>
                          <a:cs typeface="Perpetua"/>
                        </a:rPr>
                        <a:t>each)</a:t>
                      </a:r>
                      <a:endParaRPr sz="2000">
                        <a:latin typeface="Perpetua"/>
                        <a:cs typeface="Perpetua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7105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b="1" spc="-20" dirty="0">
                          <a:solidFill>
                            <a:srgbClr val="FFFFFF"/>
                          </a:solidFill>
                          <a:latin typeface="Perpetua"/>
                          <a:cs typeface="Perpetua"/>
                        </a:rPr>
                        <a:t>Goods</a:t>
                      </a:r>
                      <a:r>
                        <a:rPr sz="2000" b="1" spc="-220" dirty="0">
                          <a:solidFill>
                            <a:srgbClr val="FFFFFF"/>
                          </a:solidFill>
                          <a:latin typeface="Perpetua"/>
                          <a:cs typeface="Perpetua"/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FFFFFF"/>
                          </a:solidFill>
                          <a:latin typeface="Perpetua"/>
                          <a:cs typeface="Perpetua"/>
                        </a:rPr>
                        <a:t>Y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Perpetua"/>
                          <a:cs typeface="Perpetua"/>
                        </a:rPr>
                        <a:t>(Rs</a:t>
                      </a:r>
                      <a:r>
                        <a:rPr sz="2000" b="1" spc="-50" dirty="0">
                          <a:solidFill>
                            <a:srgbClr val="FFFFFF"/>
                          </a:solidFill>
                          <a:latin typeface="Perpetua"/>
                          <a:cs typeface="Perpetua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Perpetua"/>
                          <a:cs typeface="Perpetua"/>
                        </a:rPr>
                        <a:t>5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Perpetua"/>
                          <a:cs typeface="Perpetua"/>
                        </a:rPr>
                        <a:t> each)</a:t>
                      </a:r>
                      <a:endParaRPr sz="2000">
                        <a:latin typeface="Perpetua"/>
                        <a:cs typeface="Perpetua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12242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Perpetua"/>
                          <a:cs typeface="Perpetua"/>
                        </a:rPr>
                        <a:t>Income</a:t>
                      </a:r>
                      <a:r>
                        <a:rPr sz="2000" b="1" spc="-45" dirty="0">
                          <a:solidFill>
                            <a:srgbClr val="FFFFFF"/>
                          </a:solidFill>
                          <a:latin typeface="Perpetua"/>
                          <a:cs typeface="Perpetua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Perpetua"/>
                          <a:cs typeface="Perpetua"/>
                        </a:rPr>
                        <a:t>(budget allocation)</a:t>
                      </a:r>
                      <a:endParaRPr sz="2000">
                        <a:latin typeface="Perpetua"/>
                        <a:cs typeface="Perpetua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90805">
                        <a:lnSpc>
                          <a:spcPts val="3325"/>
                        </a:lnSpc>
                      </a:pPr>
                      <a:r>
                        <a:rPr sz="2800" spc="-50" dirty="0">
                          <a:latin typeface="Perpetua"/>
                          <a:cs typeface="Perpetua"/>
                        </a:rPr>
                        <a:t>A</a:t>
                      </a:r>
                      <a:endParaRPr sz="2800">
                        <a:latin typeface="Perpetua"/>
                        <a:cs typeface="Perpetu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ts val="3325"/>
                        </a:lnSpc>
                      </a:pPr>
                      <a:r>
                        <a:rPr sz="2800" spc="-50" dirty="0">
                          <a:latin typeface="Perpetua"/>
                          <a:cs typeface="Perpetua"/>
                        </a:rPr>
                        <a:t>0</a:t>
                      </a:r>
                      <a:endParaRPr sz="2800">
                        <a:latin typeface="Perpetua"/>
                        <a:cs typeface="Perpetu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ts val="3325"/>
                        </a:lnSpc>
                      </a:pPr>
                      <a:r>
                        <a:rPr sz="2800" spc="-25" dirty="0">
                          <a:latin typeface="Perpetua"/>
                          <a:cs typeface="Perpetua"/>
                        </a:rPr>
                        <a:t>10</a:t>
                      </a:r>
                      <a:endParaRPr sz="2800">
                        <a:latin typeface="Perpetua"/>
                        <a:cs typeface="Perpetu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ts val="3325"/>
                        </a:lnSpc>
                      </a:pPr>
                      <a:r>
                        <a:rPr sz="2800" spc="-10" dirty="0">
                          <a:latin typeface="Perpetua"/>
                          <a:cs typeface="Perpetua"/>
                        </a:rPr>
                        <a:t>(10×0)+(5×10)=50</a:t>
                      </a:r>
                      <a:endParaRPr sz="2800">
                        <a:latin typeface="Perpetua"/>
                        <a:cs typeface="Perpetu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</a:tr>
              <a:tr h="944244">
                <a:tc>
                  <a:txBody>
                    <a:bodyPr/>
                    <a:lstStyle/>
                    <a:p>
                      <a:pPr marL="90805">
                        <a:lnSpc>
                          <a:spcPts val="3325"/>
                        </a:lnSpc>
                      </a:pPr>
                      <a:r>
                        <a:rPr sz="2800" spc="-50" dirty="0">
                          <a:latin typeface="Perpetua"/>
                          <a:cs typeface="Perpetua"/>
                        </a:rPr>
                        <a:t>B</a:t>
                      </a:r>
                      <a:endParaRPr sz="2800">
                        <a:latin typeface="Perpetua"/>
                        <a:cs typeface="Perpetu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ts val="3325"/>
                        </a:lnSpc>
                      </a:pPr>
                      <a:r>
                        <a:rPr sz="2800" spc="-50" dirty="0">
                          <a:latin typeface="Perpetua"/>
                          <a:cs typeface="Perpetua"/>
                        </a:rPr>
                        <a:t>1</a:t>
                      </a:r>
                      <a:endParaRPr sz="2800">
                        <a:latin typeface="Perpetua"/>
                        <a:cs typeface="Perpetu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ts val="3325"/>
                        </a:lnSpc>
                      </a:pPr>
                      <a:r>
                        <a:rPr sz="2800" spc="-50" dirty="0">
                          <a:latin typeface="Perpetua"/>
                          <a:cs typeface="Perpetua"/>
                        </a:rPr>
                        <a:t>8</a:t>
                      </a:r>
                      <a:endParaRPr sz="2800">
                        <a:latin typeface="Perpetua"/>
                        <a:cs typeface="Perpetu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ts val="3325"/>
                        </a:lnSpc>
                      </a:pPr>
                      <a:r>
                        <a:rPr sz="2800" spc="-10" dirty="0">
                          <a:latin typeface="Perpetua"/>
                          <a:cs typeface="Perpetua"/>
                        </a:rPr>
                        <a:t>(10×1)+(5×8)=50</a:t>
                      </a:r>
                      <a:endParaRPr sz="2800">
                        <a:latin typeface="Perpetua"/>
                        <a:cs typeface="Perpetu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</a:tr>
              <a:tr h="944880">
                <a:tc>
                  <a:txBody>
                    <a:bodyPr/>
                    <a:lstStyle/>
                    <a:p>
                      <a:pPr marL="90805">
                        <a:lnSpc>
                          <a:spcPts val="3329"/>
                        </a:lnSpc>
                      </a:pPr>
                      <a:r>
                        <a:rPr sz="2800" spc="-50" dirty="0">
                          <a:latin typeface="Perpetua"/>
                          <a:cs typeface="Perpetua"/>
                        </a:rPr>
                        <a:t>C</a:t>
                      </a:r>
                      <a:endParaRPr sz="2800">
                        <a:latin typeface="Perpetua"/>
                        <a:cs typeface="Perpetu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ts val="3329"/>
                        </a:lnSpc>
                      </a:pPr>
                      <a:r>
                        <a:rPr sz="2800" spc="-50" dirty="0">
                          <a:latin typeface="Perpetua"/>
                          <a:cs typeface="Perpetua"/>
                        </a:rPr>
                        <a:t>2</a:t>
                      </a:r>
                      <a:endParaRPr sz="2800">
                        <a:latin typeface="Perpetua"/>
                        <a:cs typeface="Perpetu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ts val="3329"/>
                        </a:lnSpc>
                      </a:pPr>
                      <a:r>
                        <a:rPr sz="2800" spc="-50" dirty="0">
                          <a:latin typeface="Perpetua"/>
                          <a:cs typeface="Perpetua"/>
                        </a:rPr>
                        <a:t>6</a:t>
                      </a:r>
                      <a:endParaRPr sz="2800">
                        <a:latin typeface="Perpetua"/>
                        <a:cs typeface="Perpetu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ts val="3329"/>
                        </a:lnSpc>
                      </a:pPr>
                      <a:r>
                        <a:rPr sz="2800" spc="-10" dirty="0">
                          <a:latin typeface="Perpetua"/>
                          <a:cs typeface="Perpetua"/>
                        </a:rPr>
                        <a:t>(10×2)+(5×6)=50</a:t>
                      </a:r>
                      <a:endParaRPr sz="2800">
                        <a:latin typeface="Perpetua"/>
                        <a:cs typeface="Perpetu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</a:tr>
              <a:tr h="944244">
                <a:tc>
                  <a:txBody>
                    <a:bodyPr/>
                    <a:lstStyle/>
                    <a:p>
                      <a:pPr marL="90805">
                        <a:lnSpc>
                          <a:spcPts val="3329"/>
                        </a:lnSpc>
                      </a:pPr>
                      <a:r>
                        <a:rPr sz="2800" spc="-50" dirty="0">
                          <a:latin typeface="Perpetua"/>
                          <a:cs typeface="Perpetua"/>
                        </a:rPr>
                        <a:t>D</a:t>
                      </a:r>
                      <a:endParaRPr sz="2800">
                        <a:latin typeface="Perpetua"/>
                        <a:cs typeface="Perpetu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ts val="3329"/>
                        </a:lnSpc>
                      </a:pPr>
                      <a:r>
                        <a:rPr sz="2800" spc="-50" dirty="0">
                          <a:latin typeface="Perpetua"/>
                          <a:cs typeface="Perpetua"/>
                        </a:rPr>
                        <a:t>3</a:t>
                      </a:r>
                      <a:endParaRPr sz="2800">
                        <a:latin typeface="Perpetua"/>
                        <a:cs typeface="Perpetu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ts val="3329"/>
                        </a:lnSpc>
                      </a:pPr>
                      <a:r>
                        <a:rPr sz="2800" spc="-50" dirty="0">
                          <a:latin typeface="Perpetua"/>
                          <a:cs typeface="Perpetua"/>
                        </a:rPr>
                        <a:t>4</a:t>
                      </a:r>
                      <a:endParaRPr sz="2800">
                        <a:latin typeface="Perpetua"/>
                        <a:cs typeface="Perpetu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ts val="3329"/>
                        </a:lnSpc>
                      </a:pPr>
                      <a:r>
                        <a:rPr sz="2800" spc="-10" dirty="0">
                          <a:latin typeface="Perpetua"/>
                          <a:cs typeface="Perpetua"/>
                        </a:rPr>
                        <a:t>(10×3)+(5×4)=50</a:t>
                      </a:r>
                      <a:endParaRPr sz="2800">
                        <a:latin typeface="Perpetua"/>
                        <a:cs typeface="Perpetu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</a:tr>
              <a:tr h="944880">
                <a:tc>
                  <a:txBody>
                    <a:bodyPr/>
                    <a:lstStyle/>
                    <a:p>
                      <a:pPr marL="90805">
                        <a:lnSpc>
                          <a:spcPts val="3335"/>
                        </a:lnSpc>
                      </a:pPr>
                      <a:r>
                        <a:rPr sz="2800" spc="-50" dirty="0">
                          <a:latin typeface="Perpetua"/>
                          <a:cs typeface="Perpetua"/>
                        </a:rPr>
                        <a:t>E</a:t>
                      </a:r>
                      <a:endParaRPr sz="2800">
                        <a:latin typeface="Perpetua"/>
                        <a:cs typeface="Perpetu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ts val="3335"/>
                        </a:lnSpc>
                      </a:pPr>
                      <a:r>
                        <a:rPr sz="2800" spc="-50" dirty="0">
                          <a:latin typeface="Perpetua"/>
                          <a:cs typeface="Perpetua"/>
                        </a:rPr>
                        <a:t>4</a:t>
                      </a:r>
                      <a:endParaRPr sz="2800">
                        <a:latin typeface="Perpetua"/>
                        <a:cs typeface="Perpetu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ts val="3335"/>
                        </a:lnSpc>
                      </a:pPr>
                      <a:r>
                        <a:rPr sz="2800" spc="-50" dirty="0">
                          <a:latin typeface="Perpetua"/>
                          <a:cs typeface="Perpetua"/>
                        </a:rPr>
                        <a:t>2</a:t>
                      </a:r>
                      <a:endParaRPr sz="2800">
                        <a:latin typeface="Perpetua"/>
                        <a:cs typeface="Perpetu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ts val="3335"/>
                        </a:lnSpc>
                      </a:pPr>
                      <a:r>
                        <a:rPr sz="2800" spc="-10" dirty="0">
                          <a:latin typeface="Perpetua"/>
                          <a:cs typeface="Perpetua"/>
                        </a:rPr>
                        <a:t>(10×4)+(5×2)=50</a:t>
                      </a:r>
                      <a:endParaRPr sz="2800">
                        <a:latin typeface="Perpetua"/>
                        <a:cs typeface="Perpetu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</a:tr>
              <a:tr h="944880">
                <a:tc>
                  <a:txBody>
                    <a:bodyPr/>
                    <a:lstStyle/>
                    <a:p>
                      <a:pPr marL="90805">
                        <a:lnSpc>
                          <a:spcPts val="3340"/>
                        </a:lnSpc>
                      </a:pPr>
                      <a:r>
                        <a:rPr sz="2800" spc="-50" dirty="0">
                          <a:latin typeface="Perpetua"/>
                          <a:cs typeface="Perpetua"/>
                        </a:rPr>
                        <a:t>F</a:t>
                      </a:r>
                      <a:endParaRPr sz="2800">
                        <a:latin typeface="Perpetua"/>
                        <a:cs typeface="Perpetu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ts val="3340"/>
                        </a:lnSpc>
                      </a:pPr>
                      <a:r>
                        <a:rPr sz="2800" spc="-50" dirty="0">
                          <a:latin typeface="Perpetua"/>
                          <a:cs typeface="Perpetua"/>
                        </a:rPr>
                        <a:t>5</a:t>
                      </a:r>
                      <a:endParaRPr sz="2800">
                        <a:latin typeface="Perpetua"/>
                        <a:cs typeface="Perpetu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ts val="3340"/>
                        </a:lnSpc>
                      </a:pPr>
                      <a:r>
                        <a:rPr sz="2800" spc="-50" dirty="0">
                          <a:latin typeface="Perpetua"/>
                          <a:cs typeface="Perpetua"/>
                        </a:rPr>
                        <a:t>0</a:t>
                      </a:r>
                      <a:endParaRPr sz="2800">
                        <a:latin typeface="Perpetua"/>
                        <a:cs typeface="Perpetu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ts val="3340"/>
                        </a:lnSpc>
                      </a:pPr>
                      <a:r>
                        <a:rPr sz="2800" spc="-10" dirty="0">
                          <a:latin typeface="Perpetua"/>
                          <a:cs typeface="Perpetua"/>
                        </a:rPr>
                        <a:t>(10×5)+(5×0)=50</a:t>
                      </a:r>
                      <a:endParaRPr sz="2800">
                        <a:latin typeface="Perpetua"/>
                        <a:cs typeface="Perpetu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24075" y="401573"/>
            <a:ext cx="137731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10" dirty="0">
                <a:latin typeface="Times New Roman"/>
                <a:cs typeface="Times New Roman"/>
              </a:rPr>
              <a:t>required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2457" y="401573"/>
            <a:ext cx="2888615" cy="2952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25" dirty="0">
                <a:latin typeface="Times New Roman"/>
                <a:cs typeface="Times New Roman"/>
              </a:rPr>
              <a:t>The</a:t>
            </a:r>
            <a:endParaRPr sz="32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tabLst>
                <a:tab pos="1557020" algn="l"/>
                <a:tab pos="2472055" algn="l"/>
                <a:tab pos="2606675" algn="l"/>
              </a:tabLst>
            </a:pPr>
            <a:r>
              <a:rPr sz="3200" spc="-10" dirty="0">
                <a:latin typeface="Times New Roman"/>
                <a:cs typeface="Times New Roman"/>
              </a:rPr>
              <a:t>budget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20" dirty="0">
                <a:latin typeface="Times New Roman"/>
                <a:cs typeface="Times New Roman"/>
              </a:rPr>
              <a:t>line</a:t>
            </a:r>
            <a:r>
              <a:rPr sz="3200" dirty="0">
                <a:latin typeface="Times New Roman"/>
                <a:cs typeface="Times New Roman"/>
              </a:rPr>
              <a:t>		</a:t>
            </a:r>
            <a:r>
              <a:rPr sz="3200" spc="-35" dirty="0">
                <a:latin typeface="Times New Roman"/>
                <a:cs typeface="Times New Roman"/>
              </a:rPr>
              <a:t>is </a:t>
            </a:r>
            <a:r>
              <a:rPr sz="3200" spc="-10" dirty="0">
                <a:latin typeface="Times New Roman"/>
                <a:cs typeface="Times New Roman"/>
              </a:rPr>
              <a:t>obtained</a:t>
            </a:r>
            <a:r>
              <a:rPr sz="3200" dirty="0">
                <a:latin typeface="Times New Roman"/>
                <a:cs typeface="Times New Roman"/>
              </a:rPr>
              <a:t>		</a:t>
            </a:r>
            <a:r>
              <a:rPr sz="3200" spc="-40" dirty="0">
                <a:latin typeface="Times New Roman"/>
                <a:cs typeface="Times New Roman"/>
              </a:rPr>
              <a:t>by</a:t>
            </a:r>
            <a:endParaRPr sz="32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  <a:tabLst>
                <a:tab pos="2378075" algn="l"/>
              </a:tabLst>
            </a:pPr>
            <a:r>
              <a:rPr sz="3200" spc="-10" dirty="0">
                <a:latin typeface="Times New Roman"/>
                <a:cs typeface="Times New Roman"/>
              </a:rPr>
              <a:t>plotting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25" dirty="0">
                <a:latin typeface="Times New Roman"/>
                <a:cs typeface="Times New Roman"/>
              </a:rPr>
              <a:t>the </a:t>
            </a:r>
            <a:r>
              <a:rPr sz="3200" spc="-10" dirty="0">
                <a:latin typeface="Times New Roman"/>
                <a:cs typeface="Times New Roman"/>
              </a:rPr>
              <a:t>above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spc="-10" dirty="0">
                <a:latin typeface="Times New Roman"/>
                <a:cs typeface="Times New Roman"/>
              </a:rPr>
              <a:t>against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67914" y="2352928"/>
            <a:ext cx="1134110" cy="10013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</a:pPr>
            <a:r>
              <a:rPr sz="3200" spc="-10" dirty="0">
                <a:latin typeface="Times New Roman"/>
                <a:cs typeface="Times New Roman"/>
              </a:rPr>
              <a:t>budget</a:t>
            </a:r>
            <a:endParaRPr sz="32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</a:pPr>
            <a:r>
              <a:rPr sz="3200" spc="-25" dirty="0">
                <a:latin typeface="Times New Roman"/>
                <a:cs typeface="Times New Roman"/>
              </a:rPr>
              <a:t>the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2457" y="3328606"/>
            <a:ext cx="2893060" cy="3441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517525" algn="l"/>
                <a:tab pos="1181100" algn="l"/>
                <a:tab pos="1836420" algn="l"/>
                <a:tab pos="2378075" algn="l"/>
                <a:tab pos="2482215" algn="l"/>
              </a:tabLst>
            </a:pPr>
            <a:r>
              <a:rPr sz="3200" spc="-10" dirty="0">
                <a:latin typeface="Times New Roman"/>
                <a:cs typeface="Times New Roman"/>
              </a:rPr>
              <a:t>following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7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graph. </a:t>
            </a:r>
            <a:r>
              <a:rPr sz="3200" spc="-25" dirty="0">
                <a:latin typeface="Times New Roman"/>
                <a:cs typeface="Times New Roman"/>
              </a:rPr>
              <a:t>In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25" dirty="0">
                <a:latin typeface="Times New Roman"/>
                <a:cs typeface="Times New Roman"/>
              </a:rPr>
              <a:t>the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10" dirty="0">
                <a:latin typeface="Times New Roman"/>
                <a:cs typeface="Times New Roman"/>
              </a:rPr>
              <a:t>graph,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25" dirty="0">
                <a:latin typeface="Times New Roman"/>
                <a:cs typeface="Times New Roman"/>
              </a:rPr>
              <a:t>the </a:t>
            </a:r>
            <a:r>
              <a:rPr sz="3200" spc="-10" dirty="0">
                <a:latin typeface="Times New Roman"/>
                <a:cs typeface="Times New Roman"/>
              </a:rPr>
              <a:t>X-</a:t>
            </a:r>
            <a:r>
              <a:rPr sz="3200" dirty="0">
                <a:latin typeface="Times New Roman"/>
                <a:cs typeface="Times New Roman"/>
              </a:rPr>
              <a:t>axis</a:t>
            </a:r>
            <a:r>
              <a:rPr sz="3200" spc="16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represents commodity</a:t>
            </a:r>
            <a:r>
              <a:rPr sz="3200" dirty="0">
                <a:latin typeface="Times New Roman"/>
                <a:cs typeface="Times New Roman"/>
              </a:rPr>
              <a:t>		</a:t>
            </a:r>
            <a:r>
              <a:rPr sz="3200" spc="-25" dirty="0">
                <a:latin typeface="Times New Roman"/>
                <a:cs typeface="Times New Roman"/>
              </a:rPr>
              <a:t>X, and</a:t>
            </a:r>
            <a:r>
              <a:rPr sz="3200" dirty="0">
                <a:latin typeface="Times New Roman"/>
                <a:cs typeface="Times New Roman"/>
              </a:rPr>
              <a:t>		</a:t>
            </a:r>
            <a:r>
              <a:rPr sz="3200" spc="-180" dirty="0">
                <a:latin typeface="Times New Roman"/>
                <a:cs typeface="Times New Roman"/>
              </a:rPr>
              <a:t>Y-</a:t>
            </a:r>
            <a:r>
              <a:rPr sz="3200" spc="-20" dirty="0">
                <a:latin typeface="Times New Roman"/>
                <a:cs typeface="Times New Roman"/>
              </a:rPr>
              <a:t>axis </a:t>
            </a:r>
            <a:r>
              <a:rPr sz="3200" spc="-10" dirty="0">
                <a:latin typeface="Times New Roman"/>
                <a:cs typeface="Times New Roman"/>
              </a:rPr>
              <a:t>represents </a:t>
            </a:r>
            <a:r>
              <a:rPr sz="3200" dirty="0">
                <a:latin typeface="Times New Roman"/>
                <a:cs typeface="Times New Roman"/>
              </a:rPr>
              <a:t>commodity</a:t>
            </a:r>
            <a:r>
              <a:rPr sz="3200" spc="-200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Y.</a:t>
            </a:r>
            <a:endParaRPr sz="3200">
              <a:latin typeface="Times New Roman"/>
              <a:cs typeface="Times New Roman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38600" y="533400"/>
            <a:ext cx="4419600" cy="47244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7340" y="203517"/>
            <a:ext cx="8706485" cy="5554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FF0000"/>
                </a:solidFill>
                <a:latin typeface="Franklin Gothic Book"/>
                <a:cs typeface="Franklin Gothic Book"/>
              </a:rPr>
              <a:t>Features</a:t>
            </a:r>
            <a:r>
              <a:rPr sz="3600" spc="-80" dirty="0">
                <a:solidFill>
                  <a:srgbClr val="FF0000"/>
                </a:solidFill>
                <a:latin typeface="Franklin Gothic Book"/>
                <a:cs typeface="Franklin Gothic Book"/>
              </a:rPr>
              <a:t> </a:t>
            </a:r>
            <a:r>
              <a:rPr sz="3600" dirty="0">
                <a:solidFill>
                  <a:srgbClr val="FF0000"/>
                </a:solidFill>
                <a:latin typeface="Franklin Gothic Book"/>
                <a:cs typeface="Franklin Gothic Book"/>
              </a:rPr>
              <a:t>of</a:t>
            </a:r>
            <a:r>
              <a:rPr sz="3600" spc="-75" dirty="0">
                <a:solidFill>
                  <a:srgbClr val="FF0000"/>
                </a:solidFill>
                <a:latin typeface="Franklin Gothic Book"/>
                <a:cs typeface="Franklin Gothic Book"/>
              </a:rPr>
              <a:t> </a:t>
            </a:r>
            <a:r>
              <a:rPr sz="3600" dirty="0">
                <a:solidFill>
                  <a:srgbClr val="FF0000"/>
                </a:solidFill>
                <a:latin typeface="Franklin Gothic Book"/>
                <a:cs typeface="Franklin Gothic Book"/>
              </a:rPr>
              <a:t>Budget</a:t>
            </a:r>
            <a:r>
              <a:rPr sz="3600" spc="-75" dirty="0">
                <a:solidFill>
                  <a:srgbClr val="FF0000"/>
                </a:solidFill>
                <a:latin typeface="Franklin Gothic Book"/>
                <a:cs typeface="Franklin Gothic Book"/>
              </a:rPr>
              <a:t> </a:t>
            </a:r>
            <a:r>
              <a:rPr sz="3600" spc="-20" dirty="0">
                <a:solidFill>
                  <a:srgbClr val="FF0000"/>
                </a:solidFill>
                <a:latin typeface="Franklin Gothic Book"/>
                <a:cs typeface="Franklin Gothic Book"/>
              </a:rPr>
              <a:t>Line</a:t>
            </a:r>
            <a:endParaRPr sz="3600">
              <a:latin typeface="Franklin Gothic Book"/>
              <a:cs typeface="Franklin Gothic Book"/>
            </a:endParaRPr>
          </a:p>
          <a:p>
            <a:pPr marL="286385" indent="-273685">
              <a:lnSpc>
                <a:spcPct val="100000"/>
              </a:lnSpc>
              <a:spcBef>
                <a:spcPts val="2840"/>
              </a:spcBef>
              <a:buClr>
                <a:srgbClr val="D24717"/>
              </a:buClr>
              <a:buSzPct val="84722"/>
              <a:buFont typeface="Wingdings 2"/>
              <a:buChar char=""/>
              <a:tabLst>
                <a:tab pos="286385" algn="l"/>
              </a:tabLst>
            </a:pPr>
            <a:r>
              <a:rPr sz="3600" b="1" dirty="0">
                <a:latin typeface="Perpetua"/>
                <a:cs typeface="Perpetua"/>
              </a:rPr>
              <a:t>Negative</a:t>
            </a:r>
            <a:r>
              <a:rPr sz="3600" b="1" spc="-100" dirty="0">
                <a:latin typeface="Perpetua"/>
                <a:cs typeface="Perpetua"/>
              </a:rPr>
              <a:t> </a:t>
            </a:r>
            <a:r>
              <a:rPr sz="3600" b="1" dirty="0">
                <a:latin typeface="Perpetua"/>
                <a:cs typeface="Perpetua"/>
              </a:rPr>
              <a:t>slope:</a:t>
            </a:r>
            <a:r>
              <a:rPr sz="3600" b="1" spc="-200" dirty="0">
                <a:latin typeface="Perpetua"/>
                <a:cs typeface="Perpetua"/>
              </a:rPr>
              <a:t> </a:t>
            </a:r>
            <a:r>
              <a:rPr sz="3600" dirty="0">
                <a:latin typeface="Perpetua"/>
                <a:cs typeface="Perpetua"/>
              </a:rPr>
              <a:t>It</a:t>
            </a:r>
            <a:r>
              <a:rPr sz="3600" spc="-60" dirty="0">
                <a:latin typeface="Perpetua"/>
                <a:cs typeface="Perpetua"/>
              </a:rPr>
              <a:t> </a:t>
            </a:r>
            <a:r>
              <a:rPr sz="3600" dirty="0">
                <a:latin typeface="Perpetua"/>
                <a:cs typeface="Perpetua"/>
              </a:rPr>
              <a:t>has</a:t>
            </a:r>
            <a:r>
              <a:rPr sz="3600" spc="-75" dirty="0">
                <a:latin typeface="Perpetua"/>
                <a:cs typeface="Perpetua"/>
              </a:rPr>
              <a:t> </a:t>
            </a:r>
            <a:r>
              <a:rPr sz="3600" dirty="0">
                <a:latin typeface="Perpetua"/>
                <a:cs typeface="Perpetua"/>
              </a:rPr>
              <a:t>a</a:t>
            </a:r>
            <a:r>
              <a:rPr sz="3600" spc="-50" dirty="0">
                <a:latin typeface="Perpetua"/>
                <a:cs typeface="Perpetua"/>
              </a:rPr>
              <a:t> </a:t>
            </a:r>
            <a:r>
              <a:rPr sz="3600" dirty="0">
                <a:latin typeface="Perpetua"/>
                <a:cs typeface="Perpetua"/>
              </a:rPr>
              <a:t>negative</a:t>
            </a:r>
            <a:r>
              <a:rPr sz="3600" spc="-60" dirty="0">
                <a:latin typeface="Perpetua"/>
                <a:cs typeface="Perpetua"/>
              </a:rPr>
              <a:t> </a:t>
            </a:r>
            <a:r>
              <a:rPr sz="3600" spc="-10" dirty="0">
                <a:latin typeface="Perpetua"/>
                <a:cs typeface="Perpetua"/>
              </a:rPr>
              <a:t>slope</a:t>
            </a:r>
            <a:r>
              <a:rPr sz="3600" b="1" spc="-10" dirty="0">
                <a:latin typeface="Perpetua"/>
                <a:cs typeface="Perpetua"/>
              </a:rPr>
              <a:t>.</a:t>
            </a:r>
            <a:endParaRPr sz="3600">
              <a:latin typeface="Perpetua"/>
              <a:cs typeface="Perpetua"/>
            </a:endParaRPr>
          </a:p>
          <a:p>
            <a:pPr marL="285750" marR="572135" indent="-273685">
              <a:lnSpc>
                <a:spcPct val="100000"/>
              </a:lnSpc>
              <a:spcBef>
                <a:spcPts val="605"/>
              </a:spcBef>
              <a:buClr>
                <a:srgbClr val="D24717"/>
              </a:buClr>
              <a:buSzPct val="84722"/>
              <a:buFont typeface="Wingdings 2"/>
              <a:buChar char=""/>
              <a:tabLst>
                <a:tab pos="287020" algn="l"/>
              </a:tabLst>
            </a:pPr>
            <a:r>
              <a:rPr sz="3600" b="1" dirty="0">
                <a:latin typeface="Perpetua"/>
                <a:cs typeface="Perpetua"/>
              </a:rPr>
              <a:t>Straight</a:t>
            </a:r>
            <a:r>
              <a:rPr sz="3600" b="1" spc="-70" dirty="0">
                <a:latin typeface="Perpetua"/>
                <a:cs typeface="Perpetua"/>
              </a:rPr>
              <a:t> </a:t>
            </a:r>
            <a:r>
              <a:rPr sz="3600" b="1" dirty="0">
                <a:latin typeface="Perpetua"/>
                <a:cs typeface="Perpetua"/>
              </a:rPr>
              <a:t>line</a:t>
            </a:r>
            <a:r>
              <a:rPr sz="3600" dirty="0">
                <a:latin typeface="Perpetua"/>
                <a:cs typeface="Perpetua"/>
              </a:rPr>
              <a:t>:</a:t>
            </a:r>
            <a:r>
              <a:rPr sz="3600" spc="-180" dirty="0">
                <a:latin typeface="Perpetua"/>
                <a:cs typeface="Perpetua"/>
              </a:rPr>
              <a:t> </a:t>
            </a:r>
            <a:r>
              <a:rPr sz="3600" dirty="0">
                <a:latin typeface="Perpetua"/>
                <a:cs typeface="Perpetua"/>
              </a:rPr>
              <a:t>It</a:t>
            </a:r>
            <a:r>
              <a:rPr sz="3600" spc="-50" dirty="0">
                <a:latin typeface="Perpetua"/>
                <a:cs typeface="Perpetua"/>
              </a:rPr>
              <a:t> </a:t>
            </a:r>
            <a:r>
              <a:rPr sz="3600" dirty="0">
                <a:latin typeface="Perpetua"/>
                <a:cs typeface="Perpetua"/>
              </a:rPr>
              <a:t>indicates</a:t>
            </a:r>
            <a:r>
              <a:rPr sz="3600" spc="-30" dirty="0">
                <a:latin typeface="Perpetua"/>
                <a:cs typeface="Perpetua"/>
              </a:rPr>
              <a:t> </a:t>
            </a:r>
            <a:r>
              <a:rPr sz="3600" dirty="0">
                <a:latin typeface="Perpetua"/>
                <a:cs typeface="Perpetua"/>
              </a:rPr>
              <a:t>a</a:t>
            </a:r>
            <a:r>
              <a:rPr sz="3600" spc="-60" dirty="0">
                <a:latin typeface="Perpetua"/>
                <a:cs typeface="Perpetua"/>
              </a:rPr>
              <a:t> </a:t>
            </a:r>
            <a:r>
              <a:rPr sz="3600" dirty="0">
                <a:latin typeface="Perpetua"/>
                <a:cs typeface="Perpetua"/>
              </a:rPr>
              <a:t>continuous </a:t>
            </a:r>
            <a:r>
              <a:rPr sz="3600" spc="-10" dirty="0">
                <a:latin typeface="Perpetua"/>
                <a:cs typeface="Perpetua"/>
              </a:rPr>
              <a:t>market 	</a:t>
            </a:r>
            <a:r>
              <a:rPr sz="3600" dirty="0">
                <a:latin typeface="Perpetua"/>
                <a:cs typeface="Perpetua"/>
              </a:rPr>
              <a:t>rate</a:t>
            </a:r>
            <a:r>
              <a:rPr sz="3600" spc="-85" dirty="0">
                <a:latin typeface="Perpetua"/>
                <a:cs typeface="Perpetua"/>
              </a:rPr>
              <a:t> </a:t>
            </a:r>
            <a:r>
              <a:rPr sz="3600" dirty="0">
                <a:latin typeface="Perpetua"/>
                <a:cs typeface="Perpetua"/>
              </a:rPr>
              <a:t>of</a:t>
            </a:r>
            <a:r>
              <a:rPr sz="3600" spc="-45" dirty="0">
                <a:latin typeface="Perpetua"/>
                <a:cs typeface="Perpetua"/>
              </a:rPr>
              <a:t> </a:t>
            </a:r>
            <a:r>
              <a:rPr sz="3600" dirty="0">
                <a:latin typeface="Perpetua"/>
                <a:cs typeface="Perpetua"/>
              </a:rPr>
              <a:t>exchange</a:t>
            </a:r>
            <a:r>
              <a:rPr sz="3600" spc="-50" dirty="0">
                <a:latin typeface="Perpetua"/>
                <a:cs typeface="Perpetua"/>
              </a:rPr>
              <a:t> </a:t>
            </a:r>
            <a:r>
              <a:rPr sz="3600" dirty="0">
                <a:latin typeface="Perpetua"/>
                <a:cs typeface="Perpetua"/>
              </a:rPr>
              <a:t>in</a:t>
            </a:r>
            <a:r>
              <a:rPr sz="3600" spc="-30" dirty="0">
                <a:latin typeface="Perpetua"/>
                <a:cs typeface="Perpetua"/>
              </a:rPr>
              <a:t> </a:t>
            </a:r>
            <a:r>
              <a:rPr sz="3600" dirty="0">
                <a:latin typeface="Perpetua"/>
                <a:cs typeface="Perpetua"/>
              </a:rPr>
              <a:t>individual</a:t>
            </a:r>
            <a:r>
              <a:rPr sz="3600" spc="-10" dirty="0">
                <a:latin typeface="Perpetua"/>
                <a:cs typeface="Perpetua"/>
              </a:rPr>
              <a:t> combinations.</a:t>
            </a:r>
            <a:endParaRPr sz="3600">
              <a:latin typeface="Perpetua"/>
              <a:cs typeface="Perpetua"/>
            </a:endParaRPr>
          </a:p>
          <a:p>
            <a:pPr marL="285750" marR="75565" indent="-273685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722"/>
              <a:buFont typeface="Wingdings 2"/>
              <a:buChar char=""/>
              <a:tabLst>
                <a:tab pos="287020" algn="l"/>
              </a:tabLst>
            </a:pPr>
            <a:r>
              <a:rPr sz="3600" b="1" dirty="0">
                <a:latin typeface="Perpetua"/>
                <a:cs typeface="Perpetua"/>
              </a:rPr>
              <a:t>Real</a:t>
            </a:r>
            <a:r>
              <a:rPr sz="3600" b="1" spc="-50" dirty="0">
                <a:latin typeface="Perpetua"/>
                <a:cs typeface="Perpetua"/>
              </a:rPr>
              <a:t> </a:t>
            </a:r>
            <a:r>
              <a:rPr sz="3600" b="1" dirty="0">
                <a:latin typeface="Perpetua"/>
                <a:cs typeface="Perpetua"/>
              </a:rPr>
              <a:t>income</a:t>
            </a:r>
            <a:r>
              <a:rPr sz="3600" b="1" spc="-45" dirty="0">
                <a:latin typeface="Perpetua"/>
                <a:cs typeface="Perpetua"/>
              </a:rPr>
              <a:t> </a:t>
            </a:r>
            <a:r>
              <a:rPr sz="3600" b="1" dirty="0">
                <a:latin typeface="Perpetua"/>
                <a:cs typeface="Perpetua"/>
              </a:rPr>
              <a:t>line</a:t>
            </a:r>
            <a:r>
              <a:rPr sz="3600" dirty="0">
                <a:latin typeface="Perpetua"/>
                <a:cs typeface="Perpetua"/>
              </a:rPr>
              <a:t>:</a:t>
            </a:r>
            <a:r>
              <a:rPr sz="3600" spc="-165" dirty="0">
                <a:latin typeface="Perpetua"/>
                <a:cs typeface="Perpetua"/>
              </a:rPr>
              <a:t> </a:t>
            </a:r>
            <a:r>
              <a:rPr sz="3600" dirty="0">
                <a:latin typeface="Perpetua"/>
                <a:cs typeface="Perpetua"/>
              </a:rPr>
              <a:t>It</a:t>
            </a:r>
            <a:r>
              <a:rPr sz="3600" spc="-45" dirty="0">
                <a:latin typeface="Perpetua"/>
                <a:cs typeface="Perpetua"/>
              </a:rPr>
              <a:t> </a:t>
            </a:r>
            <a:r>
              <a:rPr sz="3600" dirty="0">
                <a:latin typeface="Perpetua"/>
                <a:cs typeface="Perpetua"/>
              </a:rPr>
              <a:t>denotes</a:t>
            </a:r>
            <a:r>
              <a:rPr sz="3600" spc="-20" dirty="0">
                <a:latin typeface="Perpetua"/>
                <a:cs typeface="Perpetua"/>
              </a:rPr>
              <a:t> </a:t>
            </a:r>
            <a:r>
              <a:rPr sz="3600" dirty="0">
                <a:latin typeface="Perpetua"/>
                <a:cs typeface="Perpetua"/>
              </a:rPr>
              <a:t>the</a:t>
            </a:r>
            <a:r>
              <a:rPr sz="3600" spc="-55" dirty="0">
                <a:latin typeface="Perpetua"/>
                <a:cs typeface="Perpetua"/>
              </a:rPr>
              <a:t> </a:t>
            </a:r>
            <a:r>
              <a:rPr sz="3600" dirty="0">
                <a:latin typeface="Perpetua"/>
                <a:cs typeface="Perpetua"/>
              </a:rPr>
              <a:t>income</a:t>
            </a:r>
            <a:r>
              <a:rPr sz="3600" spc="-5" dirty="0">
                <a:latin typeface="Perpetua"/>
                <a:cs typeface="Perpetua"/>
              </a:rPr>
              <a:t> </a:t>
            </a:r>
            <a:r>
              <a:rPr sz="3600" dirty="0">
                <a:latin typeface="Perpetua"/>
                <a:cs typeface="Perpetua"/>
              </a:rPr>
              <a:t>and</a:t>
            </a:r>
            <a:r>
              <a:rPr sz="3600" spc="-55" dirty="0">
                <a:latin typeface="Perpetua"/>
                <a:cs typeface="Perpetua"/>
              </a:rPr>
              <a:t> </a:t>
            </a:r>
            <a:r>
              <a:rPr sz="3600" spc="-25" dirty="0">
                <a:latin typeface="Perpetua"/>
                <a:cs typeface="Perpetua"/>
              </a:rPr>
              <a:t>the 	</a:t>
            </a:r>
            <a:r>
              <a:rPr sz="3600" dirty="0">
                <a:latin typeface="Perpetua"/>
                <a:cs typeface="Perpetua"/>
              </a:rPr>
              <a:t>spending</a:t>
            </a:r>
            <a:r>
              <a:rPr sz="3600" spc="-45" dirty="0">
                <a:latin typeface="Perpetua"/>
                <a:cs typeface="Perpetua"/>
              </a:rPr>
              <a:t> </a:t>
            </a:r>
            <a:r>
              <a:rPr sz="3600" dirty="0">
                <a:latin typeface="Perpetua"/>
                <a:cs typeface="Perpetua"/>
              </a:rPr>
              <a:t>amount</a:t>
            </a:r>
            <a:r>
              <a:rPr sz="3600" spc="-20" dirty="0">
                <a:latin typeface="Perpetua"/>
                <a:cs typeface="Perpetua"/>
              </a:rPr>
              <a:t> </a:t>
            </a:r>
            <a:r>
              <a:rPr sz="3600" dirty="0">
                <a:latin typeface="Perpetua"/>
                <a:cs typeface="Perpetua"/>
              </a:rPr>
              <a:t>of</a:t>
            </a:r>
            <a:r>
              <a:rPr sz="3600" spc="-50" dirty="0">
                <a:latin typeface="Perpetua"/>
                <a:cs typeface="Perpetua"/>
              </a:rPr>
              <a:t> </a:t>
            </a:r>
            <a:r>
              <a:rPr sz="3600" dirty="0">
                <a:latin typeface="Perpetua"/>
                <a:cs typeface="Perpetua"/>
              </a:rPr>
              <a:t>a</a:t>
            </a:r>
            <a:r>
              <a:rPr sz="3600" spc="-55" dirty="0">
                <a:latin typeface="Perpetua"/>
                <a:cs typeface="Perpetua"/>
              </a:rPr>
              <a:t> </a:t>
            </a:r>
            <a:r>
              <a:rPr sz="3600" spc="-10" dirty="0">
                <a:latin typeface="Perpetua"/>
                <a:cs typeface="Perpetua"/>
              </a:rPr>
              <a:t>customer.</a:t>
            </a:r>
            <a:endParaRPr sz="3600">
              <a:latin typeface="Perpetua"/>
              <a:cs typeface="Perpetua"/>
            </a:endParaRPr>
          </a:p>
          <a:p>
            <a:pPr marL="285750" marR="5080" indent="-273685">
              <a:lnSpc>
                <a:spcPct val="100000"/>
              </a:lnSpc>
              <a:spcBef>
                <a:spcPts val="605"/>
              </a:spcBef>
              <a:buClr>
                <a:srgbClr val="D24717"/>
              </a:buClr>
              <a:buSzPct val="84722"/>
              <a:buFont typeface="Wingdings 2"/>
              <a:buChar char=""/>
              <a:tabLst>
                <a:tab pos="287020" algn="l"/>
              </a:tabLst>
            </a:pPr>
            <a:r>
              <a:rPr sz="3600" b="1" spc="-25" dirty="0">
                <a:latin typeface="Perpetua"/>
                <a:cs typeface="Perpetua"/>
              </a:rPr>
              <a:t>Tangent</a:t>
            </a:r>
            <a:r>
              <a:rPr sz="3600" b="1" spc="-50" dirty="0">
                <a:latin typeface="Perpetua"/>
                <a:cs typeface="Perpetua"/>
              </a:rPr>
              <a:t> </a:t>
            </a:r>
            <a:r>
              <a:rPr sz="3600" b="1" dirty="0">
                <a:latin typeface="Perpetua"/>
                <a:cs typeface="Perpetua"/>
              </a:rPr>
              <a:t>to</a:t>
            </a:r>
            <a:r>
              <a:rPr sz="3600" b="1" spc="-25" dirty="0">
                <a:latin typeface="Perpetua"/>
                <a:cs typeface="Perpetua"/>
              </a:rPr>
              <a:t> </a:t>
            </a:r>
            <a:r>
              <a:rPr sz="3600" b="1" dirty="0">
                <a:latin typeface="Perpetua"/>
                <a:cs typeface="Perpetua"/>
              </a:rPr>
              <a:t>indifference</a:t>
            </a:r>
            <a:r>
              <a:rPr sz="3600" b="1" spc="-15" dirty="0">
                <a:latin typeface="Perpetua"/>
                <a:cs typeface="Perpetua"/>
              </a:rPr>
              <a:t> </a:t>
            </a:r>
            <a:r>
              <a:rPr sz="3600" b="1" dirty="0">
                <a:latin typeface="Perpetua"/>
                <a:cs typeface="Perpetua"/>
              </a:rPr>
              <a:t>curve</a:t>
            </a:r>
            <a:r>
              <a:rPr sz="3600" dirty="0">
                <a:latin typeface="Perpetua"/>
                <a:cs typeface="Perpetua"/>
              </a:rPr>
              <a:t>:</a:t>
            </a:r>
            <a:r>
              <a:rPr sz="3600" spc="-140" dirty="0">
                <a:latin typeface="Perpetua"/>
                <a:cs typeface="Perpetua"/>
              </a:rPr>
              <a:t> </a:t>
            </a:r>
            <a:r>
              <a:rPr sz="3600" dirty="0">
                <a:latin typeface="Perpetua"/>
                <a:cs typeface="Perpetua"/>
              </a:rPr>
              <a:t>It</a:t>
            </a:r>
            <a:r>
              <a:rPr sz="3600" spc="-30" dirty="0">
                <a:latin typeface="Perpetua"/>
                <a:cs typeface="Perpetua"/>
              </a:rPr>
              <a:t> </a:t>
            </a:r>
            <a:r>
              <a:rPr sz="3600" dirty="0">
                <a:latin typeface="Perpetua"/>
                <a:cs typeface="Perpetua"/>
              </a:rPr>
              <a:t>is</a:t>
            </a:r>
            <a:r>
              <a:rPr sz="3600" spc="-45" dirty="0">
                <a:latin typeface="Perpetua"/>
                <a:cs typeface="Perpetua"/>
              </a:rPr>
              <a:t> </a:t>
            </a:r>
            <a:r>
              <a:rPr sz="3600" dirty="0">
                <a:latin typeface="Perpetua"/>
                <a:cs typeface="Perpetua"/>
              </a:rPr>
              <a:t>the</a:t>
            </a:r>
            <a:r>
              <a:rPr sz="3600" spc="-40" dirty="0">
                <a:latin typeface="Perpetua"/>
                <a:cs typeface="Perpetua"/>
              </a:rPr>
              <a:t> </a:t>
            </a:r>
            <a:r>
              <a:rPr sz="3600" spc="-10" dirty="0">
                <a:latin typeface="Perpetua"/>
                <a:cs typeface="Perpetua"/>
              </a:rPr>
              <a:t>point 	</a:t>
            </a:r>
            <a:r>
              <a:rPr sz="3600" dirty="0">
                <a:latin typeface="Perpetua"/>
                <a:cs typeface="Perpetua"/>
              </a:rPr>
              <a:t>when</a:t>
            </a:r>
            <a:r>
              <a:rPr sz="3600" spc="-55" dirty="0">
                <a:latin typeface="Perpetua"/>
                <a:cs typeface="Perpetua"/>
              </a:rPr>
              <a:t> </a:t>
            </a:r>
            <a:r>
              <a:rPr sz="3600" dirty="0">
                <a:latin typeface="Perpetua"/>
                <a:cs typeface="Perpetua"/>
              </a:rPr>
              <a:t>the</a:t>
            </a:r>
            <a:r>
              <a:rPr sz="3600" spc="-50" dirty="0">
                <a:latin typeface="Perpetua"/>
                <a:cs typeface="Perpetua"/>
              </a:rPr>
              <a:t> </a:t>
            </a:r>
            <a:r>
              <a:rPr sz="3600" spc="-10" dirty="0">
                <a:latin typeface="Perpetua"/>
                <a:cs typeface="Perpetua"/>
              </a:rPr>
              <a:t>indifference</a:t>
            </a:r>
            <a:r>
              <a:rPr sz="3600" dirty="0">
                <a:latin typeface="Perpetua"/>
                <a:cs typeface="Perpetua"/>
              </a:rPr>
              <a:t> curve</a:t>
            </a:r>
            <a:r>
              <a:rPr sz="3600" spc="-10" dirty="0">
                <a:latin typeface="Perpetua"/>
                <a:cs typeface="Perpetua"/>
              </a:rPr>
              <a:t> </a:t>
            </a:r>
            <a:r>
              <a:rPr sz="3600" dirty="0">
                <a:latin typeface="Perpetua"/>
                <a:cs typeface="Perpetua"/>
              </a:rPr>
              <a:t>meets</a:t>
            </a:r>
            <a:r>
              <a:rPr sz="3600" spc="-40" dirty="0">
                <a:latin typeface="Perpetua"/>
                <a:cs typeface="Perpetua"/>
              </a:rPr>
              <a:t> </a:t>
            </a:r>
            <a:r>
              <a:rPr sz="3600" dirty="0">
                <a:latin typeface="Perpetua"/>
                <a:cs typeface="Perpetua"/>
              </a:rPr>
              <a:t>the</a:t>
            </a:r>
            <a:r>
              <a:rPr sz="3600" spc="-40" dirty="0">
                <a:latin typeface="Perpetua"/>
                <a:cs typeface="Perpetua"/>
              </a:rPr>
              <a:t> </a:t>
            </a:r>
            <a:r>
              <a:rPr sz="3600" dirty="0">
                <a:latin typeface="Perpetua"/>
                <a:cs typeface="Perpetua"/>
              </a:rPr>
              <a:t>budget</a:t>
            </a:r>
            <a:r>
              <a:rPr sz="3600" spc="-25" dirty="0">
                <a:latin typeface="Perpetua"/>
                <a:cs typeface="Perpetua"/>
              </a:rPr>
              <a:t> </a:t>
            </a:r>
            <a:r>
              <a:rPr sz="3600" spc="-10" dirty="0">
                <a:latin typeface="Perpetua"/>
                <a:cs typeface="Perpetua"/>
              </a:rPr>
              <a:t>line. 	</a:t>
            </a:r>
            <a:r>
              <a:rPr sz="3600" dirty="0">
                <a:latin typeface="Perpetua"/>
                <a:cs typeface="Perpetua"/>
              </a:rPr>
              <a:t>This</a:t>
            </a:r>
            <a:r>
              <a:rPr sz="3600" spc="-70" dirty="0">
                <a:latin typeface="Perpetua"/>
                <a:cs typeface="Perpetua"/>
              </a:rPr>
              <a:t> </a:t>
            </a:r>
            <a:r>
              <a:rPr sz="3600" dirty="0">
                <a:latin typeface="Perpetua"/>
                <a:cs typeface="Perpetua"/>
              </a:rPr>
              <a:t>point</a:t>
            </a:r>
            <a:r>
              <a:rPr sz="3600" spc="-30" dirty="0">
                <a:latin typeface="Perpetua"/>
                <a:cs typeface="Perpetua"/>
              </a:rPr>
              <a:t> </a:t>
            </a:r>
            <a:r>
              <a:rPr sz="3600" dirty="0">
                <a:latin typeface="Perpetua"/>
                <a:cs typeface="Perpetua"/>
              </a:rPr>
              <a:t>is</a:t>
            </a:r>
            <a:r>
              <a:rPr sz="3600" spc="-65" dirty="0">
                <a:latin typeface="Perpetua"/>
                <a:cs typeface="Perpetua"/>
              </a:rPr>
              <a:t> </a:t>
            </a:r>
            <a:r>
              <a:rPr sz="3600" dirty="0">
                <a:latin typeface="Perpetua"/>
                <a:cs typeface="Perpetua"/>
              </a:rPr>
              <a:t>known</a:t>
            </a:r>
            <a:r>
              <a:rPr sz="3600" spc="-50" dirty="0">
                <a:latin typeface="Perpetua"/>
                <a:cs typeface="Perpetua"/>
              </a:rPr>
              <a:t> </a:t>
            </a:r>
            <a:r>
              <a:rPr sz="3600" dirty="0">
                <a:latin typeface="Perpetua"/>
                <a:cs typeface="Perpetua"/>
              </a:rPr>
              <a:t>as</a:t>
            </a:r>
            <a:r>
              <a:rPr sz="3600" spc="-70" dirty="0">
                <a:latin typeface="Perpetua"/>
                <a:cs typeface="Perpetua"/>
              </a:rPr>
              <a:t> </a:t>
            </a:r>
            <a:r>
              <a:rPr sz="3600" dirty="0">
                <a:latin typeface="Perpetua"/>
                <a:cs typeface="Perpetua"/>
              </a:rPr>
              <a:t>the</a:t>
            </a:r>
            <a:r>
              <a:rPr sz="3600" spc="-50" dirty="0">
                <a:latin typeface="Perpetua"/>
                <a:cs typeface="Perpetua"/>
              </a:rPr>
              <a:t> </a:t>
            </a:r>
            <a:r>
              <a:rPr sz="3600" spc="-25" dirty="0">
                <a:latin typeface="Perpetua"/>
                <a:cs typeface="Perpetua"/>
              </a:rPr>
              <a:t>consumer’s</a:t>
            </a:r>
            <a:r>
              <a:rPr sz="3600" spc="-20" dirty="0">
                <a:latin typeface="Perpetua"/>
                <a:cs typeface="Perpetua"/>
              </a:rPr>
              <a:t> </a:t>
            </a:r>
            <a:r>
              <a:rPr sz="3600" spc="-10" dirty="0">
                <a:latin typeface="Perpetua"/>
                <a:cs typeface="Perpetua"/>
              </a:rPr>
              <a:t>equilibrium.</a:t>
            </a:r>
            <a:endParaRPr sz="3600">
              <a:latin typeface="Perpetua"/>
              <a:cs typeface="Perpetu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81000" rIns="0" bIns="0" rtlCol="0">
            <a:spAutoFit/>
          </a:bodyPr>
          <a:lstStyle/>
          <a:p>
            <a:pPr marL="1339215">
              <a:lnSpc>
                <a:spcPct val="100000"/>
              </a:lnSpc>
              <a:spcBef>
                <a:spcPts val="100"/>
              </a:spcBef>
            </a:pPr>
            <a:r>
              <a:rPr dirty="0"/>
              <a:t>Consumer’s</a:t>
            </a:r>
            <a:r>
              <a:rPr spc="-75" dirty="0"/>
              <a:t> </a:t>
            </a:r>
            <a:r>
              <a:rPr spc="-10" dirty="0"/>
              <a:t>Equilibrium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342265" algn="just">
              <a:lnSpc>
                <a:spcPct val="100000"/>
              </a:lnSpc>
              <a:spcBef>
                <a:spcPts val="100"/>
              </a:spcBef>
            </a:pPr>
            <a:r>
              <a:rPr dirty="0"/>
              <a:t>A</a:t>
            </a:r>
            <a:r>
              <a:rPr spc="-55" dirty="0"/>
              <a:t> </a:t>
            </a:r>
            <a:r>
              <a:rPr dirty="0"/>
              <a:t>consumer</a:t>
            </a:r>
            <a:r>
              <a:rPr spc="-25" dirty="0"/>
              <a:t> </a:t>
            </a:r>
            <a:r>
              <a:rPr dirty="0"/>
              <a:t>is</a:t>
            </a:r>
            <a:r>
              <a:rPr spc="-25" dirty="0"/>
              <a:t> </a:t>
            </a:r>
            <a:r>
              <a:rPr dirty="0"/>
              <a:t>in</a:t>
            </a:r>
            <a:r>
              <a:rPr spc="-40" dirty="0"/>
              <a:t> </a:t>
            </a:r>
            <a:r>
              <a:rPr dirty="0"/>
              <a:t>equilibrium</a:t>
            </a:r>
            <a:r>
              <a:rPr spc="-50" dirty="0"/>
              <a:t> </a:t>
            </a:r>
            <a:r>
              <a:rPr dirty="0"/>
              <a:t>when</a:t>
            </a:r>
            <a:r>
              <a:rPr spc="-15" dirty="0"/>
              <a:t> </a:t>
            </a:r>
            <a:r>
              <a:rPr dirty="0"/>
              <a:t>he</a:t>
            </a:r>
            <a:r>
              <a:rPr spc="-20" dirty="0"/>
              <a:t> </a:t>
            </a:r>
            <a:r>
              <a:rPr dirty="0"/>
              <a:t>maximizes</a:t>
            </a:r>
            <a:r>
              <a:rPr spc="-20" dirty="0"/>
              <a:t> </a:t>
            </a:r>
            <a:r>
              <a:rPr dirty="0"/>
              <a:t>his</a:t>
            </a:r>
            <a:r>
              <a:rPr spc="-30" dirty="0"/>
              <a:t> </a:t>
            </a:r>
            <a:r>
              <a:rPr dirty="0"/>
              <a:t>utility</a:t>
            </a:r>
            <a:r>
              <a:rPr spc="-35" dirty="0"/>
              <a:t> </a:t>
            </a:r>
            <a:r>
              <a:rPr spc="-20" dirty="0"/>
              <a:t>with </a:t>
            </a:r>
            <a:r>
              <a:rPr dirty="0"/>
              <a:t>his</a:t>
            </a:r>
            <a:r>
              <a:rPr spc="-85" dirty="0"/>
              <a:t> </a:t>
            </a:r>
            <a:r>
              <a:rPr dirty="0"/>
              <a:t>given</a:t>
            </a:r>
            <a:r>
              <a:rPr spc="-35" dirty="0"/>
              <a:t> </a:t>
            </a:r>
            <a:r>
              <a:rPr dirty="0"/>
              <a:t>income</a:t>
            </a:r>
            <a:r>
              <a:rPr spc="-50" dirty="0"/>
              <a:t> </a:t>
            </a:r>
            <a:r>
              <a:rPr dirty="0"/>
              <a:t>and</a:t>
            </a:r>
            <a:r>
              <a:rPr spc="-45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dirty="0"/>
              <a:t>market</a:t>
            </a:r>
            <a:r>
              <a:rPr spc="-45" dirty="0"/>
              <a:t> </a:t>
            </a:r>
            <a:r>
              <a:rPr spc="-20" dirty="0"/>
              <a:t>prices.Two</a:t>
            </a:r>
            <a:r>
              <a:rPr spc="-45" dirty="0"/>
              <a:t> </a:t>
            </a:r>
            <a:r>
              <a:rPr dirty="0"/>
              <a:t>conditions</a:t>
            </a:r>
            <a:r>
              <a:rPr spc="-35" dirty="0"/>
              <a:t> </a:t>
            </a:r>
            <a:r>
              <a:rPr dirty="0"/>
              <a:t>must</a:t>
            </a:r>
            <a:r>
              <a:rPr spc="-65" dirty="0"/>
              <a:t> </a:t>
            </a:r>
            <a:r>
              <a:rPr spc="-25" dirty="0"/>
              <a:t>be </a:t>
            </a:r>
            <a:r>
              <a:rPr dirty="0"/>
              <a:t>fulfilled</a:t>
            </a:r>
            <a:r>
              <a:rPr spc="-55" dirty="0"/>
              <a:t> </a:t>
            </a:r>
            <a:r>
              <a:rPr dirty="0"/>
              <a:t>for</a:t>
            </a:r>
            <a:r>
              <a:rPr spc="-40" dirty="0"/>
              <a:t> </a:t>
            </a:r>
            <a:r>
              <a:rPr dirty="0"/>
              <a:t>the</a:t>
            </a:r>
            <a:r>
              <a:rPr spc="-50" dirty="0"/>
              <a:t> </a:t>
            </a:r>
            <a:r>
              <a:rPr dirty="0"/>
              <a:t>consumer</a:t>
            </a:r>
            <a:r>
              <a:rPr spc="-50" dirty="0"/>
              <a:t> </a:t>
            </a:r>
            <a:r>
              <a:rPr dirty="0"/>
              <a:t>to</a:t>
            </a:r>
            <a:r>
              <a:rPr spc="-50" dirty="0"/>
              <a:t> </a:t>
            </a:r>
            <a:r>
              <a:rPr dirty="0"/>
              <a:t>be</a:t>
            </a:r>
            <a:r>
              <a:rPr spc="-35" dirty="0"/>
              <a:t> </a:t>
            </a:r>
            <a:r>
              <a:rPr dirty="0"/>
              <a:t>in</a:t>
            </a:r>
            <a:r>
              <a:rPr spc="-55" dirty="0"/>
              <a:t> </a:t>
            </a:r>
            <a:r>
              <a:rPr spc="-10" dirty="0"/>
              <a:t>equilibrium.</a:t>
            </a:r>
          </a:p>
          <a:p>
            <a:pPr marL="366395" marR="575945" indent="-34163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68300" algn="l"/>
              </a:tabLst>
            </a:pPr>
            <a:r>
              <a:rPr dirty="0">
                <a:solidFill>
                  <a:srgbClr val="FF0000"/>
                </a:solidFill>
              </a:rPr>
              <a:t>MRS</a:t>
            </a:r>
            <a:r>
              <a:rPr sz="2775" baseline="-21021" dirty="0">
                <a:solidFill>
                  <a:srgbClr val="FF0000"/>
                </a:solidFill>
              </a:rPr>
              <a:t>xy</a:t>
            </a:r>
            <a:r>
              <a:rPr sz="2775" spc="225" baseline="-21021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=MUx/MUy=</a:t>
            </a:r>
            <a:r>
              <a:rPr sz="2800" spc="-15" dirty="0">
                <a:solidFill>
                  <a:srgbClr val="FF0000"/>
                </a:solidFill>
              </a:rPr>
              <a:t> </a:t>
            </a:r>
            <a:r>
              <a:rPr sz="2800" spc="-50" dirty="0">
                <a:solidFill>
                  <a:srgbClr val="FF0000"/>
                </a:solidFill>
              </a:rPr>
              <a:t>P</a:t>
            </a:r>
            <a:r>
              <a:rPr sz="2775" spc="-75" baseline="-21021" dirty="0">
                <a:solidFill>
                  <a:srgbClr val="FF0000"/>
                </a:solidFill>
              </a:rPr>
              <a:t>x</a:t>
            </a:r>
            <a:r>
              <a:rPr sz="2800" spc="-50" dirty="0">
                <a:solidFill>
                  <a:srgbClr val="FF0000"/>
                </a:solidFill>
              </a:rPr>
              <a:t>/Py.</a:t>
            </a:r>
            <a:r>
              <a:rPr sz="2800" spc="-13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It</a:t>
            </a:r>
            <a:r>
              <a:rPr sz="2800" spc="-4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means</a:t>
            </a:r>
            <a:r>
              <a:rPr sz="2800" spc="-1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MRS</a:t>
            </a:r>
            <a:r>
              <a:rPr sz="2800" spc="-3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be</a:t>
            </a:r>
            <a:r>
              <a:rPr sz="2800" spc="-3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equal</a:t>
            </a:r>
            <a:r>
              <a:rPr sz="2800" spc="-2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to</a:t>
            </a:r>
            <a:r>
              <a:rPr sz="2800" spc="-40" dirty="0">
                <a:solidFill>
                  <a:srgbClr val="FF0000"/>
                </a:solidFill>
              </a:rPr>
              <a:t> </a:t>
            </a:r>
            <a:r>
              <a:rPr sz="2800" spc="-25" dirty="0">
                <a:solidFill>
                  <a:srgbClr val="FF0000"/>
                </a:solidFill>
              </a:rPr>
              <a:t>the 	</a:t>
            </a:r>
            <a:r>
              <a:rPr sz="2800" dirty="0">
                <a:solidFill>
                  <a:srgbClr val="FF0000"/>
                </a:solidFill>
              </a:rPr>
              <a:t>ratio</a:t>
            </a:r>
            <a:r>
              <a:rPr sz="2800" spc="-7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of</a:t>
            </a:r>
            <a:r>
              <a:rPr sz="2800" spc="-4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commodity</a:t>
            </a:r>
            <a:r>
              <a:rPr sz="2800" spc="-5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prices</a:t>
            </a:r>
            <a:r>
              <a:rPr sz="2800" spc="-10" dirty="0"/>
              <a:t>.</a:t>
            </a:r>
            <a:endParaRPr sz="2800"/>
          </a:p>
          <a:p>
            <a:pPr marL="25400">
              <a:lnSpc>
                <a:spcPct val="100000"/>
              </a:lnSpc>
            </a:pPr>
            <a:r>
              <a:rPr dirty="0"/>
              <a:t>This</a:t>
            </a:r>
            <a:r>
              <a:rPr spc="-70" dirty="0"/>
              <a:t> </a:t>
            </a:r>
            <a:r>
              <a:rPr dirty="0"/>
              <a:t>is</a:t>
            </a:r>
            <a:r>
              <a:rPr spc="-35" dirty="0"/>
              <a:t> </a:t>
            </a:r>
            <a:r>
              <a:rPr dirty="0"/>
              <a:t>a</a:t>
            </a:r>
            <a:r>
              <a:rPr spc="-60" dirty="0"/>
              <a:t> </a:t>
            </a:r>
            <a:r>
              <a:rPr dirty="0"/>
              <a:t>necessary</a:t>
            </a:r>
            <a:r>
              <a:rPr spc="-35" dirty="0"/>
              <a:t> </a:t>
            </a:r>
            <a:r>
              <a:rPr dirty="0"/>
              <a:t>but</a:t>
            </a:r>
            <a:r>
              <a:rPr spc="-65" dirty="0"/>
              <a:t> </a:t>
            </a:r>
            <a:r>
              <a:rPr dirty="0"/>
              <a:t>not</a:t>
            </a:r>
            <a:r>
              <a:rPr spc="-40" dirty="0"/>
              <a:t> </a:t>
            </a:r>
            <a:r>
              <a:rPr dirty="0"/>
              <a:t>sufficient</a:t>
            </a:r>
            <a:r>
              <a:rPr spc="-35" dirty="0"/>
              <a:t> </a:t>
            </a:r>
            <a:r>
              <a:rPr dirty="0"/>
              <a:t>condition</a:t>
            </a:r>
            <a:r>
              <a:rPr spc="-40" dirty="0"/>
              <a:t> </a:t>
            </a:r>
            <a:r>
              <a:rPr dirty="0"/>
              <a:t>for</a:t>
            </a:r>
            <a:r>
              <a:rPr spc="-40" dirty="0"/>
              <a:t> </a:t>
            </a:r>
            <a:r>
              <a:rPr spc="-10" dirty="0"/>
              <a:t>equilibrium.</a:t>
            </a:r>
          </a:p>
          <a:p>
            <a:pPr marL="144780" marR="17780" indent="-119380">
              <a:lnSpc>
                <a:spcPct val="100000"/>
              </a:lnSpc>
              <a:spcBef>
                <a:spcPts val="5"/>
              </a:spcBef>
              <a:buClr>
                <a:srgbClr val="000000"/>
              </a:buClr>
              <a:buAutoNum type="arabicPeriod" startAt="2"/>
              <a:tabLst>
                <a:tab pos="144780" algn="l"/>
                <a:tab pos="312420" algn="l"/>
              </a:tabLst>
            </a:pPr>
            <a:r>
              <a:rPr dirty="0">
                <a:solidFill>
                  <a:srgbClr val="FF0000"/>
                </a:solidFill>
              </a:rPr>
              <a:t>The</a:t>
            </a:r>
            <a:r>
              <a:rPr spc="-5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indifference</a:t>
            </a:r>
            <a:r>
              <a:rPr spc="-2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curves</a:t>
            </a:r>
            <a:r>
              <a:rPr spc="-2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be</a:t>
            </a:r>
            <a:r>
              <a:rPr spc="-55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convex</a:t>
            </a:r>
            <a:r>
              <a:rPr spc="-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to</a:t>
            </a:r>
            <a:r>
              <a:rPr spc="-4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the</a:t>
            </a:r>
            <a:r>
              <a:rPr spc="-4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origin</a:t>
            </a:r>
            <a:r>
              <a:rPr dirty="0"/>
              <a:t>.</a:t>
            </a:r>
            <a:r>
              <a:rPr spc="-450" dirty="0"/>
              <a:t> </a:t>
            </a:r>
            <a:r>
              <a:rPr dirty="0"/>
              <a:t>This</a:t>
            </a:r>
            <a:r>
              <a:rPr spc="-40" dirty="0"/>
              <a:t> </a:t>
            </a:r>
            <a:r>
              <a:rPr dirty="0"/>
              <a:t>condition</a:t>
            </a:r>
            <a:r>
              <a:rPr spc="-25" dirty="0"/>
              <a:t> is </a:t>
            </a:r>
            <a:r>
              <a:rPr dirty="0"/>
              <a:t>fulfilled</a:t>
            </a:r>
            <a:r>
              <a:rPr spc="-40" dirty="0"/>
              <a:t> </a:t>
            </a:r>
            <a:r>
              <a:rPr dirty="0"/>
              <a:t>by</a:t>
            </a:r>
            <a:r>
              <a:rPr spc="-50" dirty="0"/>
              <a:t> </a:t>
            </a:r>
            <a:r>
              <a:rPr dirty="0"/>
              <a:t>the</a:t>
            </a:r>
            <a:r>
              <a:rPr spc="-45" dirty="0"/>
              <a:t> </a:t>
            </a:r>
            <a:r>
              <a:rPr dirty="0"/>
              <a:t>axiom</a:t>
            </a:r>
            <a:r>
              <a:rPr spc="-25" dirty="0"/>
              <a:t> </a:t>
            </a:r>
            <a:r>
              <a:rPr dirty="0"/>
              <a:t>of</a:t>
            </a:r>
            <a:r>
              <a:rPr spc="-35" dirty="0"/>
              <a:t> </a:t>
            </a:r>
            <a:r>
              <a:rPr dirty="0"/>
              <a:t>diminishing</a:t>
            </a:r>
            <a:r>
              <a:rPr spc="-20" dirty="0"/>
              <a:t> </a:t>
            </a:r>
            <a:r>
              <a:rPr dirty="0"/>
              <a:t>MRSxy</a:t>
            </a:r>
            <a:r>
              <a:rPr spc="-35" dirty="0"/>
              <a:t> </a:t>
            </a:r>
            <a:r>
              <a:rPr dirty="0"/>
              <a:t>which</a:t>
            </a:r>
            <a:r>
              <a:rPr spc="-50" dirty="0"/>
              <a:t> </a:t>
            </a:r>
            <a:r>
              <a:rPr dirty="0"/>
              <a:t>states</a:t>
            </a:r>
            <a:r>
              <a:rPr spc="-60" dirty="0"/>
              <a:t> </a:t>
            </a:r>
            <a:r>
              <a:rPr dirty="0"/>
              <a:t>that</a:t>
            </a:r>
            <a:r>
              <a:rPr spc="-30" dirty="0"/>
              <a:t> </a:t>
            </a:r>
            <a:r>
              <a:rPr spc="-25" dirty="0"/>
              <a:t>the </a:t>
            </a:r>
            <a:r>
              <a:rPr dirty="0"/>
              <a:t>slope</a:t>
            </a:r>
            <a:r>
              <a:rPr spc="-75" dirty="0"/>
              <a:t> </a:t>
            </a:r>
            <a:r>
              <a:rPr dirty="0"/>
              <a:t>of</a:t>
            </a:r>
            <a:r>
              <a:rPr spc="-60" dirty="0"/>
              <a:t> </a:t>
            </a:r>
            <a:r>
              <a:rPr dirty="0"/>
              <a:t>the</a:t>
            </a:r>
            <a:r>
              <a:rPr spc="-70" dirty="0"/>
              <a:t> </a:t>
            </a:r>
            <a:r>
              <a:rPr dirty="0"/>
              <a:t>indifference</a:t>
            </a:r>
            <a:r>
              <a:rPr spc="-50" dirty="0"/>
              <a:t> </a:t>
            </a:r>
            <a:r>
              <a:rPr dirty="0"/>
              <a:t>curve</a:t>
            </a:r>
            <a:r>
              <a:rPr spc="-55" dirty="0"/>
              <a:t> </a:t>
            </a:r>
            <a:r>
              <a:rPr dirty="0"/>
              <a:t>decreases</a:t>
            </a:r>
            <a:r>
              <a:rPr spc="-55" dirty="0"/>
              <a:t> </a:t>
            </a:r>
            <a:r>
              <a:rPr dirty="0"/>
              <a:t>as</a:t>
            </a:r>
            <a:r>
              <a:rPr spc="-70" dirty="0"/>
              <a:t> </a:t>
            </a:r>
            <a:r>
              <a:rPr dirty="0"/>
              <a:t>we</a:t>
            </a:r>
            <a:r>
              <a:rPr spc="-55" dirty="0"/>
              <a:t> </a:t>
            </a:r>
            <a:r>
              <a:rPr spc="-20" dirty="0"/>
              <a:t>move</a:t>
            </a:r>
            <a:r>
              <a:rPr spc="-50" dirty="0"/>
              <a:t> </a:t>
            </a:r>
            <a:r>
              <a:rPr dirty="0"/>
              <a:t>along</a:t>
            </a:r>
            <a:r>
              <a:rPr spc="-65" dirty="0"/>
              <a:t> </a:t>
            </a:r>
            <a:r>
              <a:rPr spc="-25" dirty="0"/>
              <a:t>the </a:t>
            </a:r>
            <a:r>
              <a:rPr dirty="0"/>
              <a:t>curve</a:t>
            </a:r>
            <a:r>
              <a:rPr spc="-65" dirty="0"/>
              <a:t> </a:t>
            </a:r>
            <a:r>
              <a:rPr dirty="0"/>
              <a:t>from</a:t>
            </a:r>
            <a:r>
              <a:rPr spc="-25" dirty="0"/>
              <a:t> </a:t>
            </a:r>
            <a:r>
              <a:rPr dirty="0"/>
              <a:t>the</a:t>
            </a:r>
            <a:r>
              <a:rPr spc="-45" dirty="0"/>
              <a:t> </a:t>
            </a:r>
            <a:r>
              <a:rPr spc="-10" dirty="0"/>
              <a:t>downwards</a:t>
            </a:r>
            <a:r>
              <a:rPr spc="-40" dirty="0"/>
              <a:t> </a:t>
            </a:r>
            <a:r>
              <a:rPr dirty="0"/>
              <a:t>to</a:t>
            </a:r>
            <a:r>
              <a:rPr spc="-45" dirty="0"/>
              <a:t> </a:t>
            </a:r>
            <a:r>
              <a:rPr dirty="0"/>
              <a:t>the</a:t>
            </a:r>
            <a:r>
              <a:rPr spc="-50" dirty="0"/>
              <a:t> </a:t>
            </a:r>
            <a:r>
              <a:rPr spc="-10" dirty="0"/>
              <a:t>right.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57517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100"/>
              </a:spcBef>
            </a:pPr>
            <a:r>
              <a:rPr dirty="0"/>
              <a:t>Graphical</a:t>
            </a:r>
            <a:r>
              <a:rPr spc="-40" dirty="0"/>
              <a:t> </a:t>
            </a:r>
            <a:r>
              <a:rPr spc="-10" dirty="0"/>
              <a:t>Presentation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5795" y="1148515"/>
            <a:ext cx="3882404" cy="3254066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36257" y="1166177"/>
            <a:ext cx="8228330" cy="5488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9225" marR="5187950" indent="-60960" algn="just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Given</a:t>
            </a:r>
            <a:r>
              <a:rPr sz="2400" spc="10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105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indifference </a:t>
            </a:r>
            <a:r>
              <a:rPr sz="2400" dirty="0">
                <a:latin typeface="Times New Roman"/>
                <a:cs typeface="Times New Roman"/>
              </a:rPr>
              <a:t>map</a:t>
            </a:r>
            <a:r>
              <a:rPr sz="2400" spc="10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11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105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consumer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his</a:t>
            </a:r>
            <a:r>
              <a:rPr sz="2400" spc="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budget</a:t>
            </a:r>
            <a:r>
              <a:rPr sz="2400" spc="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line,</a:t>
            </a:r>
            <a:r>
              <a:rPr sz="2400" spc="8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the </a:t>
            </a:r>
            <a:r>
              <a:rPr sz="2400" dirty="0">
                <a:latin typeface="Times New Roman"/>
                <a:cs typeface="Times New Roman"/>
              </a:rPr>
              <a:t>equilibrium</a:t>
            </a:r>
            <a:r>
              <a:rPr sz="2400" spc="6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75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defined </a:t>
            </a:r>
            <a:r>
              <a:rPr sz="2400" dirty="0">
                <a:latin typeface="Times New Roman"/>
                <a:cs typeface="Times New Roman"/>
              </a:rPr>
              <a:t>by</a:t>
            </a:r>
            <a:r>
              <a:rPr sz="2400" spc="540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560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point</a:t>
            </a:r>
            <a:r>
              <a:rPr sz="2400" spc="565" dirty="0">
                <a:latin typeface="Times New Roman"/>
                <a:cs typeface="Times New Roman"/>
              </a:rPr>
              <a:t>   </a:t>
            </a:r>
            <a:r>
              <a:rPr sz="2400" spc="-25" dirty="0">
                <a:latin typeface="Times New Roman"/>
                <a:cs typeface="Times New Roman"/>
              </a:rPr>
              <a:t>of </a:t>
            </a:r>
            <a:r>
              <a:rPr sz="2400" dirty="0">
                <a:latin typeface="Times New Roman"/>
                <a:cs typeface="Times New Roman"/>
              </a:rPr>
              <a:t>tangency</a:t>
            </a:r>
            <a:r>
              <a:rPr sz="2400" spc="2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2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254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budget </a:t>
            </a:r>
            <a:r>
              <a:rPr sz="2400" dirty="0">
                <a:latin typeface="Times New Roman"/>
                <a:cs typeface="Times New Roman"/>
              </a:rPr>
              <a:t>line</a:t>
            </a:r>
            <a:r>
              <a:rPr sz="2400" spc="22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with</a:t>
            </a:r>
            <a:r>
              <a:rPr sz="2400" spc="22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220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highest </a:t>
            </a:r>
            <a:r>
              <a:rPr sz="2400" dirty="0">
                <a:latin typeface="Times New Roman"/>
                <a:cs typeface="Times New Roman"/>
              </a:rPr>
              <a:t>possible</a:t>
            </a:r>
            <a:r>
              <a:rPr sz="2400" spc="470" dirty="0">
                <a:latin typeface="Times New Roman"/>
                <a:cs typeface="Times New Roman"/>
              </a:rPr>
              <a:t>   </a:t>
            </a:r>
            <a:r>
              <a:rPr sz="2400" spc="-10" dirty="0">
                <a:latin typeface="Times New Roman"/>
                <a:cs typeface="Times New Roman"/>
              </a:rPr>
              <a:t>indifference </a:t>
            </a:r>
            <a:r>
              <a:rPr sz="2400" dirty="0">
                <a:latin typeface="Times New Roman"/>
                <a:cs typeface="Times New Roman"/>
              </a:rPr>
              <a:t>curve</a:t>
            </a:r>
            <a:r>
              <a:rPr sz="2400" spc="6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(point</a:t>
            </a:r>
            <a:r>
              <a:rPr sz="2400" spc="6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E</a:t>
            </a:r>
            <a:r>
              <a:rPr sz="2400" spc="6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80" dirty="0">
                <a:latin typeface="Times New Roman"/>
                <a:cs typeface="Times New Roman"/>
              </a:rPr>
              <a:t>  </a:t>
            </a:r>
            <a:r>
              <a:rPr sz="2400" spc="-25" dirty="0">
                <a:latin typeface="Times New Roman"/>
                <a:cs typeface="Times New Roman"/>
              </a:rPr>
              <a:t>the </a:t>
            </a:r>
            <a:r>
              <a:rPr sz="2400" spc="-20" dirty="0">
                <a:latin typeface="Times New Roman"/>
                <a:cs typeface="Times New Roman"/>
              </a:rPr>
              <a:t>fig.)</a:t>
            </a:r>
            <a:endParaRPr sz="2400">
              <a:latin typeface="Times New Roman"/>
              <a:cs typeface="Times New Roman"/>
            </a:endParaRPr>
          </a:p>
          <a:p>
            <a:pPr marL="12700" marR="5080" algn="just">
              <a:lnSpc>
                <a:spcPct val="98300"/>
              </a:lnSpc>
              <a:spcBef>
                <a:spcPts val="60"/>
              </a:spcBef>
            </a:pPr>
            <a:r>
              <a:rPr sz="2400" dirty="0">
                <a:latin typeface="Times New Roman"/>
                <a:cs typeface="Times New Roman"/>
              </a:rPr>
              <a:t>At</a:t>
            </a:r>
            <a:r>
              <a:rPr sz="2400" spc="1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1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point</a:t>
            </a:r>
            <a:r>
              <a:rPr sz="2400" spc="1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1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tangency</a:t>
            </a:r>
            <a:r>
              <a:rPr sz="2400" spc="11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1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slope</a:t>
            </a:r>
            <a:r>
              <a:rPr sz="2400" spc="1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1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1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budget</a:t>
            </a:r>
            <a:r>
              <a:rPr sz="2400" spc="1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line</a:t>
            </a:r>
            <a:r>
              <a:rPr sz="2400" spc="1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(Px/Py)</a:t>
            </a:r>
            <a:r>
              <a:rPr sz="2400" spc="155" dirty="0">
                <a:latin typeface="Times New Roman"/>
                <a:cs typeface="Times New Roman"/>
              </a:rPr>
              <a:t>  </a:t>
            </a:r>
            <a:r>
              <a:rPr sz="2400" spc="-25" dirty="0">
                <a:latin typeface="Times New Roman"/>
                <a:cs typeface="Times New Roman"/>
              </a:rPr>
              <a:t>and </a:t>
            </a:r>
            <a:r>
              <a:rPr sz="2400" dirty="0">
                <a:latin typeface="Times New Roman"/>
                <a:cs typeface="Times New Roman"/>
              </a:rPr>
              <a:t>MRSxy=</a:t>
            </a:r>
            <a:r>
              <a:rPr sz="2400" spc="20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MUx/MUy</a:t>
            </a:r>
            <a:r>
              <a:rPr sz="2400" spc="18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are</a:t>
            </a:r>
            <a:r>
              <a:rPr sz="2400" spc="19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equal.</a:t>
            </a:r>
            <a:r>
              <a:rPr sz="2400" spc="19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19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first</a:t>
            </a:r>
            <a:r>
              <a:rPr sz="2400" spc="19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order</a:t>
            </a:r>
            <a:r>
              <a:rPr sz="2400" spc="20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condition</a:t>
            </a:r>
            <a:r>
              <a:rPr sz="2400" spc="195" dirty="0">
                <a:latin typeface="Times New Roman"/>
                <a:cs typeface="Times New Roman"/>
              </a:rPr>
              <a:t>  </a:t>
            </a:r>
            <a:r>
              <a:rPr sz="2400" spc="-25" dirty="0">
                <a:latin typeface="Times New Roman"/>
                <a:cs typeface="Times New Roman"/>
              </a:rPr>
              <a:t>is </a:t>
            </a:r>
            <a:r>
              <a:rPr sz="2400" dirty="0">
                <a:latin typeface="Times New Roman"/>
                <a:cs typeface="Times New Roman"/>
              </a:rPr>
              <a:t>fulfilled</a:t>
            </a:r>
            <a:r>
              <a:rPr sz="2400" spc="1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by</a:t>
            </a:r>
            <a:r>
              <a:rPr sz="2400" spc="1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1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point</a:t>
            </a:r>
            <a:r>
              <a:rPr sz="2400" spc="1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1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tangency</a:t>
            </a:r>
            <a:r>
              <a:rPr sz="2400" spc="1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1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1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two</a:t>
            </a:r>
            <a:r>
              <a:rPr sz="2400" spc="1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relevent</a:t>
            </a:r>
            <a:r>
              <a:rPr sz="2400" spc="1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curves.</a:t>
            </a:r>
            <a:r>
              <a:rPr sz="2400" spc="160" dirty="0">
                <a:latin typeface="Times New Roman"/>
                <a:cs typeface="Times New Roman"/>
              </a:rPr>
              <a:t>  </a:t>
            </a:r>
            <a:r>
              <a:rPr sz="2400" spc="-25" dirty="0">
                <a:latin typeface="Times New Roman"/>
                <a:cs typeface="Times New Roman"/>
              </a:rPr>
              <a:t>The </a:t>
            </a:r>
            <a:r>
              <a:rPr sz="2400" dirty="0">
                <a:latin typeface="Times New Roman"/>
                <a:cs typeface="Times New Roman"/>
              </a:rPr>
              <a:t>second  order</a:t>
            </a:r>
            <a:r>
              <a:rPr sz="2400" spc="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condition</a:t>
            </a:r>
            <a:r>
              <a:rPr sz="2400" spc="1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1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implied</a:t>
            </a:r>
            <a:r>
              <a:rPr sz="2400" spc="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by</a:t>
            </a:r>
            <a:r>
              <a:rPr sz="2400" spc="5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convex</a:t>
            </a:r>
            <a:r>
              <a:rPr sz="2400" spc="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shape</a:t>
            </a:r>
            <a:r>
              <a:rPr sz="2400" spc="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15" dirty="0">
                <a:latin typeface="Times New Roman"/>
                <a:cs typeface="Times New Roman"/>
              </a:rPr>
              <a:t>  </a:t>
            </a:r>
            <a:r>
              <a:rPr sz="2400" spc="-25" dirty="0">
                <a:latin typeface="Times New Roman"/>
                <a:cs typeface="Times New Roman"/>
              </a:rPr>
              <a:t>the </a:t>
            </a:r>
            <a:r>
              <a:rPr sz="2400" dirty="0">
                <a:latin typeface="Times New Roman"/>
                <a:cs typeface="Times New Roman"/>
              </a:rPr>
              <a:t>indifference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curves</a:t>
            </a:r>
            <a:r>
              <a:rPr sz="2400" spc="-10" dirty="0">
                <a:latin typeface="Perpetua"/>
                <a:cs typeface="Perpetua"/>
              </a:rPr>
              <a:t>.</a:t>
            </a:r>
            <a:endParaRPr sz="2400">
              <a:latin typeface="Perpetua"/>
              <a:cs typeface="Perpetua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53411" y="2039111"/>
            <a:ext cx="5518404" cy="286207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38400" y="304825"/>
            <a:ext cx="4419600" cy="523240"/>
          </a:xfrm>
          <a:prstGeom prst="rect">
            <a:avLst/>
          </a:prstGeom>
          <a:solidFill>
            <a:srgbClr val="946151"/>
          </a:solidFill>
          <a:ln w="12700">
            <a:solidFill>
              <a:srgbClr val="6C4639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3175" algn="ctr">
              <a:lnSpc>
                <a:spcPts val="3320"/>
              </a:lnSpc>
            </a:pPr>
            <a:r>
              <a:rPr sz="2800" dirty="0">
                <a:latin typeface="Perpetua"/>
                <a:cs typeface="Perpetua"/>
              </a:rPr>
              <a:t>Indifference</a:t>
            </a:r>
            <a:r>
              <a:rPr sz="2800" spc="-160" dirty="0">
                <a:latin typeface="Perpetua"/>
                <a:cs typeface="Perpetua"/>
              </a:rPr>
              <a:t> </a:t>
            </a:r>
            <a:r>
              <a:rPr sz="2800" spc="-10" dirty="0">
                <a:latin typeface="Perpetua"/>
                <a:cs typeface="Perpetua"/>
              </a:rPr>
              <a:t>schedule</a:t>
            </a:r>
            <a:endParaRPr sz="2800">
              <a:latin typeface="Perpetua"/>
              <a:cs typeface="Perpet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9740" y="856297"/>
            <a:ext cx="2488565" cy="54787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marR="5080">
              <a:lnSpc>
                <a:spcPct val="99300"/>
              </a:lnSpc>
              <a:spcBef>
                <a:spcPts val="130"/>
              </a:spcBef>
            </a:pPr>
            <a:r>
              <a:rPr sz="3600" spc="-25" dirty="0">
                <a:latin typeface="Times New Roman"/>
                <a:cs typeface="Times New Roman"/>
              </a:rPr>
              <a:t>An </a:t>
            </a:r>
            <a:r>
              <a:rPr sz="3600" spc="-10" dirty="0">
                <a:latin typeface="Times New Roman"/>
                <a:cs typeface="Times New Roman"/>
              </a:rPr>
              <a:t>indifference </a:t>
            </a:r>
            <a:r>
              <a:rPr sz="3600" dirty="0">
                <a:latin typeface="Times New Roman"/>
                <a:cs typeface="Times New Roman"/>
              </a:rPr>
              <a:t>schedule</a:t>
            </a:r>
            <a:r>
              <a:rPr sz="3600" spc="-4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is</a:t>
            </a:r>
            <a:r>
              <a:rPr sz="3600" spc="-10" dirty="0">
                <a:latin typeface="Times New Roman"/>
                <a:cs typeface="Times New Roman"/>
              </a:rPr>
              <a:t> </a:t>
            </a:r>
            <a:r>
              <a:rPr sz="3600" spc="-50" dirty="0">
                <a:latin typeface="Times New Roman"/>
                <a:cs typeface="Times New Roman"/>
              </a:rPr>
              <a:t>a </a:t>
            </a:r>
            <a:r>
              <a:rPr sz="3600" dirty="0">
                <a:latin typeface="Times New Roman"/>
                <a:cs typeface="Times New Roman"/>
              </a:rPr>
              <a:t>list</a:t>
            </a:r>
            <a:r>
              <a:rPr sz="3600" spc="-15" dirty="0">
                <a:latin typeface="Times New Roman"/>
                <a:cs typeface="Times New Roman"/>
              </a:rPr>
              <a:t> </a:t>
            </a:r>
            <a:r>
              <a:rPr sz="3600" spc="-25" dirty="0">
                <a:latin typeface="Times New Roman"/>
                <a:cs typeface="Times New Roman"/>
              </a:rPr>
              <a:t>of </a:t>
            </a:r>
            <a:r>
              <a:rPr sz="3600" spc="-10" dirty="0">
                <a:latin typeface="Times New Roman"/>
                <a:cs typeface="Times New Roman"/>
              </a:rPr>
              <a:t>combinations </a:t>
            </a:r>
            <a:r>
              <a:rPr sz="3600" dirty="0">
                <a:latin typeface="Times New Roman"/>
                <a:cs typeface="Times New Roman"/>
              </a:rPr>
              <a:t>of</a:t>
            </a:r>
            <a:r>
              <a:rPr sz="3600" spc="-15" dirty="0">
                <a:latin typeface="Times New Roman"/>
                <a:cs typeface="Times New Roman"/>
              </a:rPr>
              <a:t> </a:t>
            </a:r>
            <a:r>
              <a:rPr sz="3600" spc="-25" dirty="0">
                <a:latin typeface="Times New Roman"/>
                <a:cs typeface="Times New Roman"/>
              </a:rPr>
              <a:t>two </a:t>
            </a:r>
            <a:r>
              <a:rPr sz="3600" spc="-10" dirty="0">
                <a:latin typeface="Times New Roman"/>
                <a:cs typeface="Times New Roman"/>
              </a:rPr>
              <a:t>commodities </a:t>
            </a:r>
            <a:r>
              <a:rPr sz="3600" dirty="0">
                <a:latin typeface="Times New Roman"/>
                <a:cs typeface="Times New Roman"/>
              </a:rPr>
              <a:t>that</a:t>
            </a:r>
            <a:r>
              <a:rPr sz="3600" spc="-55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yields equal satisfaction</a:t>
            </a:r>
            <a:r>
              <a:rPr sz="3600" spc="-10" dirty="0">
                <a:latin typeface="Perpetua"/>
                <a:cs typeface="Perpetua"/>
              </a:rPr>
              <a:t>.</a:t>
            </a:r>
            <a:endParaRPr sz="3600">
              <a:latin typeface="Perpetua"/>
              <a:cs typeface="Perpetu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270250" y="908050"/>
          <a:ext cx="5715000" cy="57880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3600"/>
                <a:gridCol w="1676400"/>
                <a:gridCol w="1905000"/>
              </a:tblGrid>
              <a:tr h="82676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2400" b="1" spc="-10" dirty="0">
                          <a:solidFill>
                            <a:srgbClr val="FF0000"/>
                          </a:solidFill>
                          <a:latin typeface="Perpetua"/>
                          <a:cs typeface="Perpetua"/>
                        </a:rPr>
                        <a:t>Combination</a:t>
                      </a:r>
                      <a:endParaRPr sz="2400">
                        <a:latin typeface="Perpetua"/>
                        <a:cs typeface="Perpetu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46151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2400" b="1" dirty="0">
                          <a:solidFill>
                            <a:srgbClr val="FF0000"/>
                          </a:solidFill>
                          <a:latin typeface="Perpetua"/>
                          <a:cs typeface="Perpetua"/>
                        </a:rPr>
                        <a:t>Good</a:t>
                      </a:r>
                      <a:r>
                        <a:rPr sz="2400" b="1" spc="-20" dirty="0">
                          <a:solidFill>
                            <a:srgbClr val="FF0000"/>
                          </a:solidFill>
                          <a:latin typeface="Perpetua"/>
                          <a:cs typeface="Perpetua"/>
                        </a:rPr>
                        <a:t> </a:t>
                      </a:r>
                      <a:r>
                        <a:rPr sz="2400" b="1" spc="-50" dirty="0">
                          <a:solidFill>
                            <a:srgbClr val="FF0000"/>
                          </a:solidFill>
                          <a:latin typeface="Perpetua"/>
                          <a:cs typeface="Perpetua"/>
                        </a:rPr>
                        <a:t>x</a:t>
                      </a:r>
                      <a:endParaRPr sz="2400">
                        <a:latin typeface="Perpetua"/>
                        <a:cs typeface="Perpetu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46151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2400" b="1" dirty="0">
                          <a:solidFill>
                            <a:srgbClr val="FF0000"/>
                          </a:solidFill>
                          <a:latin typeface="Perpetua"/>
                          <a:cs typeface="Perpetua"/>
                        </a:rPr>
                        <a:t>Good</a:t>
                      </a:r>
                      <a:r>
                        <a:rPr sz="2400" b="1" spc="-10" dirty="0">
                          <a:solidFill>
                            <a:srgbClr val="FF0000"/>
                          </a:solidFill>
                          <a:latin typeface="Perpetua"/>
                          <a:cs typeface="Perpetua"/>
                        </a:rPr>
                        <a:t> </a:t>
                      </a:r>
                      <a:r>
                        <a:rPr sz="2400" b="1" spc="-50" dirty="0">
                          <a:solidFill>
                            <a:srgbClr val="FF0000"/>
                          </a:solidFill>
                          <a:latin typeface="Perpetua"/>
                          <a:cs typeface="Perpetua"/>
                        </a:rPr>
                        <a:t>y</a:t>
                      </a:r>
                      <a:endParaRPr sz="2400">
                        <a:latin typeface="Perpetua"/>
                        <a:cs typeface="Perpetu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46151"/>
                    </a:solidFill>
                  </a:tcPr>
                </a:tc>
              </a:tr>
              <a:tr h="82740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L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2D0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1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2D0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25" dirty="0">
                          <a:latin typeface="Perpetua"/>
                          <a:cs typeface="Perpetua"/>
                        </a:rPr>
                        <a:t>18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2D0"/>
                    </a:solidFill>
                  </a:tcPr>
                </a:tc>
              </a:tr>
              <a:tr h="82676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M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AE9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2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AE9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25" dirty="0">
                          <a:latin typeface="Perpetua"/>
                          <a:cs typeface="Perpetua"/>
                        </a:rPr>
                        <a:t>13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AE9"/>
                    </a:solidFill>
                  </a:tcPr>
                </a:tc>
              </a:tr>
              <a:tr h="82676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N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2D0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3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2D0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9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2D0"/>
                    </a:solidFill>
                  </a:tcPr>
                </a:tc>
              </a:tr>
              <a:tr h="82676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O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AE9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4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AE9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6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AE9"/>
                    </a:solidFill>
                  </a:tcPr>
                </a:tc>
              </a:tr>
              <a:tr h="82676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Q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2D0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5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2D0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4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2D0"/>
                    </a:solidFill>
                  </a:tcPr>
                </a:tc>
              </a:tr>
              <a:tr h="82676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R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AE9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6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AE9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3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AE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593850" y="298450"/>
            <a:ext cx="5880100" cy="774700"/>
            <a:chOff x="1593850" y="298450"/>
            <a:chExt cx="5880100" cy="774700"/>
          </a:xfrm>
        </p:grpSpPr>
        <p:sp>
          <p:nvSpPr>
            <p:cNvPr id="3" name="object 3"/>
            <p:cNvSpPr/>
            <p:nvPr/>
          </p:nvSpPr>
          <p:spPr>
            <a:xfrm>
              <a:off x="1600200" y="304800"/>
              <a:ext cx="5867400" cy="762000"/>
            </a:xfrm>
            <a:custGeom>
              <a:avLst/>
              <a:gdLst/>
              <a:ahLst/>
              <a:cxnLst/>
              <a:rect l="l" t="t" r="r" b="b"/>
              <a:pathLst>
                <a:path w="5867400" h="762000">
                  <a:moveTo>
                    <a:pt x="5740400" y="0"/>
                  </a:moveTo>
                  <a:lnTo>
                    <a:pt x="127000" y="0"/>
                  </a:lnTo>
                  <a:lnTo>
                    <a:pt x="77581" y="9985"/>
                  </a:lnTo>
                  <a:lnTo>
                    <a:pt x="37211" y="37210"/>
                  </a:lnTo>
                  <a:lnTo>
                    <a:pt x="9985" y="77581"/>
                  </a:lnTo>
                  <a:lnTo>
                    <a:pt x="0" y="127000"/>
                  </a:lnTo>
                  <a:lnTo>
                    <a:pt x="0" y="635000"/>
                  </a:lnTo>
                  <a:lnTo>
                    <a:pt x="9985" y="684418"/>
                  </a:lnTo>
                  <a:lnTo>
                    <a:pt x="37210" y="724788"/>
                  </a:lnTo>
                  <a:lnTo>
                    <a:pt x="77581" y="752014"/>
                  </a:lnTo>
                  <a:lnTo>
                    <a:pt x="127000" y="762000"/>
                  </a:lnTo>
                  <a:lnTo>
                    <a:pt x="5740400" y="762000"/>
                  </a:lnTo>
                  <a:lnTo>
                    <a:pt x="5789818" y="752014"/>
                  </a:lnTo>
                  <a:lnTo>
                    <a:pt x="5830189" y="724788"/>
                  </a:lnTo>
                  <a:lnTo>
                    <a:pt x="5857414" y="684418"/>
                  </a:lnTo>
                  <a:lnTo>
                    <a:pt x="5867400" y="635000"/>
                  </a:lnTo>
                  <a:lnTo>
                    <a:pt x="5867400" y="127000"/>
                  </a:lnTo>
                  <a:lnTo>
                    <a:pt x="5857414" y="77581"/>
                  </a:lnTo>
                  <a:lnTo>
                    <a:pt x="5830189" y="37210"/>
                  </a:lnTo>
                  <a:lnTo>
                    <a:pt x="5789818" y="9985"/>
                  </a:lnTo>
                  <a:lnTo>
                    <a:pt x="5740400" y="0"/>
                  </a:lnTo>
                  <a:close/>
                </a:path>
              </a:pathLst>
            </a:custGeom>
            <a:solidFill>
              <a:srgbClr val="D247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600200" y="304800"/>
              <a:ext cx="5867400" cy="762000"/>
            </a:xfrm>
            <a:custGeom>
              <a:avLst/>
              <a:gdLst/>
              <a:ahLst/>
              <a:cxnLst/>
              <a:rect l="l" t="t" r="r" b="b"/>
              <a:pathLst>
                <a:path w="5867400" h="762000">
                  <a:moveTo>
                    <a:pt x="0" y="127000"/>
                  </a:moveTo>
                  <a:lnTo>
                    <a:pt x="9985" y="77581"/>
                  </a:lnTo>
                  <a:lnTo>
                    <a:pt x="37211" y="37210"/>
                  </a:lnTo>
                  <a:lnTo>
                    <a:pt x="77581" y="9985"/>
                  </a:lnTo>
                  <a:lnTo>
                    <a:pt x="127000" y="0"/>
                  </a:lnTo>
                  <a:lnTo>
                    <a:pt x="5740400" y="0"/>
                  </a:lnTo>
                  <a:lnTo>
                    <a:pt x="5789818" y="9985"/>
                  </a:lnTo>
                  <a:lnTo>
                    <a:pt x="5830189" y="37210"/>
                  </a:lnTo>
                  <a:lnTo>
                    <a:pt x="5857414" y="77581"/>
                  </a:lnTo>
                  <a:lnTo>
                    <a:pt x="5867400" y="127000"/>
                  </a:lnTo>
                  <a:lnTo>
                    <a:pt x="5867400" y="635000"/>
                  </a:lnTo>
                  <a:lnTo>
                    <a:pt x="5857414" y="684418"/>
                  </a:lnTo>
                  <a:lnTo>
                    <a:pt x="5830189" y="724788"/>
                  </a:lnTo>
                  <a:lnTo>
                    <a:pt x="5789818" y="752014"/>
                  </a:lnTo>
                  <a:lnTo>
                    <a:pt x="5740400" y="762000"/>
                  </a:lnTo>
                  <a:lnTo>
                    <a:pt x="127000" y="762000"/>
                  </a:lnTo>
                  <a:lnTo>
                    <a:pt x="77581" y="752014"/>
                  </a:lnTo>
                  <a:lnTo>
                    <a:pt x="37210" y="724788"/>
                  </a:lnTo>
                  <a:lnTo>
                    <a:pt x="9985" y="684418"/>
                  </a:lnTo>
                  <a:lnTo>
                    <a:pt x="0" y="635000"/>
                  </a:lnTo>
                  <a:lnTo>
                    <a:pt x="0" y="127000"/>
                  </a:lnTo>
                  <a:close/>
                </a:path>
              </a:pathLst>
            </a:custGeom>
            <a:ln w="12700">
              <a:solidFill>
                <a:srgbClr val="9B310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78777" rIns="0" bIns="0" rtlCol="0">
            <a:spAutoFit/>
          </a:bodyPr>
          <a:lstStyle/>
          <a:p>
            <a:pPr marL="251968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FFFFFF"/>
                </a:solidFill>
                <a:latin typeface="Perpetua"/>
                <a:cs typeface="Perpetua"/>
              </a:rPr>
              <a:t>Indifference</a:t>
            </a:r>
            <a:r>
              <a:rPr sz="3600" spc="-110" dirty="0">
                <a:solidFill>
                  <a:srgbClr val="FFFFFF"/>
                </a:solidFill>
                <a:latin typeface="Perpetua"/>
                <a:cs typeface="Perpetua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Perpetua"/>
                <a:cs typeface="Perpetua"/>
              </a:rPr>
              <a:t>Curve</a:t>
            </a:r>
            <a:endParaRPr sz="3600">
              <a:latin typeface="Perpetua"/>
              <a:cs typeface="Perpet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7340" y="1316354"/>
            <a:ext cx="3655060" cy="4965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715" indent="-12700">
              <a:lnSpc>
                <a:spcPct val="100000"/>
              </a:lnSpc>
              <a:spcBef>
                <a:spcPts val="100"/>
              </a:spcBef>
              <a:buSzPct val="96428"/>
              <a:buFont typeface="Arial"/>
              <a:buChar char="•"/>
              <a:tabLst>
                <a:tab pos="136525" algn="l"/>
                <a:tab pos="2037080" algn="l"/>
                <a:tab pos="3076575" algn="l"/>
                <a:tab pos="3343275" algn="l"/>
                <a:tab pos="3482975" algn="l"/>
              </a:tabLst>
            </a:pPr>
            <a:r>
              <a:rPr sz="2800" spc="-10" dirty="0">
                <a:latin typeface="Times New Roman"/>
                <a:cs typeface="Times New Roman"/>
              </a:rPr>
              <a:t>	Indifference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Curve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Times New Roman"/>
                <a:cs typeface="Times New Roman"/>
              </a:rPr>
              <a:t>is</a:t>
            </a:r>
            <a:r>
              <a:rPr sz="2800" dirty="0">
                <a:latin typeface="Times New Roman"/>
                <a:cs typeface="Times New Roman"/>
              </a:rPr>
              <a:t>		</a:t>
            </a:r>
            <a:r>
              <a:rPr sz="2800" spc="-50" dirty="0">
                <a:latin typeface="Times New Roman"/>
                <a:cs typeface="Times New Roman"/>
              </a:rPr>
              <a:t>a </a:t>
            </a:r>
            <a:r>
              <a:rPr sz="2800" spc="-10" dirty="0">
                <a:latin typeface="Times New Roman"/>
                <a:cs typeface="Times New Roman"/>
              </a:rPr>
              <a:t>Diagrammatic Representation</a:t>
            </a:r>
            <a:r>
              <a:rPr sz="2800" dirty="0">
                <a:latin typeface="Times New Roman"/>
                <a:cs typeface="Times New Roman"/>
              </a:rPr>
              <a:t>		</a:t>
            </a:r>
            <a:r>
              <a:rPr sz="2800" spc="-25" dirty="0">
                <a:latin typeface="Times New Roman"/>
                <a:cs typeface="Times New Roman"/>
              </a:rPr>
              <a:t>of </a:t>
            </a:r>
            <a:r>
              <a:rPr sz="2800" dirty="0">
                <a:latin typeface="Times New Roman"/>
                <a:cs typeface="Times New Roman"/>
              </a:rPr>
              <a:t>Indifference</a:t>
            </a:r>
            <a:r>
              <a:rPr sz="2800" spc="-15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Schedule.</a:t>
            </a:r>
            <a:endParaRPr sz="2800">
              <a:latin typeface="Times New Roman"/>
              <a:cs typeface="Times New Roman"/>
            </a:endParaRPr>
          </a:p>
          <a:p>
            <a:pPr marL="342900" indent="-330200">
              <a:lnSpc>
                <a:spcPts val="5225"/>
              </a:lnSpc>
              <a:buSzPct val="63636"/>
              <a:buChar char="•"/>
              <a:tabLst>
                <a:tab pos="342900" algn="l"/>
                <a:tab pos="916940" algn="l"/>
                <a:tab pos="1361440" algn="l"/>
                <a:tab pos="1905000" algn="l"/>
              </a:tabLst>
            </a:pPr>
            <a:r>
              <a:rPr sz="4400" spc="-25" dirty="0">
                <a:latin typeface="Times New Roman"/>
                <a:cs typeface="Times New Roman"/>
              </a:rPr>
              <a:t>I</a:t>
            </a:r>
            <a:r>
              <a:rPr sz="2800" spc="-25" dirty="0">
                <a:latin typeface="Times New Roman"/>
                <a:cs typeface="Times New Roman"/>
              </a:rPr>
              <a:t>1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Times New Roman"/>
                <a:cs typeface="Times New Roman"/>
              </a:rPr>
              <a:t>is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Times New Roman"/>
                <a:cs typeface="Times New Roman"/>
              </a:rPr>
              <a:t>an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Indifference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2800" spc="-10" dirty="0">
                <a:latin typeface="Times New Roman"/>
                <a:cs typeface="Times New Roman"/>
              </a:rPr>
              <a:t>curve.</a:t>
            </a:r>
            <a:endParaRPr sz="2800">
              <a:latin typeface="Times New Roman"/>
              <a:cs typeface="Times New Roman"/>
            </a:endParaRPr>
          </a:p>
          <a:p>
            <a:pPr marL="12700" marR="5080" indent="279400" algn="just">
              <a:lnSpc>
                <a:spcPct val="100000"/>
              </a:lnSpc>
              <a:buChar char="•"/>
              <a:tabLst>
                <a:tab pos="292100" algn="l"/>
              </a:tabLst>
            </a:pPr>
            <a:r>
              <a:rPr sz="2800" dirty="0">
                <a:latin typeface="Times New Roman"/>
                <a:cs typeface="Times New Roman"/>
              </a:rPr>
              <a:t>It</a:t>
            </a:r>
            <a:r>
              <a:rPr sz="2800" spc="5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is</a:t>
            </a:r>
            <a:r>
              <a:rPr sz="2800" spc="5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5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line</a:t>
            </a:r>
            <a:r>
              <a:rPr sz="2800" spc="5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that</a:t>
            </a:r>
            <a:r>
              <a:rPr sz="2800" spc="5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shows </a:t>
            </a:r>
            <a:r>
              <a:rPr sz="2800" dirty="0">
                <a:latin typeface="Times New Roman"/>
                <a:cs typeface="Times New Roman"/>
              </a:rPr>
              <a:t>all</a:t>
            </a:r>
            <a:r>
              <a:rPr sz="2800" spc="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possible</a:t>
            </a:r>
            <a:r>
              <a:rPr sz="2800" spc="5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combinations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1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Two</a:t>
            </a:r>
            <a:r>
              <a:rPr sz="2800" spc="2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Goods</a:t>
            </a:r>
            <a:r>
              <a:rPr sz="2800" spc="30" dirty="0">
                <a:latin typeface="Times New Roman"/>
                <a:cs typeface="Times New Roman"/>
              </a:rPr>
              <a:t>  </a:t>
            </a:r>
            <a:r>
              <a:rPr sz="2800" spc="-10" dirty="0">
                <a:latin typeface="Times New Roman"/>
                <a:cs typeface="Times New Roman"/>
              </a:rPr>
              <a:t>between </a:t>
            </a:r>
            <a:r>
              <a:rPr sz="2800" dirty="0">
                <a:latin typeface="Times New Roman"/>
                <a:cs typeface="Times New Roman"/>
              </a:rPr>
              <a:t>which</a:t>
            </a:r>
            <a:r>
              <a:rPr sz="2800" spc="540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535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person</a:t>
            </a:r>
            <a:r>
              <a:rPr sz="2800" spc="540" dirty="0">
                <a:latin typeface="Times New Roman"/>
                <a:cs typeface="Times New Roman"/>
              </a:rPr>
              <a:t>   </a:t>
            </a:r>
            <a:r>
              <a:rPr sz="2800" spc="-25" dirty="0">
                <a:latin typeface="Times New Roman"/>
                <a:cs typeface="Times New Roman"/>
              </a:rPr>
              <a:t>is </a:t>
            </a:r>
            <a:r>
              <a:rPr sz="2800" spc="-10" dirty="0">
                <a:latin typeface="Times New Roman"/>
                <a:cs typeface="Times New Roman"/>
              </a:rPr>
              <a:t>Indifferent</a:t>
            </a:r>
            <a:endParaRPr sz="28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14800" y="1411224"/>
            <a:ext cx="4572000" cy="460857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46379" rIns="0" bIns="0" rtlCol="0">
            <a:spAutoFit/>
          </a:bodyPr>
          <a:lstStyle/>
          <a:p>
            <a:pPr marL="271399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latin typeface="Perpetua"/>
                <a:cs typeface="Perpetua"/>
              </a:rPr>
              <a:t>Indifference</a:t>
            </a:r>
            <a:r>
              <a:rPr sz="3200" spc="-175" dirty="0">
                <a:latin typeface="Perpetua"/>
                <a:cs typeface="Perpetua"/>
              </a:rPr>
              <a:t> </a:t>
            </a:r>
            <a:r>
              <a:rPr sz="3200" spc="-25" dirty="0">
                <a:latin typeface="Perpetua"/>
                <a:cs typeface="Perpetua"/>
              </a:rPr>
              <a:t>Map</a:t>
            </a:r>
            <a:endParaRPr sz="3200">
              <a:latin typeface="Perpetua"/>
              <a:cs typeface="Perpet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163637"/>
            <a:ext cx="3666490" cy="49574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89865" indent="133985">
              <a:lnSpc>
                <a:spcPct val="100000"/>
              </a:lnSpc>
              <a:spcBef>
                <a:spcPts val="100"/>
              </a:spcBef>
              <a:buSzPct val="64285"/>
              <a:buFont typeface="Arial"/>
              <a:buChar char="•"/>
              <a:tabLst>
                <a:tab pos="146685" algn="l"/>
                <a:tab pos="1628775" algn="l"/>
              </a:tabLst>
            </a:pPr>
            <a:r>
              <a:rPr sz="2800" dirty="0">
                <a:latin typeface="Times New Roman"/>
                <a:cs typeface="Times New Roman"/>
              </a:rPr>
              <a:t>An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Indifference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Map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is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Group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Indifference </a:t>
            </a:r>
            <a:r>
              <a:rPr sz="2800" dirty="0">
                <a:latin typeface="Times New Roman"/>
                <a:cs typeface="Times New Roman"/>
              </a:rPr>
              <a:t>Curves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each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which represents</a:t>
            </a:r>
            <a:r>
              <a:rPr sz="2800" dirty="0">
                <a:latin typeface="Times New Roman"/>
                <a:cs typeface="Times New Roman"/>
              </a:rPr>
              <a:t>	a given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level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Satisfaction.</a:t>
            </a:r>
            <a:endParaRPr sz="2800">
              <a:latin typeface="Times New Roman"/>
              <a:cs typeface="Times New Roman"/>
            </a:endParaRPr>
          </a:p>
          <a:p>
            <a:pPr marL="12700" marR="61594" indent="210820">
              <a:lnSpc>
                <a:spcPct val="100000"/>
              </a:lnSpc>
              <a:spcBef>
                <a:spcPts val="5"/>
              </a:spcBef>
              <a:buChar char="•"/>
              <a:tabLst>
                <a:tab pos="223520" algn="l"/>
              </a:tabLst>
            </a:pPr>
            <a:r>
              <a:rPr sz="2800" dirty="0">
                <a:latin typeface="Times New Roman"/>
                <a:cs typeface="Times New Roman"/>
              </a:rPr>
              <a:t>If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Indifference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curve </a:t>
            </a:r>
            <a:r>
              <a:rPr sz="2800" dirty="0">
                <a:latin typeface="Times New Roman"/>
                <a:cs typeface="Times New Roman"/>
              </a:rPr>
              <a:t>Shifts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to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Right,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Level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Satisfaction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goes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on </a:t>
            </a:r>
            <a:r>
              <a:rPr sz="2800" spc="-10" dirty="0">
                <a:latin typeface="Times New Roman"/>
                <a:cs typeface="Times New Roman"/>
              </a:rPr>
              <a:t>Increasing.</a:t>
            </a:r>
            <a:endParaRPr sz="2800">
              <a:latin typeface="Times New Roman"/>
              <a:cs typeface="Times New Roman"/>
            </a:endParaRPr>
          </a:p>
          <a:p>
            <a:pPr marL="12700" marR="5080" indent="-12700">
              <a:lnSpc>
                <a:spcPct val="98800"/>
              </a:lnSpc>
              <a:spcBef>
                <a:spcPts val="45"/>
              </a:spcBef>
              <a:buSzPct val="96428"/>
              <a:buFont typeface="Arial"/>
              <a:buChar char="•"/>
              <a:tabLst>
                <a:tab pos="136525" algn="l"/>
              </a:tabLst>
            </a:pPr>
            <a:r>
              <a:rPr sz="2800" dirty="0">
                <a:latin typeface="Times New Roman"/>
                <a:cs typeface="Times New Roman"/>
              </a:rPr>
              <a:t>	From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Point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View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Satisfaction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4400" spc="-10" dirty="0">
                <a:latin typeface="Times New Roman"/>
                <a:cs typeface="Times New Roman"/>
              </a:rPr>
              <a:t>I</a:t>
            </a:r>
            <a:r>
              <a:rPr sz="2800" spc="-10" dirty="0">
                <a:latin typeface="Times New Roman"/>
                <a:cs typeface="Times New Roman"/>
              </a:rPr>
              <a:t>1&lt;</a:t>
            </a:r>
            <a:r>
              <a:rPr sz="4400" spc="-10" dirty="0">
                <a:latin typeface="Times New Roman"/>
                <a:cs typeface="Times New Roman"/>
              </a:rPr>
              <a:t>I</a:t>
            </a:r>
            <a:r>
              <a:rPr sz="2800" spc="-10" dirty="0">
                <a:latin typeface="Times New Roman"/>
                <a:cs typeface="Times New Roman"/>
              </a:rPr>
              <a:t>2&lt;</a:t>
            </a:r>
            <a:r>
              <a:rPr sz="4400" spc="-10" dirty="0">
                <a:latin typeface="Times New Roman"/>
                <a:cs typeface="Times New Roman"/>
              </a:rPr>
              <a:t>I</a:t>
            </a:r>
            <a:r>
              <a:rPr sz="2800" spc="-10" dirty="0">
                <a:latin typeface="Times New Roman"/>
                <a:cs typeface="Times New Roman"/>
              </a:rPr>
              <a:t>3</a:t>
            </a:r>
            <a:endParaRPr sz="28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38650" y="1183639"/>
            <a:ext cx="4457700" cy="46736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8194" y="203136"/>
            <a:ext cx="513461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latin typeface="Perpetua"/>
                <a:cs typeface="Perpetua"/>
              </a:rPr>
              <a:t>Assumptions</a:t>
            </a:r>
            <a:r>
              <a:rPr sz="3200" spc="-70" dirty="0">
                <a:latin typeface="Perpetua"/>
                <a:cs typeface="Perpetua"/>
              </a:rPr>
              <a:t> </a:t>
            </a:r>
            <a:r>
              <a:rPr sz="3200" dirty="0">
                <a:latin typeface="Perpetua"/>
                <a:cs typeface="Perpetua"/>
              </a:rPr>
              <a:t>of</a:t>
            </a:r>
            <a:r>
              <a:rPr sz="3200" spc="-70" dirty="0">
                <a:latin typeface="Perpetua"/>
                <a:cs typeface="Perpetua"/>
              </a:rPr>
              <a:t> </a:t>
            </a:r>
            <a:r>
              <a:rPr sz="3200" dirty="0">
                <a:latin typeface="Perpetua"/>
                <a:cs typeface="Perpetua"/>
              </a:rPr>
              <a:t>Indifference</a:t>
            </a:r>
            <a:r>
              <a:rPr sz="3200" spc="-65" dirty="0">
                <a:latin typeface="Perpetua"/>
                <a:cs typeface="Perpetua"/>
              </a:rPr>
              <a:t> </a:t>
            </a:r>
            <a:r>
              <a:rPr sz="3200" spc="-10" dirty="0">
                <a:latin typeface="Perpetua"/>
                <a:cs typeface="Perpetua"/>
              </a:rPr>
              <a:t>Curve</a:t>
            </a:r>
            <a:endParaRPr sz="3200">
              <a:latin typeface="Perpetua"/>
              <a:cs typeface="Perpet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9740" y="858773"/>
            <a:ext cx="8515985" cy="5148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55600" algn="l"/>
                <a:tab pos="1993264" algn="l"/>
              </a:tabLst>
            </a:pPr>
            <a:r>
              <a:rPr sz="2800" spc="-10" dirty="0">
                <a:latin typeface="Times New Roman"/>
                <a:cs typeface="Times New Roman"/>
              </a:rPr>
              <a:t>Consumer</a:t>
            </a:r>
            <a:r>
              <a:rPr sz="2800" dirty="0">
                <a:latin typeface="Times New Roman"/>
                <a:cs typeface="Times New Roman"/>
              </a:rPr>
              <a:t>	acts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rationally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so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as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to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maximise</a:t>
            </a:r>
            <a:r>
              <a:rPr sz="2800" spc="3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satisfaction.</a:t>
            </a:r>
            <a:endParaRPr sz="2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2800" dirty="0">
                <a:latin typeface="Times New Roman"/>
                <a:cs typeface="Times New Roman"/>
              </a:rPr>
              <a:t>There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are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two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goods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X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and</a:t>
            </a:r>
            <a:r>
              <a:rPr sz="2800" spc="-12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Y.</a:t>
            </a:r>
            <a:endParaRPr sz="2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2800" dirty="0">
                <a:latin typeface="Times New Roman"/>
                <a:cs typeface="Times New Roman"/>
              </a:rPr>
              <a:t>Utility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is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measured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ordinally.</a:t>
            </a:r>
            <a:endParaRPr sz="2800">
              <a:latin typeface="Times New Roman"/>
              <a:cs typeface="Times New Roman"/>
            </a:endParaRPr>
          </a:p>
          <a:p>
            <a:pPr marL="355600" marR="419734" indent="-34353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55600" algn="l"/>
              </a:tabLst>
            </a:pPr>
            <a:r>
              <a:rPr sz="2800" dirty="0">
                <a:latin typeface="Times New Roman"/>
                <a:cs typeface="Times New Roman"/>
              </a:rPr>
              <a:t>It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is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based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axim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diminishing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marginal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rate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of </a:t>
            </a:r>
            <a:r>
              <a:rPr sz="2800" spc="-10" dirty="0">
                <a:latin typeface="Times New Roman"/>
                <a:cs typeface="Times New Roman"/>
              </a:rPr>
              <a:t>substitution.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3535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consumer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is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consistent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his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choice,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that is,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if in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one </a:t>
            </a:r>
            <a:r>
              <a:rPr sz="2800" dirty="0">
                <a:latin typeface="Times New Roman"/>
                <a:cs typeface="Times New Roman"/>
              </a:rPr>
              <a:t>time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he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chooses bundle</a:t>
            </a:r>
            <a:r>
              <a:rPr sz="2800" spc="-1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1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over B,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he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will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not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choose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50" dirty="0">
                <a:latin typeface="Times New Roman"/>
                <a:cs typeface="Times New Roman"/>
              </a:rPr>
              <a:t>B </a:t>
            </a:r>
            <a:r>
              <a:rPr sz="2800" dirty="0">
                <a:latin typeface="Times New Roman"/>
                <a:cs typeface="Times New Roman"/>
              </a:rPr>
              <a:t>over</a:t>
            </a:r>
            <a:r>
              <a:rPr sz="2800" spc="-1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1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another time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if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both bundles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are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available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to </a:t>
            </a:r>
            <a:r>
              <a:rPr sz="2800" dirty="0">
                <a:latin typeface="Times New Roman"/>
                <a:cs typeface="Times New Roman"/>
              </a:rPr>
              <a:t>him.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If</a:t>
            </a:r>
            <a:r>
              <a:rPr sz="2800" spc="-1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A&gt;B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,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then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B&gt;</a:t>
            </a:r>
            <a:r>
              <a:rPr sz="2800" spc="-170" dirty="0">
                <a:latin typeface="Times New Roman"/>
                <a:cs typeface="Times New Roman"/>
              </a:rPr>
              <a:t> </a:t>
            </a:r>
            <a:r>
              <a:rPr sz="2800" spc="-50" dirty="0">
                <a:latin typeface="Times New Roman"/>
                <a:cs typeface="Times New Roman"/>
              </a:rPr>
              <a:t>A</a:t>
            </a:r>
            <a:endParaRPr sz="2800">
              <a:latin typeface="Times New Roman"/>
              <a:cs typeface="Times New Roman"/>
            </a:endParaRPr>
          </a:p>
          <a:p>
            <a:pPr marL="355600" marR="118110" indent="-34353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55600" algn="l"/>
              </a:tabLst>
            </a:pPr>
            <a:r>
              <a:rPr sz="2800" dirty="0">
                <a:latin typeface="Times New Roman"/>
                <a:cs typeface="Times New Roman"/>
              </a:rPr>
              <a:t>Consumer’s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choices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are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characterized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by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Transitivity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.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It </a:t>
            </a:r>
            <a:r>
              <a:rPr sz="2800" dirty="0">
                <a:latin typeface="Times New Roman"/>
                <a:cs typeface="Times New Roman"/>
              </a:rPr>
              <a:t>means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that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if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Consumer</a:t>
            </a:r>
            <a:r>
              <a:rPr sz="2800" spc="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prefers</a:t>
            </a:r>
            <a:r>
              <a:rPr sz="2800" spc="-150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Times New Roman"/>
                <a:cs typeface="Times New Roman"/>
              </a:rPr>
              <a:t>A</a:t>
            </a:r>
            <a:r>
              <a:rPr sz="2800" spc="-1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to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&amp;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to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C,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he </a:t>
            </a:r>
            <a:r>
              <a:rPr sz="2800" dirty="0">
                <a:latin typeface="Times New Roman"/>
                <a:cs typeface="Times New Roman"/>
              </a:rPr>
              <a:t>must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prefer</a:t>
            </a:r>
            <a:r>
              <a:rPr sz="2800" spc="-150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Times New Roman"/>
                <a:cs typeface="Times New Roman"/>
              </a:rPr>
              <a:t>A</a:t>
            </a:r>
            <a:r>
              <a:rPr sz="2800" spc="-1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to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C.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27050" y="679424"/>
            <a:ext cx="3289300" cy="5276215"/>
            <a:chOff x="527050" y="679424"/>
            <a:chExt cx="3289300" cy="5276215"/>
          </a:xfrm>
        </p:grpSpPr>
        <p:sp>
          <p:nvSpPr>
            <p:cNvPr id="3" name="object 3"/>
            <p:cNvSpPr/>
            <p:nvPr/>
          </p:nvSpPr>
          <p:spPr>
            <a:xfrm>
              <a:off x="533400" y="685774"/>
              <a:ext cx="3276600" cy="5263515"/>
            </a:xfrm>
            <a:custGeom>
              <a:avLst/>
              <a:gdLst/>
              <a:ahLst/>
              <a:cxnLst/>
              <a:rect l="l" t="t" r="r" b="b"/>
              <a:pathLst>
                <a:path w="3276600" h="5263515">
                  <a:moveTo>
                    <a:pt x="3276600" y="0"/>
                  </a:moveTo>
                  <a:lnTo>
                    <a:pt x="0" y="0"/>
                  </a:lnTo>
                  <a:lnTo>
                    <a:pt x="0" y="5263007"/>
                  </a:lnTo>
                  <a:lnTo>
                    <a:pt x="3276600" y="5263007"/>
                  </a:lnTo>
                  <a:lnTo>
                    <a:pt x="32766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33400" y="685774"/>
              <a:ext cx="3276600" cy="5263515"/>
            </a:xfrm>
            <a:custGeom>
              <a:avLst/>
              <a:gdLst/>
              <a:ahLst/>
              <a:cxnLst/>
              <a:rect l="l" t="t" r="r" b="b"/>
              <a:pathLst>
                <a:path w="3276600" h="5263515">
                  <a:moveTo>
                    <a:pt x="0" y="5263007"/>
                  </a:moveTo>
                  <a:lnTo>
                    <a:pt x="3276600" y="5263007"/>
                  </a:lnTo>
                  <a:lnTo>
                    <a:pt x="3276600" y="0"/>
                  </a:lnTo>
                  <a:lnTo>
                    <a:pt x="0" y="0"/>
                  </a:lnTo>
                  <a:lnTo>
                    <a:pt x="0" y="5263007"/>
                  </a:lnTo>
                  <a:close/>
                </a:path>
              </a:pathLst>
            </a:custGeom>
            <a:ln w="12700">
              <a:solidFill>
                <a:srgbClr val="A18E6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561657" y="709040"/>
            <a:ext cx="3221990" cy="5147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00" marR="46355" algn="just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47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marginal</a:t>
            </a:r>
            <a:r>
              <a:rPr sz="2400" spc="47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rate</a:t>
            </a:r>
            <a:r>
              <a:rPr sz="2400" spc="480" dirty="0">
                <a:latin typeface="Times New Roman"/>
                <a:cs typeface="Times New Roman"/>
              </a:rPr>
              <a:t>  </a:t>
            </a:r>
            <a:r>
              <a:rPr sz="2400" spc="-25" dirty="0">
                <a:latin typeface="Times New Roman"/>
                <a:cs typeface="Times New Roman"/>
              </a:rPr>
              <a:t>of </a:t>
            </a:r>
            <a:r>
              <a:rPr sz="2400" dirty="0">
                <a:latin typeface="Times New Roman"/>
                <a:cs typeface="Times New Roman"/>
              </a:rPr>
              <a:t>substitution</a:t>
            </a:r>
            <a:r>
              <a:rPr sz="2400" spc="1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1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1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rate</a:t>
            </a:r>
            <a:r>
              <a:rPr sz="2400" spc="12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of </a:t>
            </a:r>
            <a:r>
              <a:rPr sz="2400" dirty="0">
                <a:latin typeface="Times New Roman"/>
                <a:cs typeface="Times New Roman"/>
              </a:rPr>
              <a:t>exchange</a:t>
            </a:r>
            <a:r>
              <a:rPr sz="2400" spc="4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between</a:t>
            </a:r>
            <a:r>
              <a:rPr sz="2400" spc="50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some </a:t>
            </a:r>
            <a:r>
              <a:rPr sz="2400" dirty="0">
                <a:latin typeface="Times New Roman"/>
                <a:cs typeface="Times New Roman"/>
              </a:rPr>
              <a:t>units</a:t>
            </a:r>
            <a:r>
              <a:rPr sz="2400" spc="4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4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goods</a:t>
            </a:r>
            <a:r>
              <a:rPr sz="2400" spc="40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X</a:t>
            </a:r>
            <a:r>
              <a:rPr sz="2400" spc="4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400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Y </a:t>
            </a:r>
            <a:r>
              <a:rPr sz="2400" dirty="0">
                <a:latin typeface="Times New Roman"/>
                <a:cs typeface="Times New Roman"/>
              </a:rPr>
              <a:t>which</a:t>
            </a:r>
            <a:r>
              <a:rPr sz="2400" spc="459" dirty="0">
                <a:latin typeface="Times New Roman"/>
                <a:cs typeface="Times New Roman"/>
              </a:rPr>
              <a:t>    </a:t>
            </a:r>
            <a:r>
              <a:rPr sz="2400" dirty="0">
                <a:latin typeface="Times New Roman"/>
                <a:cs typeface="Times New Roman"/>
              </a:rPr>
              <a:t>are</a:t>
            </a:r>
            <a:r>
              <a:rPr sz="2400" spc="465" dirty="0">
                <a:latin typeface="Times New Roman"/>
                <a:cs typeface="Times New Roman"/>
              </a:rPr>
              <a:t>    </a:t>
            </a:r>
            <a:r>
              <a:rPr sz="2400" spc="-10" dirty="0">
                <a:latin typeface="Times New Roman"/>
                <a:cs typeface="Times New Roman"/>
              </a:rPr>
              <a:t>equally </a:t>
            </a:r>
            <a:r>
              <a:rPr sz="2400" dirty="0">
                <a:latin typeface="Times New Roman"/>
                <a:cs typeface="Times New Roman"/>
              </a:rPr>
              <a:t>preferred.</a:t>
            </a:r>
            <a:r>
              <a:rPr sz="2400" spc="8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90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marginal </a:t>
            </a:r>
            <a:r>
              <a:rPr sz="2400" dirty="0">
                <a:latin typeface="Times New Roman"/>
                <a:cs typeface="Times New Roman"/>
              </a:rPr>
              <a:t>rate</a:t>
            </a:r>
            <a:r>
              <a:rPr sz="2400" spc="3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3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substitution</a:t>
            </a:r>
            <a:r>
              <a:rPr sz="2400" spc="3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32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X </a:t>
            </a:r>
            <a:r>
              <a:rPr sz="2400" dirty="0">
                <a:latin typeface="Times New Roman"/>
                <a:cs typeface="Times New Roman"/>
              </a:rPr>
              <a:t>for</a:t>
            </a:r>
            <a:r>
              <a:rPr sz="2400" spc="27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Y</a:t>
            </a:r>
            <a:r>
              <a:rPr sz="2400" spc="23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(MRS)</a:t>
            </a:r>
            <a:r>
              <a:rPr sz="2400" baseline="-20833" dirty="0">
                <a:latin typeface="Times New Roman"/>
                <a:cs typeface="Times New Roman"/>
              </a:rPr>
              <a:t>xy</a:t>
            </a:r>
            <a:r>
              <a:rPr sz="2400" spc="682" baseline="-20833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290" dirty="0">
                <a:latin typeface="Times New Roman"/>
                <a:cs typeface="Times New Roman"/>
              </a:rPr>
              <a:t>  </a:t>
            </a:r>
            <a:r>
              <a:rPr sz="2400" spc="-25" dirty="0">
                <a:latin typeface="Times New Roman"/>
                <a:cs typeface="Times New Roman"/>
              </a:rPr>
              <a:t>the </a:t>
            </a:r>
            <a:r>
              <a:rPr sz="2400" dirty="0">
                <a:latin typeface="Times New Roman"/>
                <a:cs typeface="Times New Roman"/>
              </a:rPr>
              <a:t>amount</a:t>
            </a:r>
            <a:r>
              <a:rPr sz="2400" spc="1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1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</a:t>
            </a:r>
            <a:r>
              <a:rPr sz="2400" spc="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that</a:t>
            </a:r>
            <a:r>
              <a:rPr sz="2400" spc="1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will</a:t>
            </a:r>
            <a:r>
              <a:rPr sz="2400" spc="16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be </a:t>
            </a:r>
            <a:r>
              <a:rPr sz="2400" dirty="0">
                <a:latin typeface="Times New Roman"/>
                <a:cs typeface="Times New Roman"/>
              </a:rPr>
              <a:t>given</a:t>
            </a:r>
            <a:r>
              <a:rPr sz="2400" spc="19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up</a:t>
            </a:r>
            <a:r>
              <a:rPr sz="2400" spc="19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for</a:t>
            </a:r>
            <a:r>
              <a:rPr sz="2400" spc="195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obtaining </a:t>
            </a:r>
            <a:r>
              <a:rPr sz="2400" dirty="0">
                <a:latin typeface="Times New Roman"/>
                <a:cs typeface="Times New Roman"/>
              </a:rPr>
              <a:t>each</a:t>
            </a:r>
            <a:r>
              <a:rPr sz="2400" spc="16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additional</a:t>
            </a:r>
            <a:r>
              <a:rPr sz="2400" spc="16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unit</a:t>
            </a:r>
            <a:r>
              <a:rPr sz="2400" spc="165" dirty="0">
                <a:latin typeface="Times New Roman"/>
                <a:cs typeface="Times New Roman"/>
              </a:rPr>
              <a:t>  </a:t>
            </a:r>
            <a:r>
              <a:rPr sz="2400" spc="-25" dirty="0">
                <a:latin typeface="Times New Roman"/>
                <a:cs typeface="Times New Roman"/>
              </a:rPr>
              <a:t>of</a:t>
            </a:r>
            <a:endParaRPr sz="2400">
              <a:latin typeface="Times New Roman"/>
              <a:cs typeface="Times New Roman"/>
            </a:endParaRPr>
          </a:p>
          <a:p>
            <a:pPr marL="63500" marR="55880" algn="just">
              <a:lnSpc>
                <a:spcPct val="100000"/>
              </a:lnSpc>
              <a:spcBef>
                <a:spcPts val="10"/>
              </a:spcBef>
            </a:pPr>
            <a:r>
              <a:rPr sz="2400" dirty="0">
                <a:latin typeface="Times New Roman"/>
                <a:cs typeface="Times New Roman"/>
              </a:rPr>
              <a:t>X.</a:t>
            </a:r>
            <a:r>
              <a:rPr sz="2400" spc="2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This</a:t>
            </a:r>
            <a:r>
              <a:rPr sz="2400" spc="2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rate</a:t>
            </a:r>
            <a:r>
              <a:rPr sz="2400" spc="2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2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explained </a:t>
            </a:r>
            <a:r>
              <a:rPr sz="2400" dirty="0">
                <a:latin typeface="Times New Roman"/>
                <a:cs typeface="Times New Roman"/>
              </a:rPr>
              <a:t>below</a:t>
            </a:r>
            <a:r>
              <a:rPr sz="2400" spc="114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12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114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following </a:t>
            </a:r>
            <a:r>
              <a:rPr sz="2400" dirty="0">
                <a:latin typeface="Times New Roman"/>
                <a:cs typeface="Times New Roman"/>
              </a:rPr>
              <a:t>indifference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schedule.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69657" y="-30543"/>
            <a:ext cx="607060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D24717"/>
                </a:solidFill>
                <a:latin typeface="Perpetua"/>
                <a:cs typeface="Perpetua"/>
              </a:rPr>
              <a:t>Marginal</a:t>
            </a:r>
            <a:r>
              <a:rPr sz="3600" spc="-45" dirty="0">
                <a:solidFill>
                  <a:srgbClr val="D24717"/>
                </a:solidFill>
                <a:latin typeface="Perpetua"/>
                <a:cs typeface="Perpetua"/>
              </a:rPr>
              <a:t> </a:t>
            </a:r>
            <a:r>
              <a:rPr sz="3600" dirty="0">
                <a:solidFill>
                  <a:srgbClr val="D24717"/>
                </a:solidFill>
                <a:latin typeface="Perpetua"/>
                <a:cs typeface="Perpetua"/>
              </a:rPr>
              <a:t>Rate</a:t>
            </a:r>
            <a:r>
              <a:rPr sz="3600" spc="-10" dirty="0">
                <a:solidFill>
                  <a:srgbClr val="D24717"/>
                </a:solidFill>
                <a:latin typeface="Perpetua"/>
                <a:cs typeface="Perpetua"/>
              </a:rPr>
              <a:t> </a:t>
            </a:r>
            <a:r>
              <a:rPr sz="3600" dirty="0">
                <a:solidFill>
                  <a:srgbClr val="D24717"/>
                </a:solidFill>
                <a:latin typeface="Perpetua"/>
                <a:cs typeface="Perpetua"/>
              </a:rPr>
              <a:t>of</a:t>
            </a:r>
            <a:r>
              <a:rPr sz="3600" spc="-5" dirty="0">
                <a:solidFill>
                  <a:srgbClr val="D24717"/>
                </a:solidFill>
                <a:latin typeface="Perpetua"/>
                <a:cs typeface="Perpetua"/>
              </a:rPr>
              <a:t> </a:t>
            </a:r>
            <a:r>
              <a:rPr sz="3600" dirty="0">
                <a:solidFill>
                  <a:srgbClr val="D24717"/>
                </a:solidFill>
                <a:latin typeface="Perpetua"/>
                <a:cs typeface="Perpetua"/>
              </a:rPr>
              <a:t>Substitution</a:t>
            </a:r>
            <a:r>
              <a:rPr sz="3600" spc="-30" dirty="0">
                <a:solidFill>
                  <a:srgbClr val="D24717"/>
                </a:solidFill>
                <a:latin typeface="Perpetua"/>
                <a:cs typeface="Perpetua"/>
              </a:rPr>
              <a:t> </a:t>
            </a:r>
            <a:r>
              <a:rPr sz="3600" spc="-10" dirty="0">
                <a:solidFill>
                  <a:srgbClr val="D24717"/>
                </a:solidFill>
                <a:latin typeface="Perpetua"/>
                <a:cs typeface="Perpetua"/>
              </a:rPr>
              <a:t>(MRS</a:t>
            </a:r>
            <a:r>
              <a:rPr sz="3600" spc="-10" dirty="0">
                <a:solidFill>
                  <a:srgbClr val="000000"/>
                </a:solidFill>
                <a:latin typeface="Perpetua"/>
                <a:cs typeface="Perpetua"/>
              </a:rPr>
              <a:t>)</a:t>
            </a:r>
            <a:endParaRPr sz="3600">
              <a:latin typeface="Perpetua"/>
              <a:cs typeface="Perpetua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4108450" y="654050"/>
          <a:ext cx="4800600" cy="58896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/>
                <a:gridCol w="990600"/>
                <a:gridCol w="1066800"/>
                <a:gridCol w="1447800"/>
              </a:tblGrid>
              <a:tr h="1172845"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2400" b="1" spc="-10" dirty="0">
                          <a:solidFill>
                            <a:srgbClr val="FFFFFF"/>
                          </a:solidFill>
                          <a:latin typeface="Perpetua"/>
                          <a:cs typeface="Perpetua"/>
                        </a:rPr>
                        <a:t>Combin</a:t>
                      </a:r>
                      <a:endParaRPr sz="2400">
                        <a:latin typeface="Perpetua"/>
                        <a:cs typeface="Perpetua"/>
                      </a:endParaRPr>
                    </a:p>
                    <a:p>
                      <a:pPr marL="927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400" b="1" spc="-10" dirty="0">
                          <a:solidFill>
                            <a:srgbClr val="FFFFFF"/>
                          </a:solidFill>
                          <a:latin typeface="Perpetua"/>
                          <a:cs typeface="Perpetua"/>
                        </a:rPr>
                        <a:t>ation</a:t>
                      </a:r>
                      <a:endParaRPr sz="2400">
                        <a:latin typeface="Perpetua"/>
                        <a:cs typeface="Perpetu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46151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2400" b="1" spc="-20" dirty="0">
                          <a:solidFill>
                            <a:srgbClr val="FFFFFF"/>
                          </a:solidFill>
                          <a:latin typeface="Perpetua"/>
                          <a:cs typeface="Perpetua"/>
                        </a:rPr>
                        <a:t>Good</a:t>
                      </a:r>
                      <a:endParaRPr sz="2400">
                        <a:latin typeface="Perpetua"/>
                        <a:cs typeface="Perpetua"/>
                      </a:endParaRPr>
                    </a:p>
                    <a:p>
                      <a:pPr marL="927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400" b="1" spc="-50" dirty="0">
                          <a:solidFill>
                            <a:srgbClr val="FFFFFF"/>
                          </a:solidFill>
                          <a:latin typeface="Perpetua"/>
                          <a:cs typeface="Perpetua"/>
                        </a:rPr>
                        <a:t>x</a:t>
                      </a:r>
                      <a:endParaRPr sz="2400">
                        <a:latin typeface="Perpetua"/>
                        <a:cs typeface="Perpetu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46151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2400" b="1" spc="-20" dirty="0">
                          <a:solidFill>
                            <a:srgbClr val="FFFFFF"/>
                          </a:solidFill>
                          <a:latin typeface="Perpetua"/>
                          <a:cs typeface="Perpetua"/>
                        </a:rPr>
                        <a:t>Good</a:t>
                      </a:r>
                      <a:endParaRPr sz="2400">
                        <a:latin typeface="Perpetua"/>
                        <a:cs typeface="Perpetua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400" b="1" spc="-50" dirty="0">
                          <a:solidFill>
                            <a:srgbClr val="FFFFFF"/>
                          </a:solidFill>
                          <a:latin typeface="Perpetua"/>
                          <a:cs typeface="Perpetua"/>
                        </a:rPr>
                        <a:t>y</a:t>
                      </a:r>
                      <a:endParaRPr sz="2400">
                        <a:latin typeface="Perpetua"/>
                        <a:cs typeface="Perpetu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46151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2400" b="1" dirty="0">
                          <a:solidFill>
                            <a:srgbClr val="FF0000"/>
                          </a:solidFill>
                          <a:latin typeface="Perpetua"/>
                          <a:cs typeface="Perpetua"/>
                        </a:rPr>
                        <a:t>MRS</a:t>
                      </a:r>
                      <a:r>
                        <a:rPr sz="2400" b="1" spc="-60" dirty="0">
                          <a:solidFill>
                            <a:srgbClr val="FF0000"/>
                          </a:solidFill>
                          <a:latin typeface="Perpetua"/>
                          <a:cs typeface="Perpetua"/>
                        </a:rPr>
                        <a:t> </a:t>
                      </a:r>
                      <a:r>
                        <a:rPr sz="2400" b="1" dirty="0">
                          <a:solidFill>
                            <a:srgbClr val="FF0000"/>
                          </a:solidFill>
                          <a:latin typeface="Perpetua"/>
                          <a:cs typeface="Perpetua"/>
                        </a:rPr>
                        <a:t>of</a:t>
                      </a:r>
                      <a:r>
                        <a:rPr sz="2400" b="1" spc="-20" dirty="0">
                          <a:solidFill>
                            <a:srgbClr val="FF0000"/>
                          </a:solidFill>
                          <a:latin typeface="Perpetua"/>
                          <a:cs typeface="Perpetua"/>
                        </a:rPr>
                        <a:t> </a:t>
                      </a:r>
                      <a:r>
                        <a:rPr sz="2400" b="1" spc="-50" dirty="0">
                          <a:solidFill>
                            <a:srgbClr val="FF0000"/>
                          </a:solidFill>
                          <a:latin typeface="Perpetua"/>
                          <a:cs typeface="Perpetua"/>
                        </a:rPr>
                        <a:t>X</a:t>
                      </a:r>
                      <a:endParaRPr sz="2400">
                        <a:latin typeface="Perpetua"/>
                        <a:cs typeface="Perpetua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400" b="1" dirty="0">
                          <a:solidFill>
                            <a:srgbClr val="FF0000"/>
                          </a:solidFill>
                          <a:latin typeface="Perpetua"/>
                          <a:cs typeface="Perpetua"/>
                        </a:rPr>
                        <a:t>for</a:t>
                      </a:r>
                      <a:r>
                        <a:rPr sz="2400" b="1" spc="-340" dirty="0">
                          <a:solidFill>
                            <a:srgbClr val="FF0000"/>
                          </a:solidFill>
                          <a:latin typeface="Perpetua"/>
                          <a:cs typeface="Perpetua"/>
                        </a:rPr>
                        <a:t> </a:t>
                      </a:r>
                      <a:r>
                        <a:rPr sz="2400" b="1" spc="-50" dirty="0">
                          <a:solidFill>
                            <a:srgbClr val="FF0000"/>
                          </a:solidFill>
                          <a:latin typeface="Perpetua"/>
                          <a:cs typeface="Perpetua"/>
                        </a:rPr>
                        <a:t>Y</a:t>
                      </a:r>
                      <a:endParaRPr sz="2400">
                        <a:latin typeface="Perpetua"/>
                        <a:cs typeface="Perpetu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46151"/>
                    </a:solidFill>
                  </a:tcPr>
                </a:tc>
              </a:tr>
              <a:tr h="786130"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L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2D0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1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2D0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25" dirty="0">
                          <a:latin typeface="Perpetua"/>
                          <a:cs typeface="Perpetua"/>
                        </a:rPr>
                        <a:t>18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2D0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-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2D0"/>
                    </a:solidFill>
                  </a:tcPr>
                </a:tc>
              </a:tr>
              <a:tr h="786130"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M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AE9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2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AE9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800" spc="-25" dirty="0">
                          <a:latin typeface="Perpetua"/>
                          <a:cs typeface="Perpetua"/>
                        </a:rPr>
                        <a:t>13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AE9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800" spc="-25" dirty="0">
                          <a:latin typeface="Perpetua"/>
                          <a:cs typeface="Perpetua"/>
                        </a:rPr>
                        <a:t>5:1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AE9"/>
                    </a:solidFill>
                  </a:tcPr>
                </a:tc>
              </a:tr>
              <a:tr h="786130"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N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2D0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3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2D0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9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2D0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800" spc="-25" dirty="0">
                          <a:latin typeface="Perpetua"/>
                          <a:cs typeface="Perpetua"/>
                        </a:rPr>
                        <a:t>4:1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2D0"/>
                    </a:solidFill>
                  </a:tcPr>
                </a:tc>
              </a:tr>
              <a:tr h="786130"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O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AE9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4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AE9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6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AE9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800" spc="-25" dirty="0">
                          <a:latin typeface="Perpetua"/>
                          <a:cs typeface="Perpetua"/>
                        </a:rPr>
                        <a:t>3:1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AE9"/>
                    </a:solidFill>
                  </a:tcPr>
                </a:tc>
              </a:tr>
              <a:tr h="786130"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P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2D0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5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2D0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4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2D0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800" spc="-25" dirty="0">
                          <a:latin typeface="Perpetua"/>
                          <a:cs typeface="Perpetua"/>
                        </a:rPr>
                        <a:t>2:1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DD2D0"/>
                    </a:solidFill>
                  </a:tcPr>
                </a:tc>
              </a:tr>
              <a:tr h="786130"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Q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AE9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6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AE9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800" spc="-50" dirty="0">
                          <a:latin typeface="Perpetua"/>
                          <a:cs typeface="Perpetua"/>
                        </a:rPr>
                        <a:t>3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AE9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800" spc="-25" dirty="0">
                          <a:latin typeface="Perpetua"/>
                          <a:cs typeface="Perpetua"/>
                        </a:rPr>
                        <a:t>1:1</a:t>
                      </a:r>
                      <a:endParaRPr sz="1800">
                        <a:latin typeface="Perpetua"/>
                        <a:cs typeface="Perpetua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AE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1940" y="404240"/>
            <a:ext cx="8356600" cy="55137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 algn="just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4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have</a:t>
            </a:r>
            <a:r>
              <a:rPr sz="2400" spc="4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4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combination</a:t>
            </a:r>
            <a:r>
              <a:rPr sz="2400" spc="4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</a:t>
            </a:r>
            <a:r>
              <a:rPr sz="2400" spc="4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5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yet</a:t>
            </a:r>
            <a:r>
              <a:rPr sz="2400" spc="48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4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</a:t>
            </a:r>
            <a:r>
              <a:rPr sz="2400" spc="4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at</a:t>
            </a:r>
            <a:r>
              <a:rPr sz="2400" spc="4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4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same</a:t>
            </a:r>
            <a:r>
              <a:rPr sz="2400" spc="4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level</a:t>
            </a:r>
            <a:r>
              <a:rPr sz="2400" spc="46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of </a:t>
            </a:r>
            <a:r>
              <a:rPr sz="2400" dirty="0">
                <a:latin typeface="Times New Roman"/>
                <a:cs typeface="Times New Roman"/>
              </a:rPr>
              <a:t>satisfaction,</a:t>
            </a:r>
            <a:r>
              <a:rPr sz="2400" spc="48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4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consumer</a:t>
            </a:r>
            <a:r>
              <a:rPr sz="2400" spc="4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4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prepared</a:t>
            </a:r>
            <a:r>
              <a:rPr sz="2400" spc="4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4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forgo</a:t>
            </a:r>
            <a:r>
              <a:rPr sz="2400" spc="48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5</a:t>
            </a:r>
            <a:r>
              <a:rPr sz="2400" spc="4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units</a:t>
            </a:r>
            <a:r>
              <a:rPr sz="2400" spc="48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4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</a:t>
            </a:r>
            <a:r>
              <a:rPr sz="2400" spc="40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for </a:t>
            </a:r>
            <a:r>
              <a:rPr sz="2400" dirty="0">
                <a:latin typeface="Times New Roman"/>
                <a:cs typeface="Times New Roman"/>
              </a:rPr>
              <a:t>obtaining</a:t>
            </a:r>
            <a:r>
              <a:rPr sz="2400" spc="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</a:t>
            </a:r>
            <a:r>
              <a:rPr sz="2400" spc="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extra</a:t>
            </a:r>
            <a:r>
              <a:rPr sz="2400" spc="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unit</a:t>
            </a:r>
            <a:r>
              <a:rPr sz="2400" spc="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X.</a:t>
            </a:r>
            <a:r>
              <a:rPr sz="2400" spc="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marginal</a:t>
            </a:r>
            <a:r>
              <a:rPr sz="2400" spc="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rate</a:t>
            </a:r>
            <a:r>
              <a:rPr sz="2400" spc="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substitution</a:t>
            </a:r>
            <a:r>
              <a:rPr sz="2400" spc="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5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X </a:t>
            </a:r>
            <a:r>
              <a:rPr sz="2400" dirty="0">
                <a:latin typeface="Times New Roman"/>
                <a:cs typeface="Times New Roman"/>
              </a:rPr>
              <a:t>for</a:t>
            </a:r>
            <a:r>
              <a:rPr sz="2400" spc="3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</a:t>
            </a:r>
            <a:r>
              <a:rPr sz="2400" spc="2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3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5:1.</a:t>
            </a:r>
            <a:r>
              <a:rPr sz="2400" spc="3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3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rate</a:t>
            </a:r>
            <a:r>
              <a:rPr sz="2400" spc="3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3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substitution</a:t>
            </a:r>
            <a:r>
              <a:rPr sz="2400" spc="3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will</a:t>
            </a:r>
            <a:r>
              <a:rPr sz="2400" spc="3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then</a:t>
            </a:r>
            <a:r>
              <a:rPr sz="2400" spc="3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</a:t>
            </a:r>
            <a:r>
              <a:rPr sz="2400" spc="3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3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number</a:t>
            </a:r>
            <a:r>
              <a:rPr sz="2400" spc="34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of </a:t>
            </a:r>
            <a:r>
              <a:rPr sz="2400" dirty="0">
                <a:latin typeface="Times New Roman"/>
                <a:cs typeface="Times New Roman"/>
              </a:rPr>
              <a:t>units</a:t>
            </a:r>
            <a:r>
              <a:rPr sz="2400" spc="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for</a:t>
            </a:r>
            <a:r>
              <a:rPr sz="2400" spc="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which</a:t>
            </a:r>
            <a:r>
              <a:rPr sz="2400" spc="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one</a:t>
            </a:r>
            <a:r>
              <a:rPr sz="2400" spc="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unit</a:t>
            </a:r>
            <a:r>
              <a:rPr sz="2400" spc="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X</a:t>
            </a:r>
            <a:r>
              <a:rPr sz="2400" spc="1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substitute.</a:t>
            </a:r>
            <a:r>
              <a:rPr sz="2400" spc="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As</a:t>
            </a:r>
            <a:r>
              <a:rPr sz="2400" spc="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8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consumer </a:t>
            </a:r>
            <a:r>
              <a:rPr sz="2400" dirty="0">
                <a:latin typeface="Times New Roman"/>
                <a:cs typeface="Times New Roman"/>
              </a:rPr>
              <a:t>proceeds</a:t>
            </a:r>
            <a:r>
              <a:rPr sz="2400" spc="2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2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have</a:t>
            </a:r>
            <a:r>
              <a:rPr sz="2400" spc="20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additional</a:t>
            </a:r>
            <a:r>
              <a:rPr sz="2400" spc="2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units</a:t>
            </a:r>
            <a:r>
              <a:rPr sz="2400" spc="2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2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X,</a:t>
            </a:r>
            <a:r>
              <a:rPr sz="2400" spc="2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he</a:t>
            </a:r>
            <a:r>
              <a:rPr sz="2400" spc="2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2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willing</a:t>
            </a:r>
            <a:r>
              <a:rPr sz="2400" spc="2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2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give</a:t>
            </a:r>
            <a:r>
              <a:rPr sz="2400" spc="19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away </a:t>
            </a:r>
            <a:r>
              <a:rPr sz="2400" dirty="0">
                <a:latin typeface="Times New Roman"/>
                <a:cs typeface="Times New Roman"/>
              </a:rPr>
              <a:t>less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less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units of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that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marginal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rate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substitution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falls </a:t>
            </a:r>
            <a:r>
              <a:rPr sz="2400" dirty="0">
                <a:latin typeface="Times New Roman"/>
                <a:cs typeface="Times New Roman"/>
              </a:rPr>
              <a:t>from</a:t>
            </a:r>
            <a:r>
              <a:rPr sz="2400" spc="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5:1</a:t>
            </a:r>
            <a:r>
              <a:rPr sz="2400" spc="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1:1</a:t>
            </a:r>
            <a:r>
              <a:rPr sz="2400" spc="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1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sixth</a:t>
            </a:r>
            <a:r>
              <a:rPr sz="2400" spc="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combination</a:t>
            </a:r>
            <a:r>
              <a:rPr sz="2400" spc="11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(Col.</a:t>
            </a:r>
            <a:r>
              <a:rPr sz="2400" spc="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4).</a:t>
            </a:r>
            <a:r>
              <a:rPr sz="2400" spc="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Fig.</a:t>
            </a:r>
            <a:r>
              <a:rPr sz="2400" spc="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8.4</a:t>
            </a:r>
            <a:r>
              <a:rPr sz="2400" spc="9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above </a:t>
            </a:r>
            <a:r>
              <a:rPr sz="2400" dirty="0">
                <a:latin typeface="Times New Roman"/>
                <a:cs typeface="Times New Roman"/>
              </a:rPr>
              <a:t>at</a:t>
            </a:r>
            <a:r>
              <a:rPr sz="2400" spc="1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point</a:t>
            </a:r>
            <a:r>
              <a:rPr sz="2400" spc="1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</a:t>
            </a:r>
            <a:r>
              <a:rPr sz="2400" spc="1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1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1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indifference</a:t>
            </a:r>
            <a:r>
              <a:rPr sz="2400" spc="1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curve</a:t>
            </a:r>
            <a:r>
              <a:rPr sz="2400" spc="1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</a:t>
            </a:r>
            <a:r>
              <a:rPr sz="2400" baseline="-20833" dirty="0">
                <a:latin typeface="Times New Roman"/>
                <a:cs typeface="Times New Roman"/>
              </a:rPr>
              <a:t>1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1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1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consumer</a:t>
            </a:r>
            <a:r>
              <a:rPr sz="2400" spc="1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1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willing</a:t>
            </a:r>
            <a:r>
              <a:rPr sz="2400" spc="18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to </a:t>
            </a:r>
            <a:r>
              <a:rPr sz="2400" dirty="0">
                <a:latin typeface="Times New Roman"/>
                <a:cs typeface="Times New Roman"/>
              </a:rPr>
              <a:t>give</a:t>
            </a:r>
            <a:r>
              <a:rPr sz="2400" spc="3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up</a:t>
            </a:r>
            <a:r>
              <a:rPr sz="2400" spc="3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5</a:t>
            </a:r>
            <a:r>
              <a:rPr sz="2400" spc="3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units</a:t>
            </a:r>
            <a:r>
              <a:rPr sz="2400" spc="3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3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</a:t>
            </a:r>
            <a:r>
              <a:rPr sz="2400" spc="25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3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get</a:t>
            </a:r>
            <a:r>
              <a:rPr sz="2400" spc="3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</a:t>
            </a:r>
            <a:r>
              <a:rPr sz="2400" spc="3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additional</a:t>
            </a:r>
            <a:r>
              <a:rPr sz="2400" spc="3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unit</a:t>
            </a:r>
            <a:r>
              <a:rPr sz="2400" spc="3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3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X.As</a:t>
            </a:r>
            <a:r>
              <a:rPr sz="2400" spc="3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he</a:t>
            </a:r>
            <a:r>
              <a:rPr sz="2400" spc="36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moves </a:t>
            </a:r>
            <a:r>
              <a:rPr sz="2400" dirty="0">
                <a:latin typeface="Times New Roman"/>
                <a:cs typeface="Times New Roman"/>
              </a:rPr>
              <a:t>along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curve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form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R,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consumer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acquires</a:t>
            </a:r>
            <a:r>
              <a:rPr sz="2400" spc="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more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X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and </a:t>
            </a:r>
            <a:r>
              <a:rPr sz="2400" dirty="0">
                <a:latin typeface="Times New Roman"/>
                <a:cs typeface="Times New Roman"/>
              </a:rPr>
              <a:t>less</a:t>
            </a:r>
            <a:r>
              <a:rPr sz="2400" spc="1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1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Y.  The</a:t>
            </a:r>
            <a:r>
              <a:rPr sz="2400" spc="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amount</a:t>
            </a:r>
            <a:r>
              <a:rPr sz="2400" spc="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1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Y</a:t>
            </a:r>
            <a:r>
              <a:rPr sz="2400" spc="5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he</a:t>
            </a:r>
            <a:r>
              <a:rPr sz="2400" spc="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1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prepared</a:t>
            </a:r>
            <a:r>
              <a:rPr sz="2400" spc="1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1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give</a:t>
            </a:r>
            <a:r>
              <a:rPr sz="2400" spc="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up</a:t>
            </a:r>
            <a:r>
              <a:rPr sz="2400" spc="1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10" dirty="0">
                <a:latin typeface="Times New Roman"/>
                <a:cs typeface="Times New Roman"/>
              </a:rPr>
              <a:t>  </a:t>
            </a:r>
            <a:r>
              <a:rPr sz="2400" spc="-25" dirty="0">
                <a:latin typeface="Times New Roman"/>
                <a:cs typeface="Times New Roman"/>
              </a:rPr>
              <a:t>get </a:t>
            </a:r>
            <a:r>
              <a:rPr sz="2400" dirty="0">
                <a:latin typeface="Times New Roman"/>
                <a:cs typeface="Times New Roman"/>
              </a:rPr>
              <a:t>additional</a:t>
            </a:r>
            <a:r>
              <a:rPr sz="2400" spc="1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units</a:t>
            </a:r>
            <a:r>
              <a:rPr sz="2400" spc="1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1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X</a:t>
            </a:r>
            <a:r>
              <a:rPr sz="2400" spc="1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becomes</a:t>
            </a:r>
            <a:r>
              <a:rPr sz="2400" spc="1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smaller</a:t>
            </a:r>
            <a:r>
              <a:rPr sz="2400" spc="1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1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smaller.</a:t>
            </a:r>
            <a:r>
              <a:rPr sz="2400" spc="1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This</a:t>
            </a:r>
            <a:r>
              <a:rPr sz="2400" spc="1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behaviour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11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1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consumer</a:t>
            </a:r>
            <a:r>
              <a:rPr sz="2400" spc="1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1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known</a:t>
            </a:r>
            <a:r>
              <a:rPr sz="2400" spc="1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as</a:t>
            </a:r>
            <a:r>
              <a:rPr sz="2400" spc="1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11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principle</a:t>
            </a:r>
            <a:r>
              <a:rPr sz="2400" spc="1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1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diminishing</a:t>
            </a:r>
            <a:r>
              <a:rPr sz="2400" spc="1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marginal </a:t>
            </a:r>
            <a:r>
              <a:rPr sz="2400" dirty="0">
                <a:latin typeface="Times New Roman"/>
                <a:cs typeface="Times New Roman"/>
              </a:rPr>
              <a:t>rate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substitution.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34340" y="480440"/>
            <a:ext cx="3203575" cy="4782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 indent="68580">
              <a:lnSpc>
                <a:spcPct val="100000"/>
              </a:lnSpc>
              <a:spcBef>
                <a:spcPts val="100"/>
              </a:spcBef>
              <a:tabLst>
                <a:tab pos="732790" algn="l"/>
              </a:tabLst>
            </a:pPr>
            <a:r>
              <a:rPr sz="2400" spc="-25" dirty="0">
                <a:latin typeface="Times New Roman"/>
                <a:cs typeface="Times New Roman"/>
              </a:rPr>
              <a:t>The</a:t>
            </a:r>
            <a:r>
              <a:rPr sz="2400" dirty="0">
                <a:latin typeface="Times New Roman"/>
                <a:cs typeface="Times New Roman"/>
              </a:rPr>
              <a:t>	marginal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rate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of </a:t>
            </a:r>
            <a:r>
              <a:rPr sz="2400" dirty="0">
                <a:latin typeface="Times New Roman"/>
                <a:cs typeface="Times New Roman"/>
              </a:rPr>
              <a:t>substitution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fact</a:t>
            </a:r>
            <a:r>
              <a:rPr sz="2400" spc="-25" dirty="0">
                <a:latin typeface="Times New Roman"/>
                <a:cs typeface="Times New Roman"/>
              </a:rPr>
              <a:t> the </a:t>
            </a:r>
            <a:r>
              <a:rPr sz="2400" dirty="0">
                <a:latin typeface="Times New Roman"/>
                <a:cs typeface="Times New Roman"/>
              </a:rPr>
              <a:t>slope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curve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at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a </a:t>
            </a:r>
            <a:r>
              <a:rPr sz="2400" dirty="0">
                <a:latin typeface="Times New Roman"/>
                <a:cs typeface="Times New Roman"/>
              </a:rPr>
              <a:t>point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 the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indifference </a:t>
            </a:r>
            <a:r>
              <a:rPr sz="2400" dirty="0">
                <a:latin typeface="Times New Roman"/>
                <a:cs typeface="Times New Roman"/>
              </a:rPr>
              <a:t>curve.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Thus, M.R.S.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baseline="-20833" dirty="0">
                <a:latin typeface="Times New Roman"/>
                <a:cs typeface="Times New Roman"/>
              </a:rPr>
              <a:t>x</a:t>
            </a:r>
            <a:r>
              <a:rPr sz="2400" spc="-7" baseline="-20833" dirty="0">
                <a:latin typeface="Times New Roman"/>
                <a:cs typeface="Times New Roman"/>
              </a:rPr>
              <a:t> </a:t>
            </a:r>
            <a:r>
              <a:rPr sz="2400" baseline="-20833" dirty="0">
                <a:latin typeface="Times New Roman"/>
                <a:cs typeface="Times New Roman"/>
              </a:rPr>
              <a:t>y</a:t>
            </a:r>
            <a:r>
              <a:rPr sz="2400" spc="284" baseline="-20833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= </a:t>
            </a:r>
            <a:r>
              <a:rPr sz="2400" dirty="0">
                <a:latin typeface="Times New Roman"/>
                <a:cs typeface="Times New Roman"/>
              </a:rPr>
              <a:t>Δ</a:t>
            </a:r>
            <a:r>
              <a:rPr sz="2400" spc="-2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/</a:t>
            </a:r>
            <a:r>
              <a:rPr sz="2400" spc="-1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Δ</a:t>
            </a:r>
            <a:r>
              <a:rPr sz="2400" spc="-1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X,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any </a:t>
            </a:r>
            <a:r>
              <a:rPr sz="2400" spc="-10" dirty="0">
                <a:latin typeface="Times New Roman"/>
                <a:cs typeface="Times New Roman"/>
              </a:rPr>
              <a:t>point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indifference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curve. </a:t>
            </a:r>
            <a:r>
              <a:rPr sz="2400" dirty="0">
                <a:latin typeface="Times New Roman"/>
                <a:cs typeface="Times New Roman"/>
              </a:rPr>
              <a:t>MRS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Keeps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on</a:t>
            </a:r>
            <a:r>
              <a:rPr sz="2400" spc="6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Declining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since </a:t>
            </a:r>
            <a:r>
              <a:rPr sz="2400" dirty="0">
                <a:latin typeface="Times New Roman"/>
                <a:cs typeface="Times New Roman"/>
              </a:rPr>
              <a:t>Consumer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has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more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&amp; </a:t>
            </a:r>
            <a:r>
              <a:rPr sz="2400" dirty="0">
                <a:latin typeface="Times New Roman"/>
                <a:cs typeface="Times New Roman"/>
              </a:rPr>
              <a:t>more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units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one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Good, </a:t>
            </a:r>
            <a:r>
              <a:rPr sz="2400" dirty="0">
                <a:latin typeface="Times New Roman"/>
                <a:cs typeface="Times New Roman"/>
              </a:rPr>
              <a:t>he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gives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up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Less Units </a:t>
            </a:r>
            <a:r>
              <a:rPr sz="2400" spc="-25" dirty="0">
                <a:latin typeface="Times New Roman"/>
                <a:cs typeface="Times New Roman"/>
              </a:rPr>
              <a:t>of </a:t>
            </a:r>
            <a:r>
              <a:rPr sz="2400" dirty="0">
                <a:latin typeface="Times New Roman"/>
                <a:cs typeface="Times New Roman"/>
              </a:rPr>
              <a:t>Other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Good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05200" y="838200"/>
            <a:ext cx="5481574" cy="4572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1288</Words>
  <Application>Microsoft Office PowerPoint</Application>
  <PresentationFormat>On-screen Show (4:3)</PresentationFormat>
  <Paragraphs>176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Indifference Curve Analysis</vt:lpstr>
      <vt:lpstr>Introduction</vt:lpstr>
      <vt:lpstr>Indifference schedule</vt:lpstr>
      <vt:lpstr>Indifference Curve</vt:lpstr>
      <vt:lpstr>Indifference Map</vt:lpstr>
      <vt:lpstr>Assumptions of Indifference Curve</vt:lpstr>
      <vt:lpstr>Marginal Rate of Substitution (MRS)</vt:lpstr>
      <vt:lpstr>Slide 8</vt:lpstr>
      <vt:lpstr>Slide 9</vt:lpstr>
      <vt:lpstr>Properties of Indifference Curve</vt:lpstr>
      <vt:lpstr>Slide 11</vt:lpstr>
      <vt:lpstr>Slide 12</vt:lpstr>
      <vt:lpstr>Slide 13</vt:lpstr>
      <vt:lpstr>Slide 14</vt:lpstr>
      <vt:lpstr>6. Indifference</vt:lpstr>
      <vt:lpstr>Exceptions of Indifference Curve</vt:lpstr>
      <vt:lpstr>Slide 17</vt:lpstr>
      <vt:lpstr>Exception 3: Horizontal</vt:lpstr>
      <vt:lpstr>Slide 19</vt:lpstr>
      <vt:lpstr>Budget Line</vt:lpstr>
      <vt:lpstr>Slide 21</vt:lpstr>
      <vt:lpstr>Slide 22</vt:lpstr>
      <vt:lpstr>Slide 23</vt:lpstr>
      <vt:lpstr>Consumer’s Equilibrium</vt:lpstr>
      <vt:lpstr>Graphical Presentation</vt:lpstr>
      <vt:lpstr>Slide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Bubu Sensowa</dc:creator>
  <cp:lastModifiedBy>Sultan Ahmed</cp:lastModifiedBy>
  <cp:revision>1</cp:revision>
  <dcterms:created xsi:type="dcterms:W3CDTF">2025-05-27T09:00:02Z</dcterms:created>
  <dcterms:modified xsi:type="dcterms:W3CDTF">2025-12-28T18:33:34Z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2022-10-31T00:00:00Z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2025-05-27T00:00:00Z</vt:filetime>
  </property>
  <property fmtid="{D5CDD505-2E9C-101B-9397-08002B2CF9AE}" pid="5" name="Producer">
    <vt:lpwstr>Microsoft® Office PowerPoint® 2007</vt:lpwstr>
  </property>
</Properties>
</file>