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9" r:id="rId2"/>
    <p:sldId id="256" r:id="rId3"/>
    <p:sldId id="257" r:id="rId4"/>
    <p:sldId id="258" r:id="rId5"/>
    <p:sldId id="260" r:id="rId6"/>
    <p:sldId id="272" r:id="rId7"/>
    <p:sldId id="261" r:id="rId8"/>
    <p:sldId id="266" r:id="rId9"/>
    <p:sldId id="271" r:id="rId10"/>
    <p:sldId id="267" r:id="rId11"/>
    <p:sldId id="268" r:id="rId12"/>
    <p:sldId id="27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434C7-5181-4845-9C97-8C4971CFBB3D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232E9-12C3-46A7-9C6E-5866DBBC1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0C86C-EF01-4DB2-95EF-FB974B9E016B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b"/>
          <a:lstStyle/>
          <a:p>
            <a:pPr algn="r"/>
            <a:r>
              <a:rPr lang="en-US" sz="1200"/>
              <a:t>8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1EF6D-31B0-47CE-93C6-E9AFA53A3B46}" type="slidenum">
              <a:rPr lang="en-US"/>
              <a:pPr/>
              <a:t>11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AC4B6B-32DD-4C42-8668-9633DDF2E52F}" type="datetimeFigureOut">
              <a:rPr lang="en-US" smtClean="0"/>
              <a:pPr/>
              <a:t>12/29/2025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78FD3-5FE2-48A2-9744-2529583CD25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447800"/>
            <a:ext cx="8153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PRODUCTION FUNCTION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i="1" u="sng" dirty="0" smtClean="0">
                <a:latin typeface="Comic Sans MS" pitchFamily="66" charset="0"/>
              </a:rPr>
              <a:t>RELATIONSHIP BETWEEN  DIFFERENT  PRODUCTS</a:t>
            </a:r>
            <a:endParaRPr lang="en-US" sz="2400" i="1" u="sng" dirty="0">
              <a:latin typeface="Comic Sans MS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Between </a:t>
            </a:r>
            <a:r>
              <a:rPr lang="en-US" sz="2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AP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and </a:t>
            </a:r>
            <a:r>
              <a:rPr lang="en-US" sz="2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MP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MP &gt; AP,AP INCREASES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MP &lt; AP,AP DECREASES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MP = AP,AP IS MAXIMUM</a:t>
            </a:r>
          </a:p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Between </a:t>
            </a:r>
            <a:r>
              <a:rPr lang="en-US" sz="2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TP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and </a:t>
            </a:r>
            <a:r>
              <a:rPr lang="en-US" sz="2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MP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TP INCREASES AT INCREASING RATE,MP INCREASES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TP INCREASES AT DECREASING RATE,MP DECREASES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TP IS MAXIMUM,MP IS 0</a:t>
            </a:r>
          </a:p>
          <a:p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WHEN TP DECREASES,MP IS NEGATIVE </a:t>
            </a:r>
          </a:p>
          <a:p>
            <a:endParaRPr lang="en-US" sz="2000" dirty="0" smtClean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533400" y="1676400"/>
            <a:ext cx="762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33400" y="3276600"/>
            <a:ext cx="762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Relationship between MP and AP</a:t>
            </a:r>
          </a:p>
        </p:txBody>
      </p:sp>
      <p:sp>
        <p:nvSpPr>
          <p:cNvPr id="43011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3CCE2CD-461E-490B-B2DC-49CC59E095A2}" type="datetime1">
              <a:rPr lang="en-US"/>
              <a:pPr/>
              <a:t>12/29/2025</a:t>
            </a:fld>
            <a:endParaRPr lang="en-US"/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19C465-1BA6-4BA4-BAC6-508775508EAF}" type="slidenum">
              <a:rPr lang="en-US"/>
              <a:pPr/>
              <a:t>11</a:t>
            </a:fld>
            <a:endParaRPr lang="en-US"/>
          </a:p>
        </p:txBody>
      </p:sp>
      <p:sp>
        <p:nvSpPr>
          <p:cNvPr id="43013" name="Line 3"/>
          <p:cNvSpPr>
            <a:spLocks noChangeShapeType="1"/>
          </p:cNvSpPr>
          <p:nvPr/>
        </p:nvSpPr>
        <p:spPr bwMode="auto">
          <a:xfrm>
            <a:off x="1524000" y="20574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4" name="Line 4"/>
          <p:cNvSpPr>
            <a:spLocks noChangeShapeType="1"/>
          </p:cNvSpPr>
          <p:nvPr/>
        </p:nvSpPr>
        <p:spPr bwMode="auto">
          <a:xfrm>
            <a:off x="1524000" y="5791200"/>
            <a:ext cx="6629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5" name="Freeform 5"/>
          <p:cNvSpPr>
            <a:spLocks/>
          </p:cNvSpPr>
          <p:nvPr/>
        </p:nvSpPr>
        <p:spPr bwMode="auto">
          <a:xfrm>
            <a:off x="1524000" y="1841500"/>
            <a:ext cx="5410200" cy="3873500"/>
          </a:xfrm>
          <a:custGeom>
            <a:avLst/>
            <a:gdLst>
              <a:gd name="T0" fmla="*/ 0 w 3648"/>
              <a:gd name="T1" fmla="*/ 2147483647 h 2440"/>
              <a:gd name="T2" fmla="*/ 2147483647 w 3648"/>
              <a:gd name="T3" fmla="*/ 2147483647 h 2440"/>
              <a:gd name="T4" fmla="*/ 2147483647 w 3648"/>
              <a:gd name="T5" fmla="*/ 2147483647 h 2440"/>
              <a:gd name="T6" fmla="*/ 2147483647 w 3648"/>
              <a:gd name="T7" fmla="*/ 2147483647 h 2440"/>
              <a:gd name="T8" fmla="*/ 2147483647 w 3648"/>
              <a:gd name="T9" fmla="*/ 2147483647 h 2440"/>
              <a:gd name="T10" fmla="*/ 2147483647 w 3648"/>
              <a:gd name="T11" fmla="*/ 2147483647 h 24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648"/>
              <a:gd name="T19" fmla="*/ 0 h 2440"/>
              <a:gd name="T20" fmla="*/ 3648 w 3648"/>
              <a:gd name="T21" fmla="*/ 2440 h 24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648" h="2440">
                <a:moveTo>
                  <a:pt x="0" y="2440"/>
                </a:moveTo>
                <a:cubicBezTo>
                  <a:pt x="120" y="2060"/>
                  <a:pt x="240" y="1680"/>
                  <a:pt x="432" y="1336"/>
                </a:cubicBezTo>
                <a:cubicBezTo>
                  <a:pt x="624" y="992"/>
                  <a:pt x="880" y="584"/>
                  <a:pt x="1152" y="376"/>
                </a:cubicBezTo>
                <a:cubicBezTo>
                  <a:pt x="1424" y="168"/>
                  <a:pt x="1736" y="0"/>
                  <a:pt x="2064" y="88"/>
                </a:cubicBezTo>
                <a:cubicBezTo>
                  <a:pt x="2392" y="176"/>
                  <a:pt x="2856" y="608"/>
                  <a:pt x="3120" y="904"/>
                </a:cubicBezTo>
                <a:cubicBezTo>
                  <a:pt x="3384" y="1200"/>
                  <a:pt x="3516" y="1532"/>
                  <a:pt x="3648" y="1864"/>
                </a:cubicBezTo>
              </a:path>
            </a:pathLst>
          </a:custGeom>
          <a:noFill/>
          <a:ln w="57150">
            <a:solidFill>
              <a:srgbClr val="003399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6" name="Text Box 6"/>
          <p:cNvSpPr txBox="1">
            <a:spLocks noChangeArrowheads="1"/>
          </p:cNvSpPr>
          <p:nvPr/>
        </p:nvSpPr>
        <p:spPr bwMode="auto">
          <a:xfrm>
            <a:off x="6934200" y="4800600"/>
            <a:ext cx="655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003399"/>
                </a:solidFill>
                <a:latin typeface="Tahoma" pitchFamily="34" charset="0"/>
              </a:rPr>
              <a:t>MP</a:t>
            </a: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7848600" y="3886200"/>
            <a:ext cx="592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CC0000"/>
                </a:solidFill>
                <a:latin typeface="Tahoma" pitchFamily="34" charset="0"/>
              </a:rPr>
              <a:t>AP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 rot="-2167750">
            <a:off x="3633788" y="3265488"/>
            <a:ext cx="211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CC0000"/>
                </a:solidFill>
                <a:latin typeface="Tahoma" pitchFamily="34" charset="0"/>
              </a:rPr>
              <a:t>AP increases</a:t>
            </a:r>
          </a:p>
        </p:txBody>
      </p:sp>
      <p:sp>
        <p:nvSpPr>
          <p:cNvPr id="43019" name="Freeform 11"/>
          <p:cNvSpPr>
            <a:spLocks/>
          </p:cNvSpPr>
          <p:nvPr/>
        </p:nvSpPr>
        <p:spPr bwMode="auto">
          <a:xfrm>
            <a:off x="1524000" y="2578100"/>
            <a:ext cx="6248400" cy="3136900"/>
          </a:xfrm>
          <a:custGeom>
            <a:avLst/>
            <a:gdLst>
              <a:gd name="T0" fmla="*/ 0 w 4224"/>
              <a:gd name="T1" fmla="*/ 2147483647 h 1976"/>
              <a:gd name="T2" fmla="*/ 2147483647 w 4224"/>
              <a:gd name="T3" fmla="*/ 2147483647 h 1976"/>
              <a:gd name="T4" fmla="*/ 2147483647 w 4224"/>
              <a:gd name="T5" fmla="*/ 2147483647 h 1976"/>
              <a:gd name="T6" fmla="*/ 2147483647 w 4224"/>
              <a:gd name="T7" fmla="*/ 2147483647 h 1976"/>
              <a:gd name="T8" fmla="*/ 2147483647 w 4224"/>
              <a:gd name="T9" fmla="*/ 2147483647 h 1976"/>
              <a:gd name="T10" fmla="*/ 2147483647 w 4224"/>
              <a:gd name="T11" fmla="*/ 2147483647 h 1976"/>
              <a:gd name="T12" fmla="*/ 2147483647 w 4224"/>
              <a:gd name="T13" fmla="*/ 2147483647 h 19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24"/>
              <a:gd name="T22" fmla="*/ 0 h 1976"/>
              <a:gd name="T23" fmla="*/ 4224 w 4224"/>
              <a:gd name="T24" fmla="*/ 1976 h 19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24" h="1976">
                <a:moveTo>
                  <a:pt x="0" y="1976"/>
                </a:moveTo>
                <a:cubicBezTo>
                  <a:pt x="328" y="1640"/>
                  <a:pt x="656" y="1304"/>
                  <a:pt x="1008" y="1016"/>
                </a:cubicBezTo>
                <a:cubicBezTo>
                  <a:pt x="1360" y="728"/>
                  <a:pt x="1832" y="416"/>
                  <a:pt x="2112" y="248"/>
                </a:cubicBezTo>
                <a:cubicBezTo>
                  <a:pt x="2392" y="80"/>
                  <a:pt x="2496" y="0"/>
                  <a:pt x="2688" y="8"/>
                </a:cubicBezTo>
                <a:cubicBezTo>
                  <a:pt x="2880" y="16"/>
                  <a:pt x="3064" y="160"/>
                  <a:pt x="3264" y="296"/>
                </a:cubicBezTo>
                <a:cubicBezTo>
                  <a:pt x="3464" y="432"/>
                  <a:pt x="3728" y="688"/>
                  <a:pt x="3888" y="824"/>
                </a:cubicBezTo>
                <a:cubicBezTo>
                  <a:pt x="4048" y="960"/>
                  <a:pt x="4136" y="1036"/>
                  <a:pt x="4224" y="1112"/>
                </a:cubicBezTo>
              </a:path>
            </a:pathLst>
          </a:custGeom>
          <a:noFill/>
          <a:ln w="57150">
            <a:solidFill>
              <a:srgbClr val="CC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5486400" y="4038600"/>
            <a:ext cx="17557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003399"/>
                </a:solidFill>
                <a:latin typeface="Arial Narrow" pitchFamily="34" charset="0"/>
              </a:rPr>
              <a:t>MP below AP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2270125" y="2551113"/>
            <a:ext cx="177006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003399"/>
                </a:solidFill>
                <a:latin typeface="Arial Narrow" pitchFamily="34" charset="0"/>
              </a:rPr>
              <a:t>MP above AP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 rot="2409702">
            <a:off x="6226175" y="2957513"/>
            <a:ext cx="214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solidFill>
                  <a:srgbClr val="CC0000"/>
                </a:solidFill>
                <a:latin typeface="Arial Narrow" pitchFamily="34" charset="0"/>
              </a:rPr>
              <a:t>AP </a:t>
            </a:r>
            <a:r>
              <a:rPr lang="en-US" sz="2400">
                <a:solidFill>
                  <a:srgbClr val="CC0000"/>
                </a:solidFill>
                <a:latin typeface="Tahoma" pitchFamily="34" charset="0"/>
              </a:rPr>
              <a:t>decreases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1143000" y="1600200"/>
            <a:ext cx="55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solidFill>
                  <a:srgbClr val="003399"/>
                </a:solidFill>
                <a:latin typeface="Arial Narrow" pitchFamily="34" charset="0"/>
              </a:rPr>
              <a:t>MP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600200" y="1600200"/>
            <a:ext cx="531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CC0000"/>
                </a:solidFill>
                <a:latin typeface="Arial Narrow" pitchFamily="34" charset="0"/>
              </a:rPr>
              <a:t>AP</a:t>
            </a:r>
          </a:p>
        </p:txBody>
      </p:sp>
      <p:sp>
        <p:nvSpPr>
          <p:cNvPr id="54289" name="Oval 17"/>
          <p:cNvSpPr>
            <a:spLocks noChangeArrowheads="1"/>
          </p:cNvSpPr>
          <p:nvPr/>
        </p:nvSpPr>
        <p:spPr bwMode="auto">
          <a:xfrm>
            <a:off x="5334000" y="2438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5486400" y="1363663"/>
            <a:ext cx="30511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latin typeface="Arial Narrow" pitchFamily="34" charset="0"/>
              </a:rPr>
              <a:t>MP = AP, AP doesn’t change and </a:t>
            </a:r>
          </a:p>
          <a:p>
            <a:pPr algn="l"/>
            <a:r>
              <a:rPr lang="en-US" sz="2400">
                <a:latin typeface="Arial Narrow" pitchFamily="34" charset="0"/>
              </a:rPr>
              <a:t>AP is max</a:t>
            </a:r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>
            <a:off x="3657600" y="2133600"/>
            <a:ext cx="0" cy="3581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3352800" y="1600200"/>
            <a:ext cx="50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003399"/>
                </a:solidFill>
                <a:latin typeface="Arial Narrow" pitchFamily="34" charset="0"/>
              </a:rPr>
              <a:t>70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3352800" y="3276600"/>
            <a:ext cx="50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CC0000"/>
                </a:solidFill>
                <a:latin typeface="Arial Narrow" pitchFamily="34" charset="0"/>
              </a:rPr>
              <a:t>60</a:t>
            </a:r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 flipV="1">
            <a:off x="3860800" y="2749550"/>
            <a:ext cx="1473200" cy="10302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6229350" y="2749550"/>
            <a:ext cx="1543050" cy="12890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>
            <a:off x="1524000" y="3722688"/>
            <a:ext cx="2109788" cy="0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33" name="Text Box 28"/>
          <p:cNvSpPr txBox="1">
            <a:spLocks noChangeArrowheads="1"/>
          </p:cNvSpPr>
          <p:nvPr/>
        </p:nvSpPr>
        <p:spPr bwMode="auto">
          <a:xfrm>
            <a:off x="1016000" y="3519488"/>
            <a:ext cx="508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CC0000"/>
                </a:solidFill>
                <a:latin typeface="Arial Narrow" pitchFamily="34" charset="0"/>
              </a:rPr>
              <a:t>60</a:t>
            </a:r>
          </a:p>
        </p:txBody>
      </p:sp>
      <p:sp>
        <p:nvSpPr>
          <p:cNvPr id="43035" name="Line 30"/>
          <p:cNvSpPr>
            <a:spLocks noChangeShapeType="1"/>
          </p:cNvSpPr>
          <p:nvPr/>
        </p:nvSpPr>
        <p:spPr bwMode="auto">
          <a:xfrm flipH="1">
            <a:off x="1524000" y="2133600"/>
            <a:ext cx="2109788" cy="0"/>
          </a:xfrm>
          <a:prstGeom prst="line">
            <a:avLst/>
          </a:prstGeom>
          <a:noFill/>
          <a:ln w="38100">
            <a:solidFill>
              <a:srgbClr val="333399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4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54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" fill="hold"/>
                                        <p:tgtEl>
                                          <p:spTgt spid="5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" fill="hold"/>
                                        <p:tgtEl>
                                          <p:spTgt spid="5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" fill="hold"/>
                                        <p:tgtEl>
                                          <p:spTgt spid="54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" fill="hold"/>
                                        <p:tgtEl>
                                          <p:spTgt spid="54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2" grpId="0" autoUpdateAnimBg="0"/>
      <p:bldP spid="54284" grpId="0" animBg="1" autoUpdateAnimBg="0"/>
      <p:bldP spid="54285" grpId="0" animBg="1" autoUpdateAnimBg="0"/>
      <p:bldP spid="54286" grpId="0" autoUpdateAnimBg="0"/>
      <p:bldP spid="54289" grpId="0" animBg="1"/>
      <p:bldP spid="54290" grpId="0" build="p" autoUpdateAnimBg="0"/>
      <p:bldP spid="54291" grpId="0" animBg="1"/>
      <p:bldP spid="54292" grpId="0" build="p" autoUpdateAnimBg="0"/>
      <p:bldP spid="54293" grpId="0" build="p" autoUpdateAnimBg="0" advAuto="0"/>
      <p:bldP spid="54294" grpId="0" animBg="1"/>
      <p:bldP spid="542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conclusion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Production function is simply a catalogue of production possibilities.</a:t>
            </a:r>
          </a:p>
          <a:p>
            <a:r>
              <a:rPr lang="en-US" dirty="0" smtClean="0"/>
              <a:t>It is an engineering concept and since money prices do not appear in </a:t>
            </a:r>
            <a:r>
              <a:rPr lang="en-US" dirty="0" err="1" smtClean="0"/>
              <a:t>it,it</a:t>
            </a:r>
            <a:r>
              <a:rPr lang="en-US" dirty="0" smtClean="0"/>
              <a:t> merely depicts the physical relationship between the output and inputs.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1200" y="2667000"/>
            <a:ext cx="48597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hanks…..!!!!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i="1" u="sng" dirty="0" smtClean="0">
                <a:latin typeface="Comic Sans MS" pitchFamily="66" charset="0"/>
              </a:rPr>
              <a:t>PRODUCTION FUNCTION</a:t>
            </a:r>
            <a:endParaRPr lang="en-US" sz="3600" i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915400" cy="4876800"/>
          </a:xfrm>
        </p:spPr>
        <p:txBody>
          <a:bodyPr>
            <a:normAutofit/>
          </a:bodyPr>
          <a:lstStyle/>
          <a:p>
            <a:pPr algn="l"/>
            <a:r>
              <a:rPr lang="en-US" sz="2400" b="1" u="sng" dirty="0" smtClean="0">
                <a:latin typeface="Andalus" pitchFamily="18" charset="-78"/>
                <a:cs typeface="Andalus" pitchFamily="18" charset="-78"/>
              </a:rPr>
              <a:t>What is Production Function?</a:t>
            </a:r>
          </a:p>
          <a:p>
            <a:pPr algn="l"/>
            <a:endParaRPr lang="en-US" sz="2400" b="1" u="sng" dirty="0" smtClean="0"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The basic relationship between the factors of production and the output is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reffered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to as a Production Function.</a:t>
            </a:r>
          </a:p>
          <a:p>
            <a:pPr algn="l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The firm’s </a:t>
            </a:r>
            <a:r>
              <a:rPr lang="en-US" sz="2400" u="sng" dirty="0" smtClean="0">
                <a:latin typeface="Andalus" pitchFamily="18" charset="-78"/>
                <a:cs typeface="Andalus" pitchFamily="18" charset="-78"/>
              </a:rPr>
              <a:t>production function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for a particular good (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q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 shows the maximum amount of the good that can be produced using alternative combinations of capital (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K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 and labor (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L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</a:t>
            </a:r>
          </a:p>
          <a:p>
            <a:pPr lvl="4" algn="l"/>
            <a:r>
              <a:rPr lang="en-US" sz="2400" i="1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q</a:t>
            </a:r>
            <a:r>
              <a:rPr lang="en-US" sz="2400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400" i="1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f</a:t>
            </a:r>
            <a:r>
              <a:rPr lang="en-US" sz="2400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(</a:t>
            </a:r>
            <a:r>
              <a:rPr lang="en-US" sz="2400" i="1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K</a:t>
            </a:r>
            <a:r>
              <a:rPr lang="en-US" sz="2400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,</a:t>
            </a:r>
            <a:r>
              <a:rPr lang="en-US" sz="2400" i="1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L</a:t>
            </a:r>
            <a:r>
              <a:rPr lang="en-US" sz="2400" dirty="0" smtClean="0">
                <a:solidFill>
                  <a:srgbClr val="5858D4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ndalus" pitchFamily="18" charset="-78"/>
                <a:cs typeface="Andalus" pitchFamily="18" charset="-78"/>
              </a:rPr>
              <a:t>)</a:t>
            </a:r>
          </a:p>
          <a:p>
            <a:pPr lvl="4" algn="l"/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algn="l"/>
            <a:endParaRPr lang="en-US" sz="2400" dirty="0" smtClean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i="1" u="sng" dirty="0" smtClean="0">
                <a:latin typeface="Comic Sans MS" pitchFamily="66" charset="0"/>
              </a:rPr>
              <a:t>Important facts about production function</a:t>
            </a:r>
            <a:endParaRPr lang="en-US" i="1" u="sng" dirty="0">
              <a:latin typeface="Comic Sans MS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A Production function is expressed with reference to a particular period of time.</a:t>
            </a:r>
          </a:p>
          <a:p>
            <a:endParaRPr lang="en-US" sz="2000" dirty="0" smtClean="0"/>
          </a:p>
          <a:p>
            <a:r>
              <a:rPr lang="en-US" sz="2000" dirty="0" smtClean="0"/>
              <a:t>It expresses a physical relation because both inputs and outputs are expressed in physical terms.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Prodction</a:t>
            </a:r>
            <a:r>
              <a:rPr lang="en-US" sz="2000" dirty="0" smtClean="0"/>
              <a:t> function describes a purely technological relation because what can be produced from a given amount of inputs depends upon the state of technology</a:t>
            </a:r>
            <a:endParaRPr lang="en-US" sz="20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i="1" u="sng" dirty="0" smtClean="0">
                <a:latin typeface="Comic Sans MS" pitchFamily="66" charset="0"/>
              </a:rPr>
              <a:t>TYPES OF PRODUCTION FUNCTION</a:t>
            </a:r>
            <a:endParaRPr lang="en-US" i="1" u="sng" dirty="0">
              <a:latin typeface="Comic Sans MS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   The nature of production function,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ie.how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output varies with change in the quantity of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inputs,depends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upon the time period allowed for the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adjustement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of inputs.</a:t>
            </a:r>
          </a:p>
          <a:p>
            <a:pPr>
              <a:buNone/>
            </a:pPr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On this basis Production function is classified into two types:</a:t>
            </a:r>
          </a:p>
          <a:p>
            <a:pPr>
              <a:buNone/>
            </a:pPr>
            <a:r>
              <a:rPr lang="en-US" sz="2000" b="1" u="sng" dirty="0" smtClean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Production function</a:t>
            </a:r>
          </a:p>
          <a:p>
            <a:pPr>
              <a:buNone/>
            </a:pPr>
            <a:r>
              <a:rPr lang="en-US" sz="2000" b="1" dirty="0" smtClean="0">
                <a:latin typeface="Andalus" pitchFamily="18" charset="-78"/>
                <a:cs typeface="Andalus" pitchFamily="18" charset="-78"/>
              </a:rPr>
              <a:t>               short run production function-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Time when one input (say, capital) remains constant and an addition to output can be obtained only by using more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labour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. </a:t>
            </a:r>
            <a:endParaRPr lang="en-US" sz="20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000" b="1" dirty="0" smtClean="0">
                <a:latin typeface="Andalus" pitchFamily="18" charset="-78"/>
                <a:cs typeface="Andalus" pitchFamily="18" charset="-78"/>
              </a:rPr>
              <a:t>               long run production function=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Both  inputs become variable</a:t>
            </a:r>
            <a:endParaRPr lang="en-US" sz="2000" b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2000" b="1" u="sng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2000" b="1" u="sng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2000" b="1" u="sng" dirty="0" smtClean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304800" y="5181600"/>
            <a:ext cx="990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304800" y="4191000"/>
            <a:ext cx="9906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Short Run </a:t>
            </a:r>
            <a:r>
              <a:rPr lang="en-US" dirty="0" smtClean="0">
                <a:latin typeface="Comic Sans MS" pitchFamily="66" charset="0"/>
              </a:rPr>
              <a:t>vs. 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Long Run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F84A89-A82F-4D1A-A1D0-D96761CEB9D3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87975" y="1581150"/>
            <a:ext cx="2787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Plant size is fixed, labor is variable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>
            <a:off x="3657600" y="1981200"/>
            <a:ext cx="1146175" cy="369887"/>
          </a:xfrm>
          <a:prstGeom prst="rightArrow">
            <a:avLst>
              <a:gd name="adj1" fmla="val 50000"/>
              <a:gd name="adj2" fmla="val 49995"/>
            </a:avLst>
          </a:prstGeom>
          <a:solidFill>
            <a:srgbClr val="C00000"/>
          </a:solidFill>
          <a:ln w="38100">
            <a:solidFill>
              <a:srgbClr val="C00000"/>
            </a:solidFill>
            <a:round/>
            <a:headEnd/>
            <a:tailEnd/>
          </a:ln>
          <a:effectLst>
            <a:outerShdw blurRad="63500" dist="38100" dir="10800000" algn="r" rotWithShape="0">
              <a:srgbClr val="000000">
                <a:alpha val="39999"/>
              </a:srgbClr>
            </a:outerShdw>
          </a:effectLst>
        </p:spPr>
        <p:txBody>
          <a:bodyPr wrap="none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914400" y="2020888"/>
            <a:ext cx="1436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Short Run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51463" y="3151188"/>
            <a:ext cx="37925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To increase production firms increase Labor but </a:t>
            </a:r>
            <a:r>
              <a:rPr lang="en-US" sz="2400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can’t expand their plant</a:t>
            </a: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>
            <a:off x="3733800" y="3657600"/>
            <a:ext cx="1146175" cy="368300"/>
          </a:xfrm>
          <a:prstGeom prst="rightArrow">
            <a:avLst>
              <a:gd name="adj1" fmla="val 50000"/>
              <a:gd name="adj2" fmla="val 49995"/>
            </a:avLst>
          </a:prstGeom>
          <a:solidFill>
            <a:srgbClr val="C00000"/>
          </a:solidFill>
          <a:ln w="38100">
            <a:solidFill>
              <a:srgbClr val="C00000"/>
            </a:solidFill>
            <a:round/>
            <a:headEnd/>
            <a:tailEnd/>
          </a:ln>
          <a:effectLst>
            <a:outerShdw blurRad="63500" dist="38100" dir="10800000" algn="r" rotWithShape="0">
              <a:srgbClr val="000000">
                <a:alpha val="39999"/>
              </a:srgbClr>
            </a:outerShdw>
          </a:effectLst>
        </p:spPr>
        <p:txBody>
          <a:bodyPr wrap="none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6153" name="TextBox 13"/>
          <p:cNvSpPr txBox="1">
            <a:spLocks noChangeArrowheads="1"/>
          </p:cNvSpPr>
          <p:nvPr/>
        </p:nvSpPr>
        <p:spPr bwMode="auto">
          <a:xfrm>
            <a:off x="914400" y="3589338"/>
            <a:ext cx="1436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Short Run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14400" y="5664200"/>
            <a:ext cx="6726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Firms 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produce</a:t>
            </a:r>
            <a:r>
              <a:rPr lang="en-US" sz="2400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in the short run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3318" grpId="0"/>
      <p:bldP spid="12" grpId="0"/>
      <p:bldP spid="13" grpId="0" animBg="1"/>
      <p:bldP spid="615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4520FD-ABD4-45E9-9F55-BEB4FA375F72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Law of Variable Proportions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Law of Variable Proportions (Short run Law of Production)</a:t>
            </a:r>
          </a:p>
          <a:p>
            <a:pPr eaLnBrk="1" hangingPunct="1">
              <a:buFontTx/>
              <a:buNone/>
            </a:pPr>
            <a:r>
              <a:rPr lang="en-US" smtClean="0"/>
              <a:t>Assumptions:</a:t>
            </a:r>
          </a:p>
          <a:p>
            <a:pPr eaLnBrk="1" hangingPunct="1"/>
            <a:r>
              <a:rPr lang="en-US" smtClean="0"/>
              <a:t>One factor (say, L) is variable and the other factor (say, K)  is constant</a:t>
            </a:r>
          </a:p>
          <a:p>
            <a:pPr eaLnBrk="1" hangingPunct="1"/>
            <a:r>
              <a:rPr lang="en-US" smtClean="0"/>
              <a:t>Labour is homogeneous</a:t>
            </a:r>
          </a:p>
          <a:p>
            <a:pPr eaLnBrk="1" hangingPunct="1"/>
            <a:r>
              <a:rPr lang="en-US" smtClean="0"/>
              <a:t>Technology remains constant</a:t>
            </a:r>
          </a:p>
          <a:p>
            <a:pPr eaLnBrk="1" hangingPunct="1"/>
            <a:r>
              <a:rPr lang="en-US" smtClean="0"/>
              <a:t>Input prices are given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077200" cy="990600"/>
          </a:xfrm>
        </p:spPr>
        <p:txBody>
          <a:bodyPr>
            <a:normAutofit/>
          </a:bodyPr>
          <a:lstStyle/>
          <a:p>
            <a:r>
              <a:rPr lang="en-US" sz="2400" u="sng" dirty="0" smtClean="0">
                <a:solidFill>
                  <a:schemeClr val="tx1"/>
                </a:solidFill>
                <a:latin typeface="Comic Sans MS" pitchFamily="66" charset="0"/>
              </a:rPr>
              <a:t>Total Product Function (</a:t>
            </a:r>
            <a:r>
              <a:rPr lang="en-US" sz="2400" u="sng" dirty="0" smtClean="0">
                <a:solidFill>
                  <a:srgbClr val="0070C0"/>
                </a:solidFill>
                <a:latin typeface="Comic Sans MS" pitchFamily="66" charset="0"/>
              </a:rPr>
              <a:t>TP</a:t>
            </a:r>
            <a:r>
              <a:rPr lang="en-US" sz="2400" u="sng" dirty="0" smtClean="0">
                <a:solidFill>
                  <a:schemeClr val="tx1"/>
                </a:solidFill>
                <a:latin typeface="Comic Sans MS" pitchFamily="66" charset="0"/>
              </a:rPr>
              <a:t>)</a:t>
            </a:r>
            <a:endParaRPr lang="en-US" sz="2400" u="sng" dirty="0">
              <a:latin typeface="Comic Sans MS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Represents the relationship between the </a:t>
            </a:r>
            <a:r>
              <a:rPr lang="en-US" sz="1800" dirty="0" smtClean="0">
                <a:solidFill>
                  <a:srgbClr val="C00000"/>
                </a:solidFill>
              </a:rPr>
              <a:t>number of workers </a:t>
            </a:r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C00000"/>
                </a:solidFill>
              </a:rPr>
              <a:t>L</a:t>
            </a:r>
            <a:r>
              <a:rPr lang="en-US" sz="1800" dirty="0" smtClean="0"/>
              <a:t>) and the </a:t>
            </a:r>
            <a:r>
              <a:rPr lang="en-US" sz="1800" dirty="0" smtClean="0">
                <a:solidFill>
                  <a:srgbClr val="0070C0"/>
                </a:solidFill>
              </a:rPr>
              <a:t>TOTAL</a:t>
            </a:r>
            <a:r>
              <a:rPr lang="en-US" sz="1800" dirty="0" smtClean="0"/>
              <a:t> number of units of </a:t>
            </a:r>
            <a:r>
              <a:rPr lang="en-US" sz="1800" dirty="0" smtClean="0">
                <a:solidFill>
                  <a:srgbClr val="0070C0"/>
                </a:solidFill>
              </a:rPr>
              <a:t>output produced</a:t>
            </a:r>
            <a:r>
              <a:rPr lang="en-US" sz="1800" dirty="0" smtClean="0"/>
              <a:t> (</a:t>
            </a:r>
            <a:r>
              <a:rPr lang="en-US" sz="1800" dirty="0" smtClean="0">
                <a:solidFill>
                  <a:srgbClr val="0070C0"/>
                </a:solidFill>
              </a:rPr>
              <a:t>Q</a:t>
            </a:r>
            <a:r>
              <a:rPr lang="en-US" sz="1800" dirty="0" smtClean="0"/>
              <a:t>) holding all other factors of production (the plant size) constant.</a:t>
            </a:r>
          </a:p>
          <a:p>
            <a:pPr lvl="1"/>
            <a:r>
              <a:rPr lang="en-US" sz="1800" dirty="0" smtClean="0"/>
              <a:t>For a coffee shop, </a:t>
            </a:r>
            <a:r>
              <a:rPr lang="en-US" sz="1800" dirty="0" smtClean="0">
                <a:solidFill>
                  <a:srgbClr val="0070C0"/>
                </a:solidFill>
              </a:rPr>
              <a:t>output</a:t>
            </a:r>
            <a:r>
              <a:rPr lang="en-US" sz="1800" dirty="0" smtClean="0"/>
              <a:t> would be measured in “number of coffee cups a day”</a:t>
            </a:r>
          </a:p>
          <a:p>
            <a:pPr lvl="1"/>
            <a:r>
              <a:rPr lang="en-US" sz="1800" dirty="0" smtClean="0"/>
              <a:t>For a steel mill, </a:t>
            </a:r>
            <a:r>
              <a:rPr lang="en-US" sz="1800" dirty="0" smtClean="0">
                <a:solidFill>
                  <a:srgbClr val="0070C0"/>
                </a:solidFill>
              </a:rPr>
              <a:t>output</a:t>
            </a:r>
            <a:r>
              <a:rPr lang="en-US" sz="1800" dirty="0" smtClean="0"/>
              <a:t> would be measured in “tons of steel produced a day”</a:t>
            </a:r>
          </a:p>
          <a:p>
            <a:pPr lvl="1">
              <a:buNone/>
            </a:pPr>
            <a:r>
              <a:rPr lang="en-US" sz="2400" b="1" u="sng" dirty="0" smtClean="0">
                <a:latin typeface="Comic Sans MS" pitchFamily="66" charset="0"/>
              </a:rPr>
              <a:t>Marginal Product (MP)</a:t>
            </a:r>
          </a:p>
          <a:p>
            <a:pPr lvl="1">
              <a:buNone/>
            </a:pPr>
            <a:endParaRPr lang="en-US" sz="2400" b="1" u="sng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The additional output that can be produced by adding one more worker while </a:t>
            </a:r>
            <a:r>
              <a:rPr lang="en-US" sz="1800" dirty="0" smtClean="0">
                <a:solidFill>
                  <a:srgbClr val="CC0000"/>
                </a:solidFill>
                <a:latin typeface="Andalus" pitchFamily="18" charset="-78"/>
                <a:cs typeface="Andalus" pitchFamily="18" charset="-78"/>
              </a:rPr>
              <a:t>holding plant size constant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buNone/>
            </a:pPr>
            <a:r>
              <a:rPr lang="en-US" sz="2400" b="1" u="sng" dirty="0" smtClean="0">
                <a:latin typeface="Comic Sans MS" pitchFamily="66" charset="0"/>
              </a:rPr>
              <a:t>Average Product (</a:t>
            </a:r>
            <a:r>
              <a:rPr lang="en-US" sz="2400" b="1" u="sng" dirty="0" smtClean="0">
                <a:solidFill>
                  <a:srgbClr val="C00000"/>
                </a:solidFill>
                <a:latin typeface="Comic Sans MS" pitchFamily="66" charset="0"/>
              </a:rPr>
              <a:t>AP</a:t>
            </a:r>
            <a:r>
              <a:rPr lang="en-US" sz="2400" b="1" u="sng" dirty="0" smtClean="0">
                <a:latin typeface="Comic Sans MS" pitchFamily="66" charset="0"/>
              </a:rPr>
              <a:t>)</a:t>
            </a:r>
          </a:p>
          <a:p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 Represents the amount of output produced by each worker on </a:t>
            </a:r>
            <a:r>
              <a:rPr lang="en-US" sz="1900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average</a:t>
            </a:r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buNone/>
            </a:pPr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Or</a:t>
            </a:r>
          </a:p>
          <a:p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  Output </a:t>
            </a:r>
            <a:r>
              <a:rPr lang="en-US" sz="1900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per worker</a:t>
            </a:r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i="1" u="sng" dirty="0" smtClean="0">
                <a:latin typeface="Comic Sans MS" pitchFamily="66" charset="0"/>
              </a:rPr>
              <a:t>GRAPH OF LAW OF VARIABLE PROPORTION</a:t>
            </a:r>
            <a:endParaRPr lang="en-US" sz="2400" i="1" u="sng" dirty="0">
              <a:latin typeface="Comic Sans MS" pitchFamily="66" charset="0"/>
            </a:endParaRPr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2514600"/>
            <a:ext cx="3857625" cy="3560885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257800" y="60198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Figure 7.4 on Page 306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990000"/>
                </a:solidFill>
                <a:latin typeface="Comic Sans MS" pitchFamily="66" charset="0"/>
              </a:rPr>
              <a:t>Three stages of production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114800" cy="44958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sz="2800" b="1" dirty="0">
                <a:latin typeface="Times" charset="0"/>
              </a:rPr>
              <a:t>Stage 1</a:t>
            </a:r>
            <a:r>
              <a:rPr lang="en-US" sz="2800" dirty="0">
                <a:latin typeface="Times" charset="0"/>
              </a:rPr>
              <a:t>:	average product rising.</a:t>
            </a:r>
          </a:p>
          <a:p>
            <a:r>
              <a:rPr lang="en-US" sz="2800" b="1" dirty="0">
                <a:solidFill>
                  <a:srgbClr val="CC3300"/>
                </a:solidFill>
                <a:latin typeface="Times" charset="0"/>
              </a:rPr>
              <a:t>Stage 2</a:t>
            </a:r>
            <a:r>
              <a:rPr lang="en-US" sz="2800" dirty="0">
                <a:solidFill>
                  <a:srgbClr val="CC3300"/>
                </a:solidFill>
                <a:latin typeface="Times" charset="0"/>
              </a:rPr>
              <a:t>:	average product declining   (but marginal product positive).</a:t>
            </a:r>
          </a:p>
          <a:p>
            <a:r>
              <a:rPr lang="en-US" sz="2800" b="1" dirty="0">
                <a:solidFill>
                  <a:srgbClr val="006600"/>
                </a:solidFill>
                <a:latin typeface="Times" charset="0"/>
              </a:rPr>
              <a:t>Stage 3:</a:t>
            </a:r>
            <a:r>
              <a:rPr lang="en-US" sz="2800" dirty="0">
                <a:solidFill>
                  <a:srgbClr val="006600"/>
                </a:solidFill>
                <a:latin typeface="Times" charset="0"/>
              </a:rPr>
              <a:t>	marginal product is negative, or total product is declining.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4724400" y="2062163"/>
            <a:ext cx="0" cy="34242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724400" y="5486400"/>
            <a:ext cx="3810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Freeform 8"/>
          <p:cNvSpPr>
            <a:spLocks/>
          </p:cNvSpPr>
          <p:nvPr/>
        </p:nvSpPr>
        <p:spPr bwMode="auto">
          <a:xfrm>
            <a:off x="4735513" y="2946400"/>
            <a:ext cx="4035425" cy="2568575"/>
          </a:xfrm>
          <a:custGeom>
            <a:avLst/>
            <a:gdLst/>
            <a:ahLst/>
            <a:cxnLst>
              <a:cxn ang="0">
                <a:pos x="54" y="1600"/>
              </a:cxn>
              <a:cxn ang="0">
                <a:pos x="124" y="1573"/>
              </a:cxn>
              <a:cxn ang="0">
                <a:pos x="151" y="1550"/>
              </a:cxn>
              <a:cxn ang="0">
                <a:pos x="186" y="1534"/>
              </a:cxn>
              <a:cxn ang="0">
                <a:pos x="257" y="1495"/>
              </a:cxn>
              <a:cxn ang="0">
                <a:pos x="284" y="1484"/>
              </a:cxn>
              <a:cxn ang="0">
                <a:pos x="266" y="1495"/>
              </a:cxn>
              <a:cxn ang="0">
                <a:pos x="328" y="1473"/>
              </a:cxn>
              <a:cxn ang="0">
                <a:pos x="399" y="1423"/>
              </a:cxn>
              <a:cxn ang="0">
                <a:pos x="470" y="1378"/>
              </a:cxn>
              <a:cxn ang="0">
                <a:pos x="620" y="1217"/>
              </a:cxn>
              <a:cxn ang="0">
                <a:pos x="673" y="1156"/>
              </a:cxn>
              <a:cxn ang="0">
                <a:pos x="691" y="1117"/>
              </a:cxn>
              <a:cxn ang="0">
                <a:pos x="717" y="1084"/>
              </a:cxn>
              <a:cxn ang="0">
                <a:pos x="779" y="1034"/>
              </a:cxn>
              <a:cxn ang="0">
                <a:pos x="877" y="928"/>
              </a:cxn>
              <a:cxn ang="0">
                <a:pos x="930" y="850"/>
              </a:cxn>
              <a:cxn ang="0">
                <a:pos x="956" y="806"/>
              </a:cxn>
              <a:cxn ang="0">
                <a:pos x="983" y="778"/>
              </a:cxn>
              <a:cxn ang="0">
                <a:pos x="1018" y="745"/>
              </a:cxn>
              <a:cxn ang="0">
                <a:pos x="1027" y="706"/>
              </a:cxn>
              <a:cxn ang="0">
                <a:pos x="1036" y="689"/>
              </a:cxn>
              <a:cxn ang="0">
                <a:pos x="1036" y="700"/>
              </a:cxn>
              <a:cxn ang="0">
                <a:pos x="1054" y="695"/>
              </a:cxn>
              <a:cxn ang="0">
                <a:pos x="1080" y="661"/>
              </a:cxn>
              <a:cxn ang="0">
                <a:pos x="1125" y="600"/>
              </a:cxn>
              <a:cxn ang="0">
                <a:pos x="1196" y="517"/>
              </a:cxn>
              <a:cxn ang="0">
                <a:pos x="1284" y="422"/>
              </a:cxn>
              <a:cxn ang="0">
                <a:pos x="1284" y="395"/>
              </a:cxn>
              <a:cxn ang="0">
                <a:pos x="1293" y="378"/>
              </a:cxn>
              <a:cxn ang="0">
                <a:pos x="1302" y="383"/>
              </a:cxn>
              <a:cxn ang="0">
                <a:pos x="1328" y="361"/>
              </a:cxn>
              <a:cxn ang="0">
                <a:pos x="1364" y="311"/>
              </a:cxn>
              <a:cxn ang="0">
                <a:pos x="1408" y="256"/>
              </a:cxn>
              <a:cxn ang="0">
                <a:pos x="1461" y="200"/>
              </a:cxn>
              <a:cxn ang="0">
                <a:pos x="1532" y="128"/>
              </a:cxn>
              <a:cxn ang="0">
                <a:pos x="1682" y="56"/>
              </a:cxn>
              <a:cxn ang="0">
                <a:pos x="1904" y="0"/>
              </a:cxn>
              <a:cxn ang="0">
                <a:pos x="2222" y="6"/>
              </a:cxn>
              <a:cxn ang="0">
                <a:pos x="2338" y="22"/>
              </a:cxn>
              <a:cxn ang="0">
                <a:pos x="2355" y="44"/>
              </a:cxn>
              <a:cxn ang="0">
                <a:pos x="2435" y="106"/>
              </a:cxn>
              <a:cxn ang="0">
                <a:pos x="2523" y="183"/>
              </a:cxn>
              <a:cxn ang="0">
                <a:pos x="2541" y="189"/>
              </a:cxn>
            </a:cxnLst>
            <a:rect l="0" t="0" r="r" b="b"/>
            <a:pathLst>
              <a:path w="2542" h="1618">
                <a:moveTo>
                  <a:pt x="0" y="1617"/>
                </a:moveTo>
                <a:lnTo>
                  <a:pt x="54" y="1600"/>
                </a:lnTo>
                <a:lnTo>
                  <a:pt x="107" y="1578"/>
                </a:lnTo>
                <a:lnTo>
                  <a:pt x="124" y="1573"/>
                </a:lnTo>
                <a:lnTo>
                  <a:pt x="133" y="1561"/>
                </a:lnTo>
                <a:lnTo>
                  <a:pt x="151" y="1550"/>
                </a:lnTo>
                <a:lnTo>
                  <a:pt x="160" y="1545"/>
                </a:lnTo>
                <a:lnTo>
                  <a:pt x="186" y="1534"/>
                </a:lnTo>
                <a:lnTo>
                  <a:pt x="213" y="1523"/>
                </a:lnTo>
                <a:lnTo>
                  <a:pt x="257" y="1495"/>
                </a:lnTo>
                <a:lnTo>
                  <a:pt x="275" y="1484"/>
                </a:lnTo>
                <a:lnTo>
                  <a:pt x="284" y="1484"/>
                </a:lnTo>
                <a:lnTo>
                  <a:pt x="275" y="1489"/>
                </a:lnTo>
                <a:lnTo>
                  <a:pt x="266" y="1495"/>
                </a:lnTo>
                <a:lnTo>
                  <a:pt x="284" y="1489"/>
                </a:lnTo>
                <a:lnTo>
                  <a:pt x="328" y="1473"/>
                </a:lnTo>
                <a:lnTo>
                  <a:pt x="363" y="1445"/>
                </a:lnTo>
                <a:lnTo>
                  <a:pt x="399" y="1423"/>
                </a:lnTo>
                <a:lnTo>
                  <a:pt x="425" y="1400"/>
                </a:lnTo>
                <a:lnTo>
                  <a:pt x="470" y="1378"/>
                </a:lnTo>
                <a:lnTo>
                  <a:pt x="549" y="1300"/>
                </a:lnTo>
                <a:lnTo>
                  <a:pt x="620" y="1217"/>
                </a:lnTo>
                <a:lnTo>
                  <a:pt x="656" y="1184"/>
                </a:lnTo>
                <a:lnTo>
                  <a:pt x="673" y="1156"/>
                </a:lnTo>
                <a:lnTo>
                  <a:pt x="682" y="1134"/>
                </a:lnTo>
                <a:lnTo>
                  <a:pt x="691" y="1117"/>
                </a:lnTo>
                <a:lnTo>
                  <a:pt x="700" y="1100"/>
                </a:lnTo>
                <a:lnTo>
                  <a:pt x="717" y="1084"/>
                </a:lnTo>
                <a:lnTo>
                  <a:pt x="744" y="1061"/>
                </a:lnTo>
                <a:lnTo>
                  <a:pt x="779" y="1034"/>
                </a:lnTo>
                <a:lnTo>
                  <a:pt x="841" y="961"/>
                </a:lnTo>
                <a:lnTo>
                  <a:pt x="877" y="928"/>
                </a:lnTo>
                <a:lnTo>
                  <a:pt x="903" y="889"/>
                </a:lnTo>
                <a:lnTo>
                  <a:pt x="930" y="850"/>
                </a:lnTo>
                <a:lnTo>
                  <a:pt x="948" y="822"/>
                </a:lnTo>
                <a:lnTo>
                  <a:pt x="956" y="806"/>
                </a:lnTo>
                <a:lnTo>
                  <a:pt x="965" y="795"/>
                </a:lnTo>
                <a:lnTo>
                  <a:pt x="983" y="778"/>
                </a:lnTo>
                <a:lnTo>
                  <a:pt x="1001" y="767"/>
                </a:lnTo>
                <a:lnTo>
                  <a:pt x="1018" y="745"/>
                </a:lnTo>
                <a:lnTo>
                  <a:pt x="1027" y="722"/>
                </a:lnTo>
                <a:lnTo>
                  <a:pt x="1027" y="706"/>
                </a:lnTo>
                <a:lnTo>
                  <a:pt x="1036" y="695"/>
                </a:lnTo>
                <a:lnTo>
                  <a:pt x="1036" y="689"/>
                </a:lnTo>
                <a:lnTo>
                  <a:pt x="1036" y="695"/>
                </a:lnTo>
                <a:lnTo>
                  <a:pt x="1036" y="700"/>
                </a:lnTo>
                <a:lnTo>
                  <a:pt x="1045" y="706"/>
                </a:lnTo>
                <a:lnTo>
                  <a:pt x="1054" y="695"/>
                </a:lnTo>
                <a:lnTo>
                  <a:pt x="1063" y="683"/>
                </a:lnTo>
                <a:lnTo>
                  <a:pt x="1080" y="661"/>
                </a:lnTo>
                <a:lnTo>
                  <a:pt x="1098" y="633"/>
                </a:lnTo>
                <a:lnTo>
                  <a:pt x="1125" y="600"/>
                </a:lnTo>
                <a:lnTo>
                  <a:pt x="1160" y="556"/>
                </a:lnTo>
                <a:lnTo>
                  <a:pt x="1196" y="517"/>
                </a:lnTo>
                <a:lnTo>
                  <a:pt x="1275" y="450"/>
                </a:lnTo>
                <a:lnTo>
                  <a:pt x="1284" y="422"/>
                </a:lnTo>
                <a:lnTo>
                  <a:pt x="1284" y="406"/>
                </a:lnTo>
                <a:lnTo>
                  <a:pt x="1284" y="395"/>
                </a:lnTo>
                <a:lnTo>
                  <a:pt x="1293" y="383"/>
                </a:lnTo>
                <a:lnTo>
                  <a:pt x="1293" y="378"/>
                </a:lnTo>
                <a:lnTo>
                  <a:pt x="1293" y="383"/>
                </a:lnTo>
                <a:lnTo>
                  <a:pt x="1302" y="383"/>
                </a:lnTo>
                <a:lnTo>
                  <a:pt x="1319" y="372"/>
                </a:lnTo>
                <a:lnTo>
                  <a:pt x="1328" y="361"/>
                </a:lnTo>
                <a:lnTo>
                  <a:pt x="1346" y="344"/>
                </a:lnTo>
                <a:lnTo>
                  <a:pt x="1364" y="311"/>
                </a:lnTo>
                <a:lnTo>
                  <a:pt x="1381" y="272"/>
                </a:lnTo>
                <a:lnTo>
                  <a:pt x="1408" y="256"/>
                </a:lnTo>
                <a:lnTo>
                  <a:pt x="1435" y="233"/>
                </a:lnTo>
                <a:lnTo>
                  <a:pt x="1461" y="200"/>
                </a:lnTo>
                <a:lnTo>
                  <a:pt x="1488" y="161"/>
                </a:lnTo>
                <a:lnTo>
                  <a:pt x="1532" y="128"/>
                </a:lnTo>
                <a:lnTo>
                  <a:pt x="1585" y="100"/>
                </a:lnTo>
                <a:lnTo>
                  <a:pt x="1682" y="56"/>
                </a:lnTo>
                <a:lnTo>
                  <a:pt x="1798" y="22"/>
                </a:lnTo>
                <a:lnTo>
                  <a:pt x="1904" y="0"/>
                </a:lnTo>
                <a:lnTo>
                  <a:pt x="2116" y="6"/>
                </a:lnTo>
                <a:lnTo>
                  <a:pt x="2222" y="6"/>
                </a:lnTo>
                <a:lnTo>
                  <a:pt x="2329" y="17"/>
                </a:lnTo>
                <a:lnTo>
                  <a:pt x="2338" y="22"/>
                </a:lnTo>
                <a:lnTo>
                  <a:pt x="2346" y="33"/>
                </a:lnTo>
                <a:lnTo>
                  <a:pt x="2355" y="44"/>
                </a:lnTo>
                <a:lnTo>
                  <a:pt x="2364" y="56"/>
                </a:lnTo>
                <a:lnTo>
                  <a:pt x="2435" y="106"/>
                </a:lnTo>
                <a:lnTo>
                  <a:pt x="2506" y="161"/>
                </a:lnTo>
                <a:lnTo>
                  <a:pt x="2523" y="183"/>
                </a:lnTo>
                <a:lnTo>
                  <a:pt x="2541" y="200"/>
                </a:lnTo>
                <a:lnTo>
                  <a:pt x="2541" y="189"/>
                </a:lnTo>
                <a:lnTo>
                  <a:pt x="2541" y="178"/>
                </a:lnTo>
              </a:path>
            </a:pathLst>
          </a:custGeom>
          <a:noFill/>
          <a:ln w="50800" cap="rnd" cmpd="sng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8596313" y="5376863"/>
            <a:ext cx="3841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/>
              <a:t>L</a:t>
            </a:r>
          </a:p>
          <a:p>
            <a:pPr latinLnBrk="1"/>
            <a:endParaRPr lang="en-US" b="1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100513" y="1490663"/>
            <a:ext cx="17446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Total Output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7162800" y="2081213"/>
            <a:ext cx="0" cy="34623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8001000" y="2057400"/>
            <a:ext cx="0" cy="34623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335588" y="2439988"/>
            <a:ext cx="12779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b="1">
                <a:latin typeface="Times" charset="0"/>
              </a:rPr>
              <a:t>Stage 1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935788" y="1296988"/>
            <a:ext cx="12652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CC3300"/>
                </a:solidFill>
                <a:latin typeface="Times" charset="0"/>
              </a:rPr>
              <a:t>Stage 2</a:t>
            </a:r>
          </a:p>
        </p:txBody>
      </p:sp>
      <p:sp>
        <p:nvSpPr>
          <p:cNvPr id="18447" name="Freeform 15"/>
          <p:cNvSpPr>
            <a:spLocks/>
          </p:cNvSpPr>
          <p:nvPr/>
        </p:nvSpPr>
        <p:spPr bwMode="auto">
          <a:xfrm>
            <a:off x="7010400" y="1143000"/>
            <a:ext cx="1144588" cy="12207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0" y="0"/>
              </a:cxn>
              <a:cxn ang="0">
                <a:pos x="720" y="512"/>
              </a:cxn>
              <a:cxn ang="0">
                <a:pos x="450" y="512"/>
              </a:cxn>
              <a:cxn ang="0">
                <a:pos x="450" y="640"/>
              </a:cxn>
              <a:cxn ang="0">
                <a:pos x="540" y="640"/>
              </a:cxn>
              <a:cxn ang="0">
                <a:pos x="360" y="768"/>
              </a:cxn>
              <a:cxn ang="0">
                <a:pos x="180" y="640"/>
              </a:cxn>
              <a:cxn ang="0">
                <a:pos x="270" y="640"/>
              </a:cxn>
              <a:cxn ang="0">
                <a:pos x="270" y="512"/>
              </a:cxn>
              <a:cxn ang="0">
                <a:pos x="0" y="512"/>
              </a:cxn>
              <a:cxn ang="0">
                <a:pos x="0" y="0"/>
              </a:cxn>
            </a:cxnLst>
            <a:rect l="0" t="0" r="r" b="b"/>
            <a:pathLst>
              <a:path w="721" h="769">
                <a:moveTo>
                  <a:pt x="0" y="0"/>
                </a:moveTo>
                <a:lnTo>
                  <a:pt x="720" y="0"/>
                </a:lnTo>
                <a:lnTo>
                  <a:pt x="720" y="512"/>
                </a:lnTo>
                <a:lnTo>
                  <a:pt x="450" y="512"/>
                </a:lnTo>
                <a:lnTo>
                  <a:pt x="450" y="640"/>
                </a:lnTo>
                <a:lnTo>
                  <a:pt x="540" y="640"/>
                </a:lnTo>
                <a:lnTo>
                  <a:pt x="360" y="768"/>
                </a:lnTo>
                <a:lnTo>
                  <a:pt x="180" y="640"/>
                </a:lnTo>
                <a:lnTo>
                  <a:pt x="270" y="640"/>
                </a:lnTo>
                <a:lnTo>
                  <a:pt x="270" y="512"/>
                </a:lnTo>
                <a:lnTo>
                  <a:pt x="0" y="512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8" name="Freeform 16"/>
          <p:cNvSpPr>
            <a:spLocks/>
          </p:cNvSpPr>
          <p:nvPr/>
        </p:nvSpPr>
        <p:spPr bwMode="auto">
          <a:xfrm>
            <a:off x="4876800" y="2362200"/>
            <a:ext cx="2135188" cy="1144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4" y="0"/>
              </a:cxn>
              <a:cxn ang="0">
                <a:pos x="1344" y="480"/>
              </a:cxn>
              <a:cxn ang="0">
                <a:pos x="840" y="480"/>
              </a:cxn>
              <a:cxn ang="0">
                <a:pos x="840" y="600"/>
              </a:cxn>
              <a:cxn ang="0">
                <a:pos x="1008" y="600"/>
              </a:cxn>
              <a:cxn ang="0">
                <a:pos x="672" y="720"/>
              </a:cxn>
              <a:cxn ang="0">
                <a:pos x="336" y="600"/>
              </a:cxn>
              <a:cxn ang="0">
                <a:pos x="504" y="600"/>
              </a:cxn>
              <a:cxn ang="0">
                <a:pos x="504" y="480"/>
              </a:cxn>
              <a:cxn ang="0">
                <a:pos x="0" y="480"/>
              </a:cxn>
              <a:cxn ang="0">
                <a:pos x="0" y="0"/>
              </a:cxn>
            </a:cxnLst>
            <a:rect l="0" t="0" r="r" b="b"/>
            <a:pathLst>
              <a:path w="1345" h="721">
                <a:moveTo>
                  <a:pt x="0" y="0"/>
                </a:moveTo>
                <a:lnTo>
                  <a:pt x="1344" y="0"/>
                </a:lnTo>
                <a:lnTo>
                  <a:pt x="1344" y="480"/>
                </a:lnTo>
                <a:lnTo>
                  <a:pt x="840" y="480"/>
                </a:lnTo>
                <a:lnTo>
                  <a:pt x="840" y="600"/>
                </a:lnTo>
                <a:lnTo>
                  <a:pt x="1008" y="600"/>
                </a:lnTo>
                <a:lnTo>
                  <a:pt x="672" y="720"/>
                </a:lnTo>
                <a:lnTo>
                  <a:pt x="336" y="600"/>
                </a:lnTo>
                <a:lnTo>
                  <a:pt x="504" y="600"/>
                </a:lnTo>
                <a:lnTo>
                  <a:pt x="504" y="480"/>
                </a:lnTo>
                <a:lnTo>
                  <a:pt x="0" y="48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9" name="Freeform 17"/>
          <p:cNvSpPr>
            <a:spLocks/>
          </p:cNvSpPr>
          <p:nvPr/>
        </p:nvSpPr>
        <p:spPr bwMode="auto">
          <a:xfrm>
            <a:off x="8077200" y="3505200"/>
            <a:ext cx="1068388" cy="1296988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252" y="272"/>
              </a:cxn>
              <a:cxn ang="0">
                <a:pos x="252" y="136"/>
              </a:cxn>
              <a:cxn ang="0">
                <a:pos x="168" y="136"/>
              </a:cxn>
              <a:cxn ang="0">
                <a:pos x="336" y="0"/>
              </a:cxn>
              <a:cxn ang="0">
                <a:pos x="504" y="136"/>
              </a:cxn>
              <a:cxn ang="0">
                <a:pos x="420" y="136"/>
              </a:cxn>
              <a:cxn ang="0">
                <a:pos x="420" y="272"/>
              </a:cxn>
              <a:cxn ang="0">
                <a:pos x="672" y="272"/>
              </a:cxn>
              <a:cxn ang="0">
                <a:pos x="672" y="816"/>
              </a:cxn>
              <a:cxn ang="0">
                <a:pos x="0" y="816"/>
              </a:cxn>
              <a:cxn ang="0">
                <a:pos x="0" y="272"/>
              </a:cxn>
            </a:cxnLst>
            <a:rect l="0" t="0" r="r" b="b"/>
            <a:pathLst>
              <a:path w="673" h="817">
                <a:moveTo>
                  <a:pt x="0" y="272"/>
                </a:moveTo>
                <a:lnTo>
                  <a:pt x="252" y="272"/>
                </a:lnTo>
                <a:lnTo>
                  <a:pt x="252" y="136"/>
                </a:lnTo>
                <a:lnTo>
                  <a:pt x="168" y="136"/>
                </a:lnTo>
                <a:lnTo>
                  <a:pt x="336" y="0"/>
                </a:lnTo>
                <a:lnTo>
                  <a:pt x="504" y="136"/>
                </a:lnTo>
                <a:lnTo>
                  <a:pt x="420" y="136"/>
                </a:lnTo>
                <a:lnTo>
                  <a:pt x="420" y="272"/>
                </a:lnTo>
                <a:lnTo>
                  <a:pt x="672" y="272"/>
                </a:lnTo>
                <a:lnTo>
                  <a:pt x="672" y="816"/>
                </a:lnTo>
                <a:lnTo>
                  <a:pt x="0" y="816"/>
                </a:lnTo>
                <a:lnTo>
                  <a:pt x="0" y="272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8001000" y="4202113"/>
            <a:ext cx="11017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1800" b="1">
                <a:solidFill>
                  <a:srgbClr val="006600"/>
                </a:solidFill>
                <a:latin typeface="Times" charset="0"/>
              </a:rPr>
              <a:t> Stage 3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578</Words>
  <Application>Microsoft Office PowerPoint</Application>
  <PresentationFormat>On-screen Show (4:3)</PresentationFormat>
  <Paragraphs>99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Slide 1</vt:lpstr>
      <vt:lpstr>PRODUCTION FUNCTION</vt:lpstr>
      <vt:lpstr>Important facts about production function</vt:lpstr>
      <vt:lpstr>TYPES OF PRODUCTION FUNCTION</vt:lpstr>
      <vt:lpstr>Short Run vs. Long Run</vt:lpstr>
      <vt:lpstr>Law of Variable Proportions</vt:lpstr>
      <vt:lpstr>Total Product Function (TP)</vt:lpstr>
      <vt:lpstr>GRAPH OF LAW OF VARIABLE PROPORTION</vt:lpstr>
      <vt:lpstr>Three stages of production</vt:lpstr>
      <vt:lpstr>RELATIONSHIP BETWEEN  DIFFERENT  PRODUCTS</vt:lpstr>
      <vt:lpstr>Relationship between MP and AP</vt:lpstr>
      <vt:lpstr>conclusion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FUNCTION</dc:title>
  <dc:creator>subs</dc:creator>
  <cp:lastModifiedBy>Sultan Ahmed</cp:lastModifiedBy>
  <cp:revision>24</cp:revision>
  <dcterms:created xsi:type="dcterms:W3CDTF">2012-08-03T07:30:03Z</dcterms:created>
  <dcterms:modified xsi:type="dcterms:W3CDTF">2025-12-28T21:23:11Z</dcterms:modified>
</cp:coreProperties>
</file>